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88" autoAdjust="0"/>
  </p:normalViewPr>
  <p:slideViewPr>
    <p:cSldViewPr snapToGrid="0">
      <p:cViewPr varScale="1">
        <p:scale>
          <a:sx n="95" d="100"/>
          <a:sy n="95" d="100"/>
        </p:scale>
        <p:origin x="27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4E48F-4C00-48B6-AC15-AC715780D20F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2BBDD-1CEA-4CC1-BC98-88717C664C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10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három tényező közül a projekt terjedelem igényel magyarázatot. A projekt terjedelem (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scope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 azt rögzíti, hogy mi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valósul meg a projekt keretében, és egyben azt is tisztázza, hogy mi esik a projekt terjedelmén kívül. A projekt terjedelem meghatározás (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scope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során azonosítják a projekt elvárt eredményeit, a leszállítandók jellemzőit, határait, elfogadásának kritériumait. Ez jelöli ki, hogy mi tartozik a projekt keretei közé (azaz milyen projekt eredmény valósul meg) és mi esik kívül a projekt keretein (azaz mi nem valósul meg a projektben). Ez jelöli ki a projekt határait. Végeredménye a projekt terjedelem leírás. (PMI 2006:112, 142) A projektmenedzserek rémálma, hogy a projekt megvalósítás során újabb ötletek és elvárások merülnek fel, amelyek kiterjesztenék a projekt terjedelmét, felborítva az ütemtervet és a költségtervet. Ezt a jelenséget terjedelem kúszásnak (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scope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creep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nevezik. A jelenség elkerülhető projekt terjedelem pontos meghatározásával és rögzítésével a projekttulajdonos, a szponzor, az ügyfél és a projekt megvalósításában közreműködők között.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projekt terjedelem mellett a projekt eredmény meghatározásához szükség van az úgynevezett leszállítandó(k) (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deliverables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pontos mennyiségi és minőségi (a projekt jellegétől függően műszaki, technikai, szakmai, esztétikai stb.) leírására, felsorolására is. A leszállítandó(k) az(ok) a projekt eredmény(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amelye(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)t az ügyfélnek/vevőnek át kell adni a projekt végén.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52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958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EB98F9-61FD-4F7D-889E-E507234DB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27BA93B-3809-44BB-B641-96F24EB0A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0F0CAE-3756-4E43-9C5B-6C36DA7FA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245B9EB-98C6-48C0-A3C4-42B5AECD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F99A286-EFED-49B3-8599-19C81852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75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D697FA-C073-42B9-A9B8-E9DE68D9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47D71C5-0DD1-4DE7-A984-E3F1E4F4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7BC655-892D-4A7B-B82A-F115299F9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5B5809-F1A1-4D43-A292-4D473482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3B890B-E232-45D2-9DDE-15736003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522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A6FFB65-FD00-4A76-ACDC-D3B1755A8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09060A3-7EC8-426B-AB22-AB42E0108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7401E8-8B5C-4663-9593-5C542BA1A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6E71A7-75E6-4644-BBAD-56AD9CC0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BA6A75-6C31-40F8-B507-0D16A6D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45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339837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973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5489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188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2947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949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4947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356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1D0C70-48E6-44A0-BD03-5A99856C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2D38B9C-507F-4A16-BBE1-2C4044BA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602C20C-83BC-45D7-8718-E580C83F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DED86D4-6CEF-495C-986B-723C34DA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A2B6E63-D29E-4A18-A4B3-41F42348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676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151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53645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71598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459148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82405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8917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87853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1E4EC7-CCAF-45AE-9730-CCB5379D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E6A0D4E-7C6E-4B2E-A9E2-F1239CAA5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CC2082A-65E7-4184-AAD9-96BDCCA5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5CC0D72-F4DB-487D-A978-21EBCDC7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FAF90DE-8C95-4C73-A51F-930FBF24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157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7280C8-B22A-41B5-B8E6-EFC8F691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99FC88-40B3-4368-9BD7-7F1ACC78F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A59B282-6CC3-45A5-A3A8-31AC1EE54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E84DB28-650A-4DD8-9690-1D152E0E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1E4C7C8-5DDF-4C29-9D61-A761EF35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D1FDAE7-8949-4204-A13D-F41D3D84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3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E9B064-4D7A-45A6-9D69-150C0B20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2C2F553-0C8D-4DAC-87E2-2353405E4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702C333-1505-4055-B9C0-DC223A0AF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E17A686-2C5E-4730-BAD9-C1CE02308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6DBE4AD-A20A-4C09-A00D-3884495DB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AAEB8C9-AE4F-4D0B-BE6E-7A68BBB0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845421C-9A31-4DB0-9C0C-959D7D23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5A8BE62-52DE-4DE2-B0E6-60F248FB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9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0C90CD-D61D-480E-8301-2CBD12E5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43C0F9E-BBCB-4E26-ACAD-E9161459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8A81A2-747C-4A5C-86B8-BE4C3311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E91D6E5-0733-4835-BF58-35FC84CF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4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11330B5-B121-42BD-8E1A-3D8CB750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7E70721-18FB-40E7-A5CE-739D5D4F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D588E67-5677-4AE9-8A3B-E6458C58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90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ED4998-F4FE-4768-81D7-6A06ECEFD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FA5BA1-56D4-432A-BD3E-5801F4C90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DA8DCC1-EFE3-495E-97D1-E168B050A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FACED3B-8019-4716-BBEE-A47691E1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184712F-D199-44DE-8FE3-BF7872D9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3CA56FD-10F4-4DF8-B5B1-22B657E2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10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65F9F5-5562-404A-99CD-B88A0730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06F3870-1F7E-45B3-892C-D19660C80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24029D8-E97D-4BA9-9B17-273C121B0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87376EC-AFC8-49C2-85E5-D2D7F063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A8E1E46-DB8B-409B-BFF3-CC23A84B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D2BD7E2-209C-4EF0-89C3-C6FED2A6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8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706A6EE-A089-4AEE-8F83-2D3E8957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AE7EAE4-6CDA-43A6-B44F-1EA73095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5945478-2C75-442F-B7DB-4D1CED10A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105284-3B20-4061-98CB-7F9EC6ED1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644E1B-BECA-4B63-A24C-48BF2F046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87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05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163DD1-5F0B-4923-93DC-5D81FE662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046" y="232228"/>
            <a:ext cx="10874326" cy="1856897"/>
          </a:xfrm>
        </p:spPr>
        <p:txBody>
          <a:bodyPr>
            <a:normAutofit fontScale="90000"/>
          </a:bodyPr>
          <a:lstStyle/>
          <a:p>
            <a:r>
              <a:rPr lang="hu-HU" sz="5400" b="1" dirty="0"/>
              <a:t>PROJEKTMENEDZSMENT</a:t>
            </a:r>
            <a:r>
              <a:rPr lang="hu-HU" dirty="0"/>
              <a:t/>
            </a:r>
            <a:br>
              <a:rPr lang="hu-HU" dirty="0"/>
            </a:br>
            <a:r>
              <a:rPr lang="hu-HU" sz="5400" dirty="0"/>
              <a:t>3.LECKE: Projekt kezdeményezés 2. rész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E1DDEFB-5CED-443C-9C3E-233F4806B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234" y="2743921"/>
            <a:ext cx="11226018" cy="3727226"/>
          </a:xfrm>
        </p:spPr>
        <p:txBody>
          <a:bodyPr anchor="ctr" anchorCtr="0"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hu-HU" sz="7300" b="1" dirty="0"/>
              <a:t>3.2. VIDEÓLECKE</a:t>
            </a:r>
            <a:r>
              <a:rPr lang="hu-HU" sz="73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000" dirty="0"/>
              <a:t>A projekt háromszög: költség, idő, terjedelem </a:t>
            </a:r>
          </a:p>
          <a:p>
            <a:endParaRPr lang="hu-HU" sz="4000" dirty="0"/>
          </a:p>
          <a:p>
            <a:r>
              <a:rPr lang="hu-HU" sz="4000" dirty="0"/>
              <a:t>Dr. Keczer Gabriella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214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349BA6-058F-4351-A8BD-E57F1A792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195943"/>
            <a:ext cx="11756571" cy="649877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/>
              <a:t>Minden projekt leírható, meghatározható az alábbi három tényezővel: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a projekt </a:t>
            </a:r>
            <a:r>
              <a:rPr lang="hu-HU" sz="2400" b="1" dirty="0"/>
              <a:t>terjedelme</a:t>
            </a:r>
            <a:r>
              <a:rPr lang="hu-HU" sz="2400" dirty="0"/>
              <a:t>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a teljesítés </a:t>
            </a:r>
            <a:r>
              <a:rPr lang="hu-HU" sz="2400" b="1" dirty="0"/>
              <a:t>időtartama</a:t>
            </a:r>
            <a:r>
              <a:rPr lang="hu-HU" sz="2400" dirty="0"/>
              <a:t> (a projekt időkerete)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hu-HU" sz="2400" dirty="0"/>
              <a:t>a teljesítés </a:t>
            </a:r>
            <a:r>
              <a:rPr lang="hu-HU" sz="2400" b="1" dirty="0"/>
              <a:t>költségkerete</a:t>
            </a:r>
            <a:r>
              <a:rPr lang="hu-HU" sz="2400" dirty="0"/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/>
              <a:t>Szokás a projektek háromszögének is nevezni.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/>
              <a:t>A tényezők összefüggenek egymással, az összefüggés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/>
              <a:t>jellegét az adott projekt körülményei határozzák meg.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/>
              <a:t>Optimális esetben a projektmenedzser mindhárom tényező tekintetében tartani tudja a tervben vállaltakat. Gyakran azonban kompromisszumra kényszerül a menedzsment. Az, hogy melyik tényezőhöz </a:t>
            </a:r>
            <a:r>
              <a:rPr lang="hu-HU" sz="2400" b="1" dirty="0"/>
              <a:t>ragaszkodnak</a:t>
            </a:r>
            <a:r>
              <a:rPr lang="hu-HU" sz="2400" dirty="0"/>
              <a:t> és melyik tekintetében </a:t>
            </a:r>
            <a:r>
              <a:rPr lang="hu-HU" sz="2400" b="1" dirty="0"/>
              <a:t>engednek</a:t>
            </a:r>
            <a:r>
              <a:rPr lang="hu-HU" sz="2400" dirty="0"/>
              <a:t>, a projekt jellegétől függ.</a:t>
            </a:r>
          </a:p>
          <a:p>
            <a:pPr marL="0" lvl="0" indent="0">
              <a:lnSpc>
                <a:spcPct val="110000"/>
              </a:lnSpc>
              <a:buNone/>
            </a:pPr>
            <a:endParaRPr lang="hu-HU" sz="800" dirty="0"/>
          </a:p>
          <a:p>
            <a:pPr marL="0" lvl="0" indent="0">
              <a:lnSpc>
                <a:spcPct val="110000"/>
              </a:lnSpc>
              <a:buNone/>
            </a:pPr>
            <a:endParaRPr lang="hu-HU" dirty="0"/>
          </a:p>
          <a:p>
            <a:pPr marL="0" lvl="0" indent="0">
              <a:buNone/>
            </a:pPr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26E44694-02E7-4124-A712-18FB4EBC0B8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229" y="647870"/>
            <a:ext cx="3592285" cy="27648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CBD0574C-7947-4B59-8379-93E84CCAC828}"/>
              </a:ext>
            </a:extLst>
          </p:cNvPr>
          <p:cNvSpPr txBox="1"/>
          <p:nvPr/>
        </p:nvSpPr>
        <p:spPr>
          <a:xfrm>
            <a:off x="195943" y="4716326"/>
            <a:ext cx="11756571" cy="20621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200" dirty="0"/>
              <a:t>A Holdraszállás esetében a különböző projekt jellemzők fontossági sorrendje a következőképpen alakult: </a:t>
            </a:r>
          </a:p>
          <a:p>
            <a:r>
              <a:rPr lang="hu-HU" sz="2200" dirty="0"/>
              <a:t>- No 1: minőség – Épségben hozzuk vissza az űrhajósokat!</a:t>
            </a:r>
          </a:p>
          <a:p>
            <a:r>
              <a:rPr lang="hu-HU" sz="2200" dirty="0"/>
              <a:t>- No 2: idő – Előzzük meg a szovjeteket!</a:t>
            </a:r>
          </a:p>
          <a:p>
            <a:r>
              <a:rPr lang="hu-HU" sz="2200" dirty="0"/>
              <a:t>- No 3: költség -- Kerül, amibe kerül. (Russel 2007:82)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659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254856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366</Words>
  <Application>Microsoft Office PowerPoint</Application>
  <PresentationFormat>Szélesvásznú</PresentationFormat>
  <Paragraphs>35</Paragraphs>
  <Slides>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1_SZTE</vt:lpstr>
      <vt:lpstr>PROJEKTMENEDZSMENT 3.LECKE: Projekt kezdeményezés 2. rész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PROJEKTMENEDZSMENT 1.LECKE: Bevezetés</dc:title>
  <dc:creator>Keczer Gabi</dc:creator>
  <cp:lastModifiedBy>Némethi László</cp:lastModifiedBy>
  <cp:revision>22</cp:revision>
  <dcterms:created xsi:type="dcterms:W3CDTF">2017-08-08T14:03:35Z</dcterms:created>
  <dcterms:modified xsi:type="dcterms:W3CDTF">2018-03-28T08:50:56Z</dcterms:modified>
</cp:coreProperties>
</file>