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89" r:id="rId2"/>
    <p:sldMasterId id="2147483701" r:id="rId3"/>
    <p:sldMasterId id="2147483713" r:id="rId4"/>
  </p:sldMasterIdLst>
  <p:notesMasterIdLst>
    <p:notesMasterId r:id="rId45"/>
  </p:notesMasterIdLst>
  <p:handoutMasterIdLst>
    <p:handoutMasterId r:id="rId46"/>
  </p:handoutMasterIdLst>
  <p:sldIdLst>
    <p:sldId id="439" r:id="rId5"/>
    <p:sldId id="257" r:id="rId6"/>
    <p:sldId id="441" r:id="rId7"/>
    <p:sldId id="378" r:id="rId8"/>
    <p:sldId id="442" r:id="rId9"/>
    <p:sldId id="296" r:id="rId10"/>
    <p:sldId id="258" r:id="rId11"/>
    <p:sldId id="408" r:id="rId12"/>
    <p:sldId id="440" r:id="rId13"/>
    <p:sldId id="400" r:id="rId14"/>
    <p:sldId id="40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411" r:id="rId25"/>
    <p:sldId id="269" r:id="rId26"/>
    <p:sldId id="410" r:id="rId27"/>
    <p:sldId id="270" r:id="rId28"/>
    <p:sldId id="271" r:id="rId29"/>
    <p:sldId id="412" r:id="rId30"/>
    <p:sldId id="273" r:id="rId31"/>
    <p:sldId id="274" r:id="rId32"/>
    <p:sldId id="275" r:id="rId33"/>
    <p:sldId id="276" r:id="rId34"/>
    <p:sldId id="362" r:id="rId35"/>
    <p:sldId id="363" r:id="rId36"/>
    <p:sldId id="277" r:id="rId37"/>
    <p:sldId id="414" r:id="rId38"/>
    <p:sldId id="413" r:id="rId39"/>
    <p:sldId id="279" r:id="rId40"/>
    <p:sldId id="280" r:id="rId41"/>
    <p:sldId id="415" r:id="rId42"/>
    <p:sldId id="281" r:id="rId43"/>
    <p:sldId id="443" r:id="rId44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12" autoAdjust="0"/>
  </p:normalViewPr>
  <p:slideViewPr>
    <p:cSldViewPr>
      <p:cViewPr varScale="1">
        <p:scale>
          <a:sx n="103" d="100"/>
          <a:sy n="103" d="100"/>
        </p:scale>
        <p:origin x="249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A2ABB0-8E55-4077-BC80-6599C37CBDE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33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CAE11FF-82A3-4096-9F24-9DA652F0B84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330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51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B700-7DAC-4474-BA65-035E62DCD53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5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F00-ED05-4309-BA07-C9DD0331309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4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05F6-7E70-4B6B-98B3-F7E063D5D6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F9AB7F7-6584-4CED-96F8-BBC6CAFFEE88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 - 2016.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013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B700-7DAC-4474-BA65-035E62DCD53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83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B57-DDB8-4938-8D47-1EBE4BB8E9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71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3275-DFCC-43E1-A066-632EF440C2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53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E2F6-7F5C-4E92-976C-C6688FA3D5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3150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ABAA-69E8-47F2-929E-1A8CDD8572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857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1853-6382-423C-85BB-2C998DB860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683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80BC-E35C-45F9-AFBA-53DE62281A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180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B57-DDB8-4938-8D47-1EBE4BB8E9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966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BDAF-0517-4A1C-9C58-B09C92A2E95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990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189-BD7B-44BD-B3CF-BD6AB9E0BBE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563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F00-ED05-4309-BA07-C9DD0331309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528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05F6-7E70-4B6B-98B3-F7E063D5D6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3458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buClr>
                <a:srgbClr val="CC9900"/>
              </a:buClr>
              <a:defRPr/>
            </a:pPr>
            <a:fld id="{9DC91F36-24B9-46F2-86B1-0A17A60FB51B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4484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E0853408-F1B1-4743-808B-60F06CC0F085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0009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buClr>
                <a:srgbClr val="CC9900"/>
              </a:buClr>
              <a:defRPr/>
            </a:pPr>
            <a:fld id="{B51DED21-6B5A-4F2C-AA4A-539EC6E8981D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036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7AA73911-FEAD-4F11-A13B-D633063B978F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392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603815B0-981A-4A87-B30E-53CDB4EE0AB1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9848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2A6E0DFF-C150-4F1D-96CC-8FAD30752A9C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420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3275-DFCC-43E1-A066-632EF440C2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674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94C3F3F1-61FC-4D7C-B7B6-C11D3F5FC9B3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2365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68C1D2E1-F433-4471-8B27-27262E6A97C9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7431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buClr>
                <a:srgbClr val="CC9900"/>
              </a:buClr>
              <a:defRPr/>
            </a:pPr>
            <a:fld id="{B333FDF3-DCEA-40E9-B85B-BA37C3BEEFCB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03297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00D36277-27EA-4A55-BD76-974E52DD5932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78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CC9900"/>
              </a:buClr>
              <a:defRPr/>
            </a:pPr>
            <a:fld id="{CF8B26E8-696B-4ADC-9B86-2A08787CF04A}" type="slidenum">
              <a:rPr lang="hu-HU" smtClean="0"/>
              <a:pPr>
                <a:buClr>
                  <a:srgbClr val="CC9900"/>
                </a:buCl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010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0835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5520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75860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326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E2F6-7F5C-4E92-976C-C6688FA3D5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5648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6076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003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6698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003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662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6320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8687094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11419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8510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3252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ABAA-69E8-47F2-929E-1A8CDD8572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54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1853-6382-423C-85BB-2C998DB8606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09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80BC-E35C-45F9-AFBA-53DE62281A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62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BDAF-0517-4A1C-9C58-B09C92A2E95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3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189-BD7B-44BD-B3CF-BD6AB9E0BBE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7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3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1E93-F285-4BB1-A6E8-2FEE16AEA9A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352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1E93-F285-4BB1-A6E8-2FEE16AEA9A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39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  <a:defRPr/>
            </a:pP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  <a:defRPr/>
            </a:pPr>
            <a:r>
              <a:rPr lang="hu-HU" smtClean="0">
                <a:solidFill>
                  <a:srgbClr val="696464"/>
                </a:solidFill>
              </a:rPr>
              <a:t>© Deák István - 2016.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70000"/>
              <a:buFont typeface="Wingdings" pitchFamily="2" charset="2"/>
              <a:buChar char="n"/>
              <a:defRPr/>
            </a:pPr>
            <a:fld id="{37294E81-D6D3-4064-BABE-4FBC58149216}" type="slidenum">
              <a:rPr lang="hu-HU" smtClean="0"/>
              <a:pPr>
                <a:lnSpc>
                  <a:spcPct val="80000"/>
                </a:lnSpc>
                <a:spcBef>
                  <a:spcPct val="20000"/>
                </a:spcBef>
                <a:buClr>
                  <a:srgbClr val="CC9900"/>
                </a:buClr>
                <a:buSzPct val="70000"/>
                <a:buFont typeface="Wingdings" pitchFamily="2" charset="2"/>
                <a:buChar char="n"/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33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16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81128"/>
            <a:ext cx="6400800" cy="16002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defRPr/>
            </a:pPr>
            <a:r>
              <a:rPr lang="hu-HU" sz="4000" b="1" dirty="0">
                <a:solidFill>
                  <a:srgbClr val="990000"/>
                </a:solidFill>
              </a:rPr>
              <a:t>16. </a:t>
            </a:r>
            <a:r>
              <a:rPr lang="hu-HU" sz="4000" b="1" dirty="0">
                <a:solidFill>
                  <a:srgbClr val="990000"/>
                </a:solidFill>
              </a:rPr>
              <a:t>l</a:t>
            </a:r>
            <a:r>
              <a:rPr lang="hu-HU" sz="4000" b="1" dirty="0">
                <a:solidFill>
                  <a:srgbClr val="990000"/>
                </a:solidFill>
              </a:rPr>
              <a:t>ecke</a:t>
            </a:r>
          </a:p>
          <a:p>
            <a:pPr marL="609600" indent="-609600">
              <a:defRPr/>
            </a:pPr>
            <a:r>
              <a:rPr lang="hu-HU" sz="4000" b="1" dirty="0">
                <a:solidFill>
                  <a:srgbClr val="990000"/>
                </a:solidFill>
              </a:rPr>
              <a:t>A számvitel szabályozása, alapelvek, számviteli politika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</a:t>
            </a:r>
            <a:br>
              <a:rPr lang="hu-HU" sz="9000" dirty="0">
                <a:solidFill>
                  <a:schemeClr val="tx1"/>
                </a:solidFill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SZÁMVITEL</a:t>
            </a:r>
            <a:br>
              <a:rPr lang="hu-HU" sz="9000" dirty="0"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 </a:t>
            </a: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ALAPJAI</a:t>
            </a:r>
          </a:p>
        </p:txBody>
      </p:sp>
    </p:spTree>
    <p:extLst>
      <p:ext uri="{BB962C8B-B14F-4D97-AF65-F5344CB8AC3E}">
        <p14:creationId xmlns:p14="http://schemas.microsoft.com/office/powerpoint/2010/main" val="3554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IFRS, mint a magyar szabályozási környezet eleme 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Konszolidált beszámolók</a:t>
            </a:r>
          </a:p>
          <a:p>
            <a:pPr lvl="1"/>
            <a:r>
              <a:rPr lang="hu-HU" dirty="0" smtClean="0"/>
              <a:t>2005-től kötelező: nyilvános társaságok</a:t>
            </a:r>
          </a:p>
          <a:p>
            <a:pPr lvl="1"/>
            <a:r>
              <a:rPr lang="hu-HU" dirty="0" smtClean="0"/>
              <a:t>2005-től választható: nem nyilvános társaságok</a:t>
            </a:r>
          </a:p>
          <a:p>
            <a:r>
              <a:rPr lang="hu-HU" dirty="0" smtClean="0"/>
              <a:t>Egyedi beszámolók</a:t>
            </a:r>
          </a:p>
          <a:p>
            <a:pPr lvl="1"/>
            <a:r>
              <a:rPr lang="hu-HU" dirty="0" smtClean="0"/>
              <a:t>2015-ig tilos</a:t>
            </a:r>
          </a:p>
          <a:p>
            <a:pPr lvl="1"/>
            <a:r>
              <a:rPr lang="hu-HU" dirty="0" smtClean="0"/>
              <a:t>2016-tól választható, 2017-től kötelező</a:t>
            </a:r>
          </a:p>
          <a:p>
            <a:pPr lvl="2"/>
            <a:r>
              <a:rPr lang="hu-HU" dirty="0" smtClean="0"/>
              <a:t>Tőzsdei cégek egyedi beszámolói</a:t>
            </a:r>
          </a:p>
          <a:p>
            <a:pPr lvl="1"/>
            <a:r>
              <a:rPr lang="hu-HU" dirty="0" smtClean="0"/>
              <a:t>2016-tól </a:t>
            </a:r>
            <a:r>
              <a:rPr lang="hu-HU" dirty="0"/>
              <a:t>választható, </a:t>
            </a:r>
            <a:r>
              <a:rPr lang="hu-HU" dirty="0" smtClean="0"/>
              <a:t>2018-tól </a:t>
            </a:r>
            <a:r>
              <a:rPr lang="hu-HU" dirty="0"/>
              <a:t>kötelező</a:t>
            </a:r>
          </a:p>
          <a:p>
            <a:pPr lvl="2"/>
            <a:r>
              <a:rPr lang="hu-HU" dirty="0" smtClean="0"/>
              <a:t>Hitelintézetek</a:t>
            </a:r>
          </a:p>
          <a:p>
            <a:pPr lvl="1"/>
            <a:r>
              <a:rPr lang="hu-HU" dirty="0"/>
              <a:t>2016-tól választható</a:t>
            </a:r>
          </a:p>
          <a:p>
            <a:pPr lvl="2"/>
            <a:r>
              <a:rPr lang="hu-HU" dirty="0"/>
              <a:t>Konszolidálásba bevont egyedi beszámolók</a:t>
            </a:r>
          </a:p>
          <a:p>
            <a:pPr lvl="2"/>
            <a:r>
              <a:rPr lang="hu-HU" dirty="0"/>
              <a:t>Könyvvizsgálati kötelezettség alá tartozó vállalkozások</a:t>
            </a:r>
          </a:p>
          <a:p>
            <a:pPr lvl="2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B7F7-6584-4CED-96F8-BBC6CAFFEE8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nemzeti szabályozás külső elemei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Számviteli törvény</a:t>
            </a:r>
          </a:p>
          <a:p>
            <a:r>
              <a:rPr lang="hu-HU" dirty="0" smtClean="0"/>
              <a:t>Kormányrendeletek </a:t>
            </a:r>
          </a:p>
          <a:p>
            <a:r>
              <a:rPr lang="hu-HU" dirty="0" smtClean="0"/>
              <a:t>(nemzeti számviteli standardok)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52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SZÁMVITELI TÖRVÉNY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/>
              <a:t>többször módosított 1991. évi XVIII. tv. (1992-2000.)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többször </a:t>
            </a:r>
            <a:r>
              <a:rPr lang="hu-HU" dirty="0"/>
              <a:t>módosított 2000. évi C. tv. (2001-től)</a:t>
            </a:r>
          </a:p>
          <a:p>
            <a:pPr>
              <a:lnSpc>
                <a:spcPct val="90000"/>
              </a:lnSpc>
            </a:pPr>
            <a:r>
              <a:rPr lang="hu-HU" dirty="0"/>
              <a:t>filozófiája: megbízható és valós összkép biztosítása.</a:t>
            </a:r>
          </a:p>
          <a:p>
            <a:pPr>
              <a:lnSpc>
                <a:spcPct val="90000"/>
              </a:lnSpc>
            </a:pPr>
            <a:r>
              <a:rPr lang="hu-HU" dirty="0"/>
              <a:t>A beszámoló tartalmára, nyilvánosságára, könyvvizsgálatára helyezi a hangsúlyt, de a számviteli információs rendszer minden elemét egységes egészként kezeli.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DDEF-3BAE-4409-807A-A62A8A250FD5}" type="slidenum">
              <a:rPr lang="hu-HU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TÖRVÉNY SZERKEZETE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1133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u-HU" sz="2400" dirty="0"/>
              <a:t>I. fejezet	Általános rendelkezések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II. fejezet	Beszámolás és könyvvezetés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III. fejezet	Az éves beszámoló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IV. fejezet	Az egyszerűsített éves beszámoló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V. fejezet	Az egyszerűsített beszámoló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VI. fejezet	Az összevont (konszolidált) beszámoló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VII. fejezet	Sajátos beszámolási kötelezettségek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VIII. fejezet	Számviteli szolgáltatások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IX. fejezet	Nyilvánosságra hozatal és közzététel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X. fejezet	Könyvvizsgálat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XI. fejezet	Könyvvezetés, bizonylatolás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XII. fejezet	Jogkövetkezmények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XIII. fejezet	Országos Számviteli </a:t>
            </a:r>
            <a:r>
              <a:rPr lang="hu-HU" sz="2400" dirty="0"/>
              <a:t>Bizottság</a:t>
            </a:r>
            <a:endParaRPr lang="hu-HU" sz="2400" dirty="0"/>
          </a:p>
          <a:p>
            <a:pPr>
              <a:lnSpc>
                <a:spcPct val="80000"/>
              </a:lnSpc>
            </a:pPr>
            <a:r>
              <a:rPr lang="hu-HU" sz="2400" dirty="0"/>
              <a:t>XIV. fejezet	Záró rendelkezések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6C08-99D7-4C7D-8DD7-036430B5BD50}" type="slidenum">
              <a:rPr lang="hu-HU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MELLÉKLETEK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777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/>
              <a:t>1. melléklet	A mérleg előírt 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2. melléklet	Az összköltség eljárásra épülő 				</a:t>
            </a:r>
            <a:r>
              <a:rPr lang="hu-HU" sz="2800" dirty="0" err="1"/>
              <a:t>eredménykimutatás</a:t>
            </a:r>
            <a:r>
              <a:rPr lang="hu-HU" sz="2800" dirty="0"/>
              <a:t> előírt 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3. melléklet	A forgalmi költség eljárásra épülő 			</a:t>
            </a:r>
            <a:r>
              <a:rPr lang="hu-HU" sz="2800" dirty="0" err="1"/>
              <a:t>eredménykimutatás</a:t>
            </a:r>
            <a:r>
              <a:rPr lang="hu-HU" sz="2800" dirty="0"/>
              <a:t> előírt 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4. melléklet	Az egyszerűsített mérleg előírt 				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5. melléklet	</a:t>
            </a:r>
            <a:r>
              <a:rPr lang="hu-HU" sz="2600" dirty="0"/>
              <a:t>Az </a:t>
            </a:r>
            <a:r>
              <a:rPr lang="hu-HU" sz="2600" dirty="0" err="1"/>
              <a:t>eredménylevezetés</a:t>
            </a:r>
            <a:r>
              <a:rPr lang="hu-HU" sz="2600" dirty="0"/>
              <a:t> előírt 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6. melléklet	</a:t>
            </a:r>
            <a:r>
              <a:rPr lang="hu-HU" sz="2600" dirty="0"/>
              <a:t>Az összevont (konszolidált) mérleg és 			</a:t>
            </a:r>
            <a:r>
              <a:rPr lang="hu-HU" sz="2600" dirty="0" err="1"/>
              <a:t>eredménykimutatás</a:t>
            </a:r>
            <a:r>
              <a:rPr lang="hu-HU" sz="2600" dirty="0"/>
              <a:t> előírt tagolása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7. melléklet	A cash flow-kimutatás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7EC5-3B27-4C6C-9CFA-F5F4087533D3}" type="slidenum">
              <a:rPr lang="hu-HU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 törvény személyi hatálya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/>
              <a:t>Gazdálkodók (amelyek működéséről a nemzetgazdaság más szereplői tájékoztatást igényelnek) köre:</a:t>
            </a:r>
          </a:p>
          <a:p>
            <a:pPr lvl="1">
              <a:lnSpc>
                <a:spcPct val="80000"/>
              </a:lnSpc>
            </a:pPr>
            <a:r>
              <a:rPr lang="hu-HU" sz="2400" b="1" dirty="0"/>
              <a:t>vállalkozó</a:t>
            </a:r>
            <a:r>
              <a:rPr lang="hu-HU" sz="2400" dirty="0"/>
              <a:t>: saját nevében és kockázatára nyereség- és vagyonszerzés céljából üzletszerűen, ellenérték fejében tevékenységet </a:t>
            </a:r>
            <a:r>
              <a:rPr lang="hu-HU" sz="2400" dirty="0"/>
              <a:t>végez (jogi személyek)</a:t>
            </a:r>
            <a:endParaRPr lang="hu-HU" sz="2000" dirty="0"/>
          </a:p>
          <a:p>
            <a:pPr lvl="1">
              <a:lnSpc>
                <a:spcPct val="80000"/>
              </a:lnSpc>
            </a:pPr>
            <a:r>
              <a:rPr lang="hu-HU" sz="2400" b="1" dirty="0"/>
              <a:t>államháztartás szervei</a:t>
            </a:r>
            <a:r>
              <a:rPr lang="hu-HU" sz="2400" dirty="0"/>
              <a:t>: az államháztartási törvény alapján működnek</a:t>
            </a:r>
          </a:p>
          <a:p>
            <a:pPr lvl="1">
              <a:lnSpc>
                <a:spcPct val="80000"/>
              </a:lnSpc>
            </a:pPr>
            <a:r>
              <a:rPr lang="hu-HU" sz="2400" b="1" dirty="0"/>
              <a:t>egyéb szervezet</a:t>
            </a:r>
            <a:r>
              <a:rPr lang="hu-HU" sz="2400" dirty="0"/>
              <a:t>: társasház, egyesület, alapítvány, ügyvédi iroda, egyház, nyugdíjpénztárak, közraktár, befektetési alap, pártok, tőzsde stb</a:t>
            </a:r>
            <a:r>
              <a:rPr lang="hu-HU" sz="2400" dirty="0"/>
              <a:t>. </a:t>
            </a:r>
            <a:r>
              <a:rPr lang="hu-HU" sz="2400" dirty="0" err="1"/>
              <a:t>stb</a:t>
            </a: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hu-HU" sz="2400" b="1" dirty="0"/>
              <a:t>MNB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D316-F4CE-4470-9623-2C13869A353D}" type="slidenum">
              <a:rPr lang="hu-HU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terjed ki a törvény …</a:t>
            </a:r>
            <a:endParaRPr lang="hu-H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alanyai a számviteli törvénynek:</a:t>
            </a:r>
          </a:p>
          <a:p>
            <a:pPr lvl="1"/>
            <a:r>
              <a:rPr lang="hu-HU" dirty="0" smtClean="0"/>
              <a:t>egyéni vállalkozók</a:t>
            </a:r>
          </a:p>
          <a:p>
            <a:pPr lvl="1"/>
            <a:r>
              <a:rPr lang="hu-HU" dirty="0" smtClean="0"/>
              <a:t>Egyszerűsített vállalkozói adóról (EVA) és a kisadózók tételes átalányadójáról (KATA) szóló törvény hatálya alá tartozó korlátlan felelősségű társas vállalkozások</a:t>
            </a:r>
          </a:p>
          <a:p>
            <a:pPr lvl="2"/>
            <a:r>
              <a:rPr lang="hu-HU" dirty="0" err="1" smtClean="0"/>
              <a:t>KATA-nál</a:t>
            </a:r>
            <a:r>
              <a:rPr lang="hu-HU" dirty="0" smtClean="0"/>
              <a:t> minden esetben</a:t>
            </a:r>
          </a:p>
          <a:p>
            <a:pPr lvl="2"/>
            <a:r>
              <a:rPr lang="hu-HU" dirty="0" err="1" smtClean="0"/>
              <a:t>EVA-nál</a:t>
            </a:r>
            <a:r>
              <a:rPr lang="hu-HU" dirty="0" smtClean="0"/>
              <a:t>, akkor, ha üzleti nyilvántartásait (választása alapján) az EVA előírásai szerint vezeti</a:t>
            </a:r>
          </a:p>
          <a:p>
            <a:pPr lvl="2"/>
            <a:r>
              <a:rPr lang="hu-HU" dirty="0" smtClean="0"/>
              <a:t>Ennek részletei nem képezik a kurzus anyagát!</a:t>
            </a:r>
            <a:endParaRPr lang="hu-HU" dirty="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5AC8-F0B0-4F0F-87A0-D406769EA767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KORMÁNYRENDELETEK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lvl="1"/>
            <a:r>
              <a:rPr lang="hu-HU" sz="3200" dirty="0"/>
              <a:t>egyes gazdálkodó csoportok </a:t>
            </a:r>
          </a:p>
          <a:p>
            <a:pPr lvl="2"/>
            <a:r>
              <a:rPr lang="hu-HU" sz="2800" dirty="0"/>
              <a:t>pl. államháztartás szervei, hitelintézetek, stb., illetve a törvény szerint egyéb szervezetek közé tartozók sajátos elszámolásai</a:t>
            </a:r>
          </a:p>
          <a:p>
            <a:pPr lvl="1"/>
            <a:r>
              <a:rPr lang="hu-HU" sz="3200" dirty="0"/>
              <a:t>egyes témák külön szabályozása </a:t>
            </a:r>
          </a:p>
          <a:p>
            <a:pPr lvl="2"/>
            <a:r>
              <a:rPr lang="hu-HU" sz="2800" dirty="0"/>
              <a:t>megszűnés </a:t>
            </a:r>
            <a:r>
              <a:rPr lang="hu-HU" sz="2800" dirty="0"/>
              <a:t>számviteli </a:t>
            </a:r>
            <a:r>
              <a:rPr lang="hu-HU" sz="2800" dirty="0"/>
              <a:t>teendői</a:t>
            </a:r>
          </a:p>
          <a:p>
            <a:pPr lvl="2"/>
            <a:r>
              <a:rPr lang="hu-HU" sz="2800" dirty="0" err="1"/>
              <a:t>Mikrogazdálkodói</a:t>
            </a:r>
            <a:r>
              <a:rPr lang="hu-HU" sz="2800" dirty="0"/>
              <a:t> beszámoló (lásd később)</a:t>
            </a:r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1326-AA09-4973-94FF-FE4D9923B33E}" type="slidenum">
              <a:rPr lang="hu-HU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NEMZETI SZÁMVITELI STANDARDOK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u="sng"/>
              <a:t>Előzmények: </a:t>
            </a:r>
            <a:endParaRPr lang="hu-HU"/>
          </a:p>
          <a:p>
            <a:pPr lvl="1"/>
            <a:r>
              <a:rPr lang="hu-HU"/>
              <a:t>Országos Számviteli Bizottság, Magyar Könyvvizsgálói Kamara, Magyar Számviteli Szakemberek Egyesülete, de ezek nem standardalkotók</a:t>
            </a:r>
          </a:p>
          <a:p>
            <a:pPr lvl="1"/>
            <a:r>
              <a:rPr lang="hu-HU"/>
              <a:t>Sztv. 176. §: nemzeti számviteli standardokat kell alkotni </a:t>
            </a:r>
          </a:p>
          <a:p>
            <a:pPr lvl="1"/>
            <a:r>
              <a:rPr lang="hu-HU"/>
              <a:t>2099/2002. Korm. határozat: rendeletben kell szabályozni a standard alkotás folyamatát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740F-A833-45F9-8B11-CA5211EF7DDA}" type="slidenum">
              <a:rPr lang="hu-HU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megvalósulás (???)</a:t>
            </a:r>
            <a:endParaRPr lang="hu-H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412875"/>
            <a:ext cx="82296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400" dirty="0"/>
              <a:t>202/2003. Korm. rendelet: a standardalkotás folyamata, testületei, a standardok felépítése, kihirdetése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standard fogalma: a törvény figyelembevételével megalkotott, ahhoz kapcsolódó részletes szabályok, módszerek, eljárások, amelyek meghatározzák a beszámoló-készítés, a könyvvezetés részletes szabályait.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standardokhoz értelmezések is kiadásra kerülnek.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magyar standardok támaszkodnak a nemzetközi számviteli standardokra.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standardokat </a:t>
            </a:r>
            <a:r>
              <a:rPr lang="hu-HU" sz="2400" dirty="0"/>
              <a:t>kormányrendeletben hirdetik </a:t>
            </a:r>
            <a:r>
              <a:rPr lang="hu-HU" sz="2400" dirty="0"/>
              <a:t>ki.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standardalkotás csak tervezetekig jutott el, még </a:t>
            </a:r>
            <a:r>
              <a:rPr lang="hu-HU" sz="2400" dirty="0"/>
              <a:t>nincsenek (nem lesznek?) </a:t>
            </a:r>
            <a:r>
              <a:rPr lang="hu-HU" sz="2400" dirty="0"/>
              <a:t>kihirdetett magyar standardok</a:t>
            </a:r>
            <a:r>
              <a:rPr lang="hu-HU" sz="2400" dirty="0"/>
              <a:t>!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Hosszú évek óta semmi nem történt ezen a területen…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A16F-5388-4601-A498-36B174D75BEB}" type="slidenum">
              <a:rPr lang="hu-HU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 kell a számvitelt (is) szabályozni?</a:t>
            </a:r>
            <a:endParaRPr lang="hu-HU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érdekhordozói kör egymástól eltérő érdekeinek kezelése</a:t>
            </a:r>
          </a:p>
          <a:p>
            <a:r>
              <a:rPr lang="hu-HU" dirty="0"/>
              <a:t>egységes értelmezés, kezelés</a:t>
            </a:r>
          </a:p>
          <a:p>
            <a:r>
              <a:rPr lang="hu-HU" dirty="0"/>
              <a:t>egységes értékelés (vagyon és realizált eredmény kapcsolata)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FAA0-F69E-4B73-88EA-35E1DF795164}" type="slidenum">
              <a:rPr lang="hu-HU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standardalkotás szervezetei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Magyar Számviteli Standard Testület: 32 tag (standardok körének meghatározása, standardok és értelmezések elfogadása)</a:t>
            </a:r>
          </a:p>
          <a:p>
            <a:r>
              <a:rPr lang="hu-HU"/>
              <a:t>Standard Előkészítő Testület: 11 tag (standard tervezet, értelmezés szükségessége) </a:t>
            </a:r>
          </a:p>
          <a:p>
            <a:r>
              <a:rPr lang="hu-HU"/>
              <a:t>Standard Értelmező Testület: 5 tag (értelmezések tervezete)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F76C-D42B-45CC-8430-DDA2E2C98B06}" type="slidenum">
              <a:rPr lang="hu-HU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nemzeti szabályozás belső elemei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Számviteli politika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28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SZÁMVITELI POLITIKA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 beszámoló elkészítése és bemutatása során alkalmazott</a:t>
            </a:r>
          </a:p>
          <a:p>
            <a:r>
              <a:rPr lang="hu-HU" dirty="0" smtClean="0"/>
              <a:t>a törvényben rögzített alapelvek és értékelési előírások alapján megfogalmazott</a:t>
            </a:r>
          </a:p>
          <a:p>
            <a:r>
              <a:rPr lang="hu-HU" dirty="0" smtClean="0"/>
              <a:t>gazdálkodó-specifikus elveket, alapokat, eljárásokat, módszereket, gyakorlatot megfogalmazó írásos dokumentum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8E9E-7C24-4596-B63E-913D89ABE80C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SZÁMVITELI POLITIKA …</a:t>
            </a:r>
            <a:endParaRPr lang="hu-H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Lényegében a külső szabályozási környezet által megfogalmazott szabályokat közvetíti (képezi le) egy adott gazdálkodóra.</a:t>
            </a:r>
          </a:p>
          <a:p>
            <a:r>
              <a:rPr lang="hu-HU" dirty="0" smtClean="0"/>
              <a:t>Célja: olyan számviteli információs rendszer működtetése, amely alkalmazkodik a vállalkozás stratégiájához, méreteihez, adottságaihoz, és ezzel együtt megbízható és valós információkat szolgáltat a vállalkozás működéséről.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8E9E-7C24-4596-B63E-913D89ABE80C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4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 számviteli politika szükségessége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megbízható és valós összkép szabályozási filozófiája</a:t>
            </a:r>
          </a:p>
          <a:p>
            <a:r>
              <a:rPr lang="hu-HU" dirty="0"/>
              <a:t>a számvitel törvény </a:t>
            </a:r>
            <a:r>
              <a:rPr lang="hu-HU" dirty="0" smtClean="0"/>
              <a:t>keretjellegű szabályozásából </a:t>
            </a:r>
            <a:r>
              <a:rPr lang="hu-HU" dirty="0"/>
              <a:t>következik, mert a törvény </a:t>
            </a:r>
          </a:p>
          <a:p>
            <a:pPr lvl="1"/>
            <a:r>
              <a:rPr lang="hu-HU" dirty="0"/>
              <a:t>döntési</a:t>
            </a:r>
          </a:p>
          <a:p>
            <a:pPr lvl="1"/>
            <a:r>
              <a:rPr lang="hu-HU" dirty="0"/>
              <a:t>választási</a:t>
            </a:r>
          </a:p>
          <a:p>
            <a:r>
              <a:rPr lang="hu-HU" dirty="0"/>
              <a:t>lehetőségeket ad, amelyek befolyásolhatják az eredmény nagyságrendjét.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A3C6-B687-4544-A5CD-274429A715B6}" type="slidenum">
              <a:rPr lang="hu-HU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A számviteli politika elkészítésének kötelezettsége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újonnan alakult vállalkozásnál a megalakulásból számított 90 napon belül</a:t>
            </a:r>
          </a:p>
          <a:p>
            <a:r>
              <a:rPr lang="hu-HU" dirty="0"/>
              <a:t>módosítás:</a:t>
            </a:r>
          </a:p>
          <a:p>
            <a:pPr lvl="1"/>
            <a:r>
              <a:rPr lang="hu-HU" dirty="0"/>
              <a:t>Kötelező: a módosult törvény hatályba lépését követő 90 napon belül</a:t>
            </a:r>
          </a:p>
          <a:p>
            <a:pPr lvl="1"/>
            <a:r>
              <a:rPr lang="hu-HU" dirty="0"/>
              <a:t>Saját döntés (a hatályba lépést megelőzően)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70EE8-4276-4BF8-8268-A8F3B577F6CF}" type="slidenum">
              <a:rPr lang="hu-HU"/>
              <a:pPr/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705E-7E30-4480-967D-F34037A98937}" type="slidenum">
              <a:rPr lang="hu-HU"/>
              <a:pPr/>
              <a:t>26</a:t>
            </a:fld>
            <a:endParaRPr lang="hu-H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639616" y="260351"/>
            <a:ext cx="6767512" cy="5762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u-HU" sz="3000" b="1" dirty="0">
                <a:solidFill>
                  <a:srgbClr val="FF0000"/>
                </a:solidFill>
              </a:rPr>
              <a:t>SZÁMVITELI </a:t>
            </a:r>
            <a:r>
              <a:rPr lang="hu-HU" sz="3000" b="1" dirty="0">
                <a:solidFill>
                  <a:srgbClr val="FF0000"/>
                </a:solidFill>
              </a:rPr>
              <a:t>ALAPELVEK RENDSZEREZÉSE</a:t>
            </a:r>
            <a:endParaRPr lang="hu-HU" sz="3000" b="1" dirty="0">
              <a:solidFill>
                <a:srgbClr val="FF00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31504" y="1484312"/>
            <a:ext cx="8928992" cy="5113040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u-HU" sz="3600" b="1" dirty="0"/>
              <a:t>VÁLLALKOZÁS FOLYTATÁSÁNAK </a:t>
            </a:r>
            <a:r>
              <a:rPr lang="hu-HU" sz="3600" b="1" dirty="0"/>
              <a:t>ELVE</a:t>
            </a:r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6024563" y="8366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" name="Lekerekített téglalap 14"/>
          <p:cNvSpPr/>
          <p:nvPr/>
        </p:nvSpPr>
        <p:spPr>
          <a:xfrm>
            <a:off x="1775521" y="2348880"/>
            <a:ext cx="4108745" cy="1560036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u-HU" sz="2400" b="1" dirty="0">
                <a:solidFill>
                  <a:srgbClr val="FF0000"/>
                </a:solidFill>
              </a:rPr>
              <a:t>TARTALMI ELVEK</a:t>
            </a:r>
          </a:p>
          <a:p>
            <a:pPr algn="ctr"/>
            <a:r>
              <a:rPr lang="hu-HU" dirty="0" smtClean="0"/>
              <a:t>VALÓDISÁG</a:t>
            </a:r>
          </a:p>
          <a:p>
            <a:pPr algn="ctr"/>
            <a:r>
              <a:rPr lang="hu-HU" dirty="0" smtClean="0"/>
              <a:t>ÖSSZEMÉRÉS</a:t>
            </a:r>
          </a:p>
          <a:p>
            <a:pPr algn="ctr"/>
            <a:r>
              <a:rPr lang="hu-HU" dirty="0" smtClean="0"/>
              <a:t>ÓVATOSSÁG</a:t>
            </a:r>
          </a:p>
          <a:p>
            <a:pPr algn="ctr"/>
            <a:r>
              <a:rPr lang="hu-HU" dirty="0" smtClean="0"/>
              <a:t>TELJESSÉG</a:t>
            </a:r>
          </a:p>
          <a:p>
            <a:endParaRPr lang="hu-HU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6307736" y="2348880"/>
            <a:ext cx="4108745" cy="1560036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u-HU" sz="2400" b="1" dirty="0">
                <a:solidFill>
                  <a:srgbClr val="FF0000"/>
                </a:solidFill>
              </a:rPr>
              <a:t>FORMAI ELVEK</a:t>
            </a:r>
          </a:p>
          <a:p>
            <a:pPr algn="ctr"/>
            <a:r>
              <a:rPr lang="hu-HU" dirty="0"/>
              <a:t>VILÁGOSSÁG</a:t>
            </a:r>
          </a:p>
          <a:p>
            <a:pPr algn="ctr"/>
            <a:r>
              <a:rPr lang="hu-HU" dirty="0"/>
              <a:t>KÖVETKEZETESSÉG</a:t>
            </a:r>
          </a:p>
          <a:p>
            <a:pPr algn="ctr"/>
            <a:r>
              <a:rPr lang="hu-HU" dirty="0"/>
              <a:t>FOLYTONOSSÁG</a:t>
            </a:r>
          </a:p>
          <a:p>
            <a:endParaRPr lang="hu-HU" dirty="0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783284" y="4221088"/>
            <a:ext cx="6769100" cy="216024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u-HU" sz="2400" b="1" dirty="0">
                <a:solidFill>
                  <a:srgbClr val="FF0000"/>
                </a:solidFill>
                <a:latin typeface="+mj-lt"/>
              </a:rPr>
              <a:t>KIEGÉSZÍTŐ ELVEK</a:t>
            </a:r>
          </a:p>
          <a:p>
            <a:pPr algn="ctr"/>
            <a:r>
              <a:rPr lang="hu-HU" dirty="0">
                <a:latin typeface="+mj-lt"/>
              </a:rPr>
              <a:t>EGYEDI ÉRTÉKELÉS</a:t>
            </a:r>
          </a:p>
          <a:p>
            <a:pPr algn="ctr"/>
            <a:r>
              <a:rPr lang="hu-HU" dirty="0">
                <a:latin typeface="+mj-lt"/>
              </a:rPr>
              <a:t>BRUTTÓ ELSZÁMOLÁS</a:t>
            </a:r>
          </a:p>
          <a:p>
            <a:pPr algn="ctr"/>
            <a:r>
              <a:rPr lang="hu-HU" dirty="0">
                <a:latin typeface="+mj-lt"/>
              </a:rPr>
              <a:t>IDŐBELI ELHATÁROLÁS</a:t>
            </a:r>
          </a:p>
          <a:p>
            <a:pPr algn="ctr"/>
            <a:r>
              <a:rPr lang="hu-HU" dirty="0">
                <a:latin typeface="+mj-lt"/>
              </a:rPr>
              <a:t>TARTALOM ELSŐDLEGESSÉGE A FORMÁVAL SZEMBEN</a:t>
            </a:r>
          </a:p>
          <a:p>
            <a:pPr algn="ctr"/>
            <a:r>
              <a:rPr lang="hu-HU" dirty="0">
                <a:latin typeface="+mj-lt"/>
              </a:rPr>
              <a:t>LÉNYEGESSÉG</a:t>
            </a:r>
          </a:p>
          <a:p>
            <a:pPr algn="ctr"/>
            <a:r>
              <a:rPr lang="hu-HU" dirty="0">
                <a:latin typeface="+mj-lt"/>
              </a:rPr>
              <a:t>KÖLTSÉG-HASZON ÖSSZEVETÉSE</a:t>
            </a:r>
          </a:p>
        </p:txBody>
      </p:sp>
    </p:spTree>
    <p:extLst>
      <p:ext uri="{BB962C8B-B14F-4D97-AF65-F5344CB8AC3E}">
        <p14:creationId xmlns:p14="http://schemas.microsoft.com/office/powerpoint/2010/main" val="31677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Vállalkozás folytatásának elve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/>
              <a:t>A számviteli törvény </a:t>
            </a:r>
            <a:r>
              <a:rPr lang="hu-HU" sz="2800" dirty="0"/>
              <a:t>általános érvényesülési </a:t>
            </a:r>
            <a:r>
              <a:rPr lang="hu-HU" sz="2800" dirty="0"/>
              <a:t>környezetének </a:t>
            </a:r>
            <a:r>
              <a:rPr lang="hu-HU" sz="2800" dirty="0"/>
              <a:t>definiálása </a:t>
            </a:r>
            <a:r>
              <a:rPr lang="hu-HU" sz="2800" dirty="0"/>
              <a:t>(mögöttes feltételezés)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a beszámoló elkészítésekor és a könyvvezetés során abból kell kiindulni, hogy a gazdálkodó a </a:t>
            </a:r>
            <a:r>
              <a:rPr lang="hu-HU" sz="2800" i="1" dirty="0"/>
              <a:t>belátható jövőben</a:t>
            </a:r>
            <a:r>
              <a:rPr lang="hu-HU" sz="2800" dirty="0"/>
              <a:t> is fenn tudja tartani működését, folytatni tudja tevékenységét, </a:t>
            </a:r>
            <a:r>
              <a:rPr lang="hu-HU" sz="2800" i="1" dirty="0"/>
              <a:t>nem várható</a:t>
            </a:r>
            <a:r>
              <a:rPr lang="hu-HU" sz="2800" dirty="0"/>
              <a:t> a működés beszüntetése vagy bármilyen okból történő jelentős változása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 gazdálkodó működik, működni akar és működni képes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Nem érvényesül például átalakulás, megszűnés esetében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Következménye: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Dinamikus mérlegelmélet alkalmazása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Elsődleges a realizált eredmény kimutatása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Vagyon értékelése (korrigált) </a:t>
            </a:r>
            <a:r>
              <a:rPr lang="hu-HU" sz="2000" dirty="0"/>
              <a:t>bekerülési </a:t>
            </a:r>
            <a:r>
              <a:rPr lang="hu-HU" sz="2000" dirty="0"/>
              <a:t>értéken</a:t>
            </a:r>
            <a:endParaRPr lang="hu-HU" sz="20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7E11-FC2D-465E-91E9-DA3AFAE806D3}" type="slidenum">
              <a:rPr lang="hu-HU"/>
              <a:pPr/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Valódiság elve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5111750"/>
          </a:xfrm>
        </p:spPr>
        <p:txBody>
          <a:bodyPr>
            <a:normAutofit/>
          </a:bodyPr>
          <a:lstStyle/>
          <a:p>
            <a:r>
              <a:rPr lang="hu-HU" sz="2800" dirty="0"/>
              <a:t>Kettős feltétel</a:t>
            </a:r>
          </a:p>
          <a:p>
            <a:pPr lvl="1"/>
            <a:r>
              <a:rPr lang="hu-HU" sz="2400" dirty="0"/>
              <a:t>A könyvvitelben rögzített és a beszámolóban szereplő tételeknek a valóságban is megtalálhatóknak, bizonyíthatóknak, kívülállók által is megállapíthatóknak kell lenniük. </a:t>
            </a:r>
          </a:p>
          <a:p>
            <a:pPr lvl="1"/>
            <a:r>
              <a:rPr lang="hu-HU" sz="2400" dirty="0"/>
              <a:t>Érvényesülnek a törvényben előírt értékelési elvek és az azokhoz kapcsolódó értékelési eljárások</a:t>
            </a:r>
          </a:p>
          <a:p>
            <a:r>
              <a:rPr lang="hu-HU" sz="2800" dirty="0"/>
              <a:t>Eszközei (mi biztosítja a beszámoló </a:t>
            </a:r>
            <a:r>
              <a:rPr lang="hu-HU" sz="2800" dirty="0"/>
              <a:t>valódiságát) </a:t>
            </a:r>
            <a:endParaRPr lang="hu-HU" sz="2800" dirty="0"/>
          </a:p>
          <a:p>
            <a:pPr>
              <a:buFont typeface="Wingdings" pitchFamily="2" charset="2"/>
              <a:buNone/>
            </a:pPr>
            <a:r>
              <a:rPr lang="hu-HU" sz="2800" dirty="0"/>
              <a:t>	bizonylati elv → könyvvezetés →                    ← leltár </a:t>
            </a:r>
          </a:p>
          <a:p>
            <a:pPr>
              <a:buFont typeface="Wingdings" pitchFamily="2" charset="2"/>
              <a:buNone/>
            </a:pPr>
            <a:r>
              <a:rPr lang="hu-HU" sz="2800" dirty="0"/>
              <a:t>				                               </a:t>
            </a:r>
            <a:r>
              <a:rPr lang="hu-HU" sz="2800" dirty="0"/>
              <a:t>   ↑</a:t>
            </a:r>
            <a:endParaRPr lang="hu-HU" sz="2800" dirty="0"/>
          </a:p>
          <a:p>
            <a:pPr>
              <a:buFont typeface="Wingdings" pitchFamily="2" charset="2"/>
              <a:buNone/>
            </a:pPr>
            <a:r>
              <a:rPr lang="hu-HU" sz="2800" dirty="0"/>
              <a:t>				</a:t>
            </a:r>
            <a:r>
              <a:rPr lang="hu-HU" sz="2800" dirty="0"/>
              <a:t>        törvénynek </a:t>
            </a:r>
            <a:r>
              <a:rPr lang="hu-HU" sz="2800" dirty="0"/>
              <a:t>megfelelő értékelés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6529-6248-4A4C-9C85-2D9361196594}" type="slidenum">
              <a:rPr lang="hu-HU"/>
              <a:pPr/>
              <a:t>28</a:t>
            </a:fld>
            <a:endParaRPr lang="hu-HU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960096" y="4710088"/>
            <a:ext cx="1795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 b="1" dirty="0">
                <a:solidFill>
                  <a:schemeClr val="hlink"/>
                </a:solidFill>
              </a:rPr>
              <a:t>beszámoló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Összemérés elve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/>
              <a:t>A teljesítés elvére épülő kettős könyvvitel alapja</a:t>
            </a:r>
          </a:p>
          <a:p>
            <a:pPr lvl="1">
              <a:lnSpc>
                <a:spcPct val="90000"/>
              </a:lnSpc>
            </a:pPr>
            <a:r>
              <a:rPr lang="hu-HU"/>
              <a:t>az adott időszak (realizált) eredményének meghatározásakor a tevékenységek adott időszaki teljesítéseinek elismert bevételeit  és a bevételeknek megfelelő költségeit (ráfordításait) kell számításba venni, függetlenül a pénzügyi teljesítéstől. </a:t>
            </a:r>
          </a:p>
          <a:p>
            <a:pPr lvl="1">
              <a:lnSpc>
                <a:spcPct val="90000"/>
              </a:lnSpc>
            </a:pPr>
            <a:r>
              <a:rPr lang="hu-HU"/>
              <a:t>A bevételeknek és a ráfordításoknak ahhoz az időszakhoz kell kapcsolódniuk, amikor azok gazdaságilag felmerültek.</a:t>
            </a:r>
          </a:p>
          <a:p>
            <a:pPr>
              <a:lnSpc>
                <a:spcPct val="90000"/>
              </a:lnSpc>
            </a:pPr>
            <a:r>
              <a:rPr lang="hu-HU"/>
              <a:t>Ezt egészíti ki az időbeli elhatárolás elve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7F94-0639-4451-A76E-4F1BF1A02032}" type="slidenum">
              <a:rPr lang="hu-HU"/>
              <a:pPr/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500" dirty="0"/>
              <a:t>A szabályozás két meghatározó rendszere a számvitelben is érezteti hatását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nemzeti számviteli szabályozások (az ún. nemzeti </a:t>
            </a:r>
            <a:r>
              <a:rPr lang="hu-HU" dirty="0" err="1" smtClean="0"/>
              <a:t>GAAP-ek</a:t>
            </a:r>
            <a:r>
              <a:rPr lang="hu-HU" dirty="0" smtClean="0"/>
              <a:t>, General </a:t>
            </a:r>
            <a:r>
              <a:rPr lang="hu-HU" dirty="0" err="1" smtClean="0"/>
              <a:t>Accepted</a:t>
            </a:r>
            <a:r>
              <a:rPr lang="hu-HU" dirty="0" smtClean="0"/>
              <a:t> Accounting </a:t>
            </a:r>
            <a:r>
              <a:rPr lang="hu-HU" dirty="0" err="1" smtClean="0"/>
              <a:t>Principles</a:t>
            </a:r>
            <a:r>
              <a:rPr lang="hu-HU" dirty="0" smtClean="0"/>
              <a:t>) a XX. század első felében alakultak ki, amely a jogban kialakult kettős jelleggel valósult meg </a:t>
            </a:r>
          </a:p>
          <a:p>
            <a:r>
              <a:rPr lang="hu-HU" dirty="0" smtClean="0"/>
              <a:t>kontinentális típusú: kodifikált jog</a:t>
            </a:r>
          </a:p>
          <a:p>
            <a:pPr lvl="1"/>
            <a:r>
              <a:rPr lang="hu-HU" dirty="0" smtClean="0"/>
              <a:t>Állami kényszer, kötelező, jogszabályi előírások</a:t>
            </a:r>
          </a:p>
          <a:p>
            <a:pPr lvl="2"/>
            <a:r>
              <a:rPr lang="hu-HU" dirty="0" smtClean="0"/>
              <a:t>A számvitel szabályozása önálló törvény vagy más törvények része (pl. Magyarországon önálló számviteli törvény, Németországban a kereskedelmi törvény, a HGB része)</a:t>
            </a:r>
          </a:p>
          <a:p>
            <a:pPr lvl="2"/>
            <a:r>
              <a:rPr lang="hu-HU" dirty="0" smtClean="0"/>
              <a:t>Ide tartozik Európa nagy része, Dél-Amerika, Afrika, Japán</a:t>
            </a:r>
          </a:p>
          <a:p>
            <a:r>
              <a:rPr lang="hu-HU" dirty="0" smtClean="0"/>
              <a:t>angolszász típusú: precedensjog</a:t>
            </a:r>
          </a:p>
          <a:p>
            <a:pPr lvl="1"/>
            <a:r>
              <a:rPr lang="hu-HU" dirty="0" smtClean="0"/>
              <a:t>Szakmai szervezetek által kibocsátott standardok, bírósági esetek</a:t>
            </a:r>
          </a:p>
          <a:p>
            <a:pPr lvl="1"/>
            <a:r>
              <a:rPr lang="hu-HU" dirty="0" smtClean="0"/>
              <a:t>Anglia, USA, Kanada, Ausztrália, India</a:t>
            </a:r>
            <a:endParaRPr lang="hu-HU" dirty="0"/>
          </a:p>
        </p:txBody>
      </p:sp>
      <p:sp>
        <p:nvSpPr>
          <p:cNvPr id="2355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9CD6D1E-FD3F-406C-A2A2-434E4928ED71}" type="slidenum">
              <a:rPr lang="hu-HU" smtClean="0"/>
              <a:pPr/>
              <a:t>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1076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Óvatosság elve</a:t>
            </a:r>
            <a:endParaRPr lang="hu-HU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760"/>
            <a:ext cx="8229600" cy="5256584"/>
          </a:xfrm>
        </p:spPr>
        <p:txBody>
          <a:bodyPr anchor="ctr">
            <a:normAutofit fontScale="85000" lnSpcReduction="20000"/>
          </a:bodyPr>
          <a:lstStyle/>
          <a:p>
            <a:r>
              <a:rPr lang="hu-HU" dirty="0" smtClean="0"/>
              <a:t>Nem lehet eredményt kimutatni akkor, ha az árbevétel, a bevétel pénzügyi realizálása bizonytalan</a:t>
            </a:r>
          </a:p>
          <a:p>
            <a:r>
              <a:rPr lang="hu-HU" dirty="0" smtClean="0"/>
              <a:t>A tárgyévi eredmény meghatározása során az előre látható kockázatokat, feltételezhető veszteséget figyelembe kell venni:</a:t>
            </a:r>
          </a:p>
          <a:p>
            <a:pPr lvl="1"/>
            <a:r>
              <a:rPr lang="hu-HU" dirty="0" smtClean="0"/>
              <a:t>Ha a mérlegben kimutatott vagyonrészre vonatkozik (értékvesztés)</a:t>
            </a:r>
          </a:p>
          <a:p>
            <a:pPr lvl="1"/>
            <a:r>
              <a:rPr lang="hu-HU" dirty="0" smtClean="0"/>
              <a:t>Ha a mérlegben még ki nem mutatott vagyonrészre vonatkozik (céltartalék)</a:t>
            </a:r>
          </a:p>
          <a:p>
            <a:pPr lvl="1"/>
            <a:r>
              <a:rPr lang="hu-HU" dirty="0" smtClean="0"/>
              <a:t>Akkor is el kell számolni, ha az a mérlegkészítés időszakában vált ismertté (a fordulónapi vagyonra vonatkozóan!) → lásd teljesség elve is</a:t>
            </a:r>
          </a:p>
          <a:p>
            <a:pPr lvl="1"/>
            <a:r>
              <a:rPr lang="hu-HU" dirty="0" smtClean="0"/>
              <a:t>Ezeknek az elszámolása független az eredmény nagyságától, előjelétől.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22E-5A4C-452E-B685-649714A4F48A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Példa óvatosság </a:t>
            </a:r>
            <a:r>
              <a:rPr lang="hu-HU" sz="3200" dirty="0"/>
              <a:t>elvére, </a:t>
            </a:r>
            <a:r>
              <a:rPr lang="hu-HU" sz="3200" dirty="0"/>
              <a:t>már kimutatott vagyonrész és realizált bevétel esetében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988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Kiszámláztunk a vevőnek 1000 árbevételt, a vevő nem tud fizetni</a:t>
            </a:r>
          </a:p>
          <a:p>
            <a:pPr>
              <a:lnSpc>
                <a:spcPct val="90000"/>
              </a:lnSpc>
            </a:pPr>
            <a:r>
              <a:rPr lang="hu-HU" sz="2800"/>
              <a:t>Mit tegyünk?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Az árbevételt nem korrigálhatjuk, mert a teljesítés megtörtént, a vevő elismerte a teljesítést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Vigyázzunk! Ha a vevő a teljesítést is vitatja, akkor árbevételt sem mutathatunk ki!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Kockázat kezelése: a vevők értékét kell csökkenteni, ez lesz az értékvesztés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Kimutattunk 1000 árbevételt, kimutatunk max. 1000 ráfordítást (értékvesztésként), tehát eredményt nem mutattunk ki.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910E-6FD5-4F85-BEFC-8A3E3F8DC5B3}" type="slidenum">
              <a:rPr lang="hu-HU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óvatosság elvére kimutatott vagyonrész, de még nem realizált bevétel esetében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Van 100 db részvényünk, vételár 500 Ft/db, a tőzsde zuhan, jelenleg csak 240 Ft-ot ér</a:t>
            </a:r>
          </a:p>
          <a:p>
            <a:pPr>
              <a:lnSpc>
                <a:spcPct val="80000"/>
              </a:lnSpc>
            </a:pPr>
            <a:r>
              <a:rPr lang="hu-HU" sz="2800"/>
              <a:t>Előállítottunk 1 db piros bizgentyűt, előállítási költsége 500, a várható eladási ár 380 Ft.</a:t>
            </a:r>
          </a:p>
          <a:p>
            <a:pPr>
              <a:lnSpc>
                <a:spcPct val="80000"/>
              </a:lnSpc>
            </a:pPr>
            <a:r>
              <a:rPr lang="hu-HU" sz="2800"/>
              <a:t>Mit tegyünk?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Még nem számoltunk el bevételt, de ha elfogunk, akkor várhatóan nem fogjuk tudni realizálni az eszközök könyv szerinti értékét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Kockázat kezelése: az eszközök értékét csökkenteni kell, ez is értékvesztés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A várható veszteséget már akkor kimutatjuk, amikor még csak valószínűsítjük a bekövetkezését.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76D-F137-4BF5-8E31-937351C1790F}" type="slidenum">
              <a:rPr lang="hu-HU"/>
              <a:pPr/>
              <a:t>32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Teljesség elve</a:t>
            </a:r>
            <a:endParaRPr lang="hu-HU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Két dologra irányul</a:t>
            </a:r>
          </a:p>
          <a:p>
            <a:pPr lvl="1"/>
            <a:r>
              <a:rPr lang="hu-HU" dirty="0" smtClean="0"/>
              <a:t>Tárgyi (mit?): </a:t>
            </a:r>
            <a:r>
              <a:rPr lang="hu-HU" dirty="0"/>
              <a:t>t</a:t>
            </a:r>
            <a:r>
              <a:rPr lang="hu-HU" dirty="0" smtClean="0"/>
              <a:t>eljes körű feldolgozás</a:t>
            </a:r>
          </a:p>
          <a:p>
            <a:pPr lvl="2"/>
            <a:r>
              <a:rPr lang="hu-HU" dirty="0" smtClean="0"/>
              <a:t>Bizonylati fegyelem</a:t>
            </a:r>
          </a:p>
          <a:p>
            <a:pPr lvl="1"/>
            <a:r>
              <a:rPr lang="hu-HU" dirty="0" smtClean="0"/>
              <a:t>Időbeli (mikor?): </a:t>
            </a:r>
            <a:r>
              <a:rPr lang="hu-HU" dirty="0"/>
              <a:t>t</a:t>
            </a:r>
            <a:r>
              <a:rPr lang="hu-HU" dirty="0" smtClean="0"/>
              <a:t>eljes körű figyelembevétel</a:t>
            </a:r>
          </a:p>
          <a:p>
            <a:pPr lvl="2"/>
            <a:r>
              <a:rPr lang="hu-HU" dirty="0" smtClean="0"/>
              <a:t>üzleti év teljessége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5C68-468C-43B7-BF60-6065B464E9B2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Bizonylati fegyelem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gazdálkodónak könyvelnie kell mindazon gazdasági eseményt, amelyeknek az eszközökre és a forrásokra, illetve a tárgyévi eredményre gyakorolt hatását a beszámolóban ki kell mutatni (teljes körűség</a:t>
            </a:r>
            <a:r>
              <a:rPr lang="hu-HU" dirty="0" smtClean="0"/>
              <a:t>)</a:t>
            </a:r>
          </a:p>
          <a:p>
            <a:r>
              <a:rPr lang="hu-HU" dirty="0" smtClean="0"/>
              <a:t>Nyilvánvaló előfeltétele a bizonylati elv, azaz a gazdasági események teljes körű bizonylatolása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CB57-DDB8-4938-8D47-1EBE4BB8E9F7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6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Üzleti év teljessége</a:t>
            </a:r>
            <a:endParaRPr lang="hu-H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tárgyévi eseményként kell elszámolni azon gazdasági események hatását is, amelyek a mérleg fordulónapja és a beszámoló elkészítése közötti időszakban váltak ismertté, de az adott üzleti évhez (a tárgyévhez) kapcsolódnak, illetve a fordulónapi vagyonértéket (eredményt) pontosítják.</a:t>
            </a:r>
          </a:p>
          <a:p>
            <a:pPr lvl="2"/>
            <a:r>
              <a:rPr lang="hu-HU" sz="2600" dirty="0" err="1"/>
              <a:t>Beszámolókészítés</a:t>
            </a:r>
            <a:r>
              <a:rPr lang="hu-HU" sz="2600" dirty="0"/>
              <a:t> napjának jelentősége (lásd később)</a:t>
            </a:r>
            <a:endParaRPr lang="hu-HU" sz="2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E5C68-468C-43B7-BF60-6065B464E9B2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7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Formai alapelvek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/>
              <a:t>A világosság elve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 könyvvezetést és a beszámolót áttekinthető, érthető, a törvénynek megfelelően </a:t>
            </a:r>
            <a:r>
              <a:rPr lang="hu-HU" sz="2400" dirty="0"/>
              <a:t>rendezett </a:t>
            </a:r>
            <a:r>
              <a:rPr lang="hu-HU" sz="2400" dirty="0"/>
              <a:t>formában kell elkészíteni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A következetesség elve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 beszámoló tartalma és formája, valamint az azt alátámasztó könyvvezetés, a számviteli politika tekintetében,  az állandóságot és az összehasonlíthatóságot biztosítani kell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A folytonosság elve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az üzleti év nyitóadatainak meg kell egyezniük az előző üzleti év megfelelő záró adataival. Az egymást követő években az eszközök és a források értékelése, az eredmény számbavétele csak a törvényben meghatározott szabályok szerint változhat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9C68-027A-4A34-B818-23B287504E73}" type="slidenum">
              <a:rPr lang="hu-HU"/>
              <a:pPr/>
              <a:t>36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Kiegészítő elvek (1)</a:t>
            </a:r>
            <a:endParaRPr lang="hu-HU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Az időbeli elhatárolás elve</a:t>
            </a:r>
          </a:p>
          <a:p>
            <a:pPr lvl="1"/>
            <a:r>
              <a:rPr lang="hu-HU" dirty="0" smtClean="0"/>
              <a:t>az olyan gazdasági események kihatásait, amelyek két vagy több üzleti évet is érintenek, az adott időszak bevételei és ráfordításai/költségei között olyan arányban kell elszámolni, ahogyan az az alapul szolgáló időszak és az elszámolási (beszámolási) időszak között megoszlik</a:t>
            </a:r>
          </a:p>
          <a:p>
            <a:pPr lvl="1"/>
            <a:r>
              <a:rPr lang="hu-HU" dirty="0" smtClean="0"/>
              <a:t>az összemérés elvének érvényesülését teszi lehetővé</a:t>
            </a:r>
          </a:p>
          <a:p>
            <a:pPr lvl="1"/>
            <a:r>
              <a:rPr lang="hu-HU" dirty="0" smtClean="0"/>
              <a:t>Aktív és passzív időbeli elhatárolások rendszere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3E4E-A439-49E7-87EC-8D36D95175BB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Kiegészítő elvek (2)</a:t>
            </a:r>
            <a:endParaRPr lang="hu-H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Az egyedi értékelés elve</a:t>
            </a:r>
          </a:p>
          <a:p>
            <a:pPr lvl="1"/>
            <a:r>
              <a:rPr lang="hu-HU" dirty="0" smtClean="0"/>
              <a:t>az eszközöket és a kötelezettségeket a könyvvezetés és a beszámoló elkészítése során egyedileg kell rögzíteni és értékelni</a:t>
            </a:r>
          </a:p>
          <a:p>
            <a:pPr lvl="2"/>
            <a:r>
              <a:rPr lang="hu-HU" dirty="0" smtClean="0"/>
              <a:t>Nem feltétlenül jelenti a tényleges egyedenkénti (darabonkénti) elszámolást!</a:t>
            </a:r>
          </a:p>
          <a:p>
            <a:r>
              <a:rPr lang="hu-HU" b="1" dirty="0" smtClean="0"/>
              <a:t>A bruttó elszámolás elve</a:t>
            </a:r>
          </a:p>
          <a:p>
            <a:pPr lvl="1"/>
            <a:r>
              <a:rPr lang="hu-HU" dirty="0" smtClean="0"/>
              <a:t>a bevételek és a ráfordítások/költségek, illetve a követelések és a kötelezettségek egymással szemben nem számolhatók el</a:t>
            </a:r>
          </a:p>
          <a:p>
            <a:pPr lvl="2"/>
            <a:r>
              <a:rPr lang="hu-HU" dirty="0" smtClean="0"/>
              <a:t>Pl. </a:t>
            </a:r>
            <a:r>
              <a:rPr lang="hu-HU" dirty="0"/>
              <a:t>é</a:t>
            </a:r>
            <a:r>
              <a:rPr lang="hu-HU" dirty="0" smtClean="0"/>
              <a:t>rtékesítéskor keletkezik egy bevétel és vele szemben egy ráfordítás</a:t>
            </a:r>
          </a:p>
          <a:p>
            <a:pPr lvl="1"/>
            <a:r>
              <a:rPr lang="hu-HU" dirty="0" smtClean="0"/>
              <a:t>A törvény egyes esetekben nettósítást ír elő (lásd pl. pénzügyi műveletek eredményhatásait)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3E4E-A439-49E7-87EC-8D36D95175BB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0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Kiegészítő elvek </a:t>
            </a:r>
            <a:r>
              <a:rPr lang="hu-HU" dirty="0" smtClean="0"/>
              <a:t>(3)</a:t>
            </a:r>
            <a:endParaRPr lang="hu-HU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b="1" dirty="0"/>
              <a:t>A tartalom elsődlegessége a formával szemben elve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 beszámolóban és az azt alátámasztó könyvvezetés során a gazdasági eseményeket, ügyleteket a tényleges gazdasági tartalmuknak megfelelően – a törvény alapelveihez, vonatkozó előírásaihoz igazodóan – kell bemutatni, illetve annak megfelelően kell elszámolni</a:t>
            </a:r>
          </a:p>
          <a:p>
            <a:pPr>
              <a:lnSpc>
                <a:spcPct val="90000"/>
              </a:lnSpc>
            </a:pPr>
            <a:r>
              <a:rPr lang="hu-HU" sz="2400" b="1" dirty="0"/>
              <a:t>A lényegesség elve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lényegesnek minősül a beszámoló szempontjából minden olyan információ, amelynek elhagyása vagy téves bemutatása – az ésszerűség határain belül – befolyásolja a beszámoló adatait felhasználók döntéseit</a:t>
            </a:r>
          </a:p>
          <a:p>
            <a:pPr>
              <a:lnSpc>
                <a:spcPct val="90000"/>
              </a:lnSpc>
            </a:pPr>
            <a:r>
              <a:rPr lang="hu-HU" sz="2400" b="1" dirty="0"/>
              <a:t>A költség-haszon összevetésének elve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a beszámolóban nyilvánosságra hozott információk hasznosíthatósága  (hasznossága) álljon arányban az információk előállításának költségeivel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8E03-8EEE-44DD-A5C8-6B4DD6BE0CDE}" type="slidenum">
              <a:rPr lang="hu-HU"/>
              <a:pPr/>
              <a:t>39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Szabályozás szintjei, formái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268761"/>
            <a:ext cx="8229600" cy="4525963"/>
          </a:xfrm>
        </p:spPr>
        <p:txBody>
          <a:bodyPr/>
          <a:lstStyle/>
          <a:p>
            <a:r>
              <a:rPr lang="hu-HU" sz="2800" dirty="0"/>
              <a:t>Nemzeti szint</a:t>
            </a:r>
          </a:p>
          <a:p>
            <a:pPr lvl="1"/>
            <a:r>
              <a:rPr lang="hu-HU" sz="2400" dirty="0"/>
              <a:t>Kontinentális típusú: állami (központi) szabályozás (jogszabályok) </a:t>
            </a:r>
          </a:p>
          <a:p>
            <a:pPr lvl="1"/>
            <a:r>
              <a:rPr lang="hu-HU" sz="2400" dirty="0"/>
              <a:t>Angolszász típusú: szakmai önszabályozás (standardok)</a:t>
            </a:r>
          </a:p>
          <a:p>
            <a:r>
              <a:rPr lang="hu-HU" sz="2800" dirty="0"/>
              <a:t>Regionális szint</a:t>
            </a:r>
          </a:p>
          <a:p>
            <a:pPr lvl="1"/>
            <a:r>
              <a:rPr lang="hu-HU" sz="2400" dirty="0"/>
              <a:t>EU számviteli </a:t>
            </a:r>
            <a:r>
              <a:rPr lang="hu-HU" sz="2400" dirty="0"/>
              <a:t>rendszere</a:t>
            </a:r>
            <a:endParaRPr lang="hu-HU" sz="2400" dirty="0"/>
          </a:p>
          <a:p>
            <a:r>
              <a:rPr lang="hu-HU" sz="2800" dirty="0"/>
              <a:t>Globális szint</a:t>
            </a:r>
          </a:p>
          <a:p>
            <a:pPr lvl="1"/>
            <a:r>
              <a:rPr lang="hu-HU" sz="2400" dirty="0"/>
              <a:t>Nemzetközi számviteli standardok </a:t>
            </a:r>
            <a:r>
              <a:rPr lang="hu-HU" sz="2400" dirty="0"/>
              <a:t>(IFRS </a:t>
            </a:r>
            <a:r>
              <a:rPr lang="hu-HU" sz="2400" dirty="0"/>
              <a:t>rendszer)</a:t>
            </a:r>
          </a:p>
          <a:p>
            <a:pPr lvl="1"/>
            <a:r>
              <a:rPr lang="hu-HU" sz="2400" dirty="0"/>
              <a:t>USA számviteli szabályai (US GAAP)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D801-EAC3-420B-87E7-586613370E9C}" type="slidenum">
              <a:rPr lang="hu-HU"/>
              <a:pPr/>
              <a:t>4</a:t>
            </a:fld>
            <a:endParaRPr lang="hu-HU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775520" y="5805265"/>
            <a:ext cx="54745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IFRS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= International Financial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GAAP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= General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Accounting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228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3600" dirty="0"/>
              <a:t>A „globális szabályozás” kerete</a:t>
            </a:r>
            <a:endParaRPr lang="hu-HU" sz="3600" dirty="0">
              <a:solidFill>
                <a:srgbClr val="FF33CC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5184775"/>
          </a:xfrm>
        </p:spPr>
        <p:txBody>
          <a:bodyPr anchor="ctr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600" dirty="0"/>
              <a:t>Országokon átnyúló (globális) számviteli rendszerek</a:t>
            </a:r>
          </a:p>
          <a:p>
            <a:pPr lvl="1">
              <a:lnSpc>
                <a:spcPct val="90000"/>
              </a:lnSpc>
              <a:defRPr/>
            </a:pPr>
            <a:r>
              <a:rPr lang="hu-HU" dirty="0"/>
              <a:t>US </a:t>
            </a:r>
            <a:r>
              <a:rPr lang="hu-HU" b="1" dirty="0">
                <a:solidFill>
                  <a:srgbClr val="FF9900"/>
                </a:solidFill>
              </a:rPr>
              <a:t>G</a:t>
            </a:r>
            <a:r>
              <a:rPr lang="hu-HU" dirty="0"/>
              <a:t>eneral </a:t>
            </a:r>
            <a:r>
              <a:rPr lang="hu-HU" b="1" dirty="0" err="1">
                <a:solidFill>
                  <a:srgbClr val="FF9900"/>
                </a:solidFill>
              </a:rPr>
              <a:t>A</a:t>
            </a:r>
            <a:r>
              <a:rPr lang="hu-HU" dirty="0" err="1"/>
              <a:t>ccepted</a:t>
            </a:r>
            <a:r>
              <a:rPr lang="hu-HU" dirty="0"/>
              <a:t> </a:t>
            </a:r>
            <a:r>
              <a:rPr lang="hu-HU" b="1" dirty="0">
                <a:solidFill>
                  <a:srgbClr val="FF9900"/>
                </a:solidFill>
              </a:rPr>
              <a:t>A</a:t>
            </a:r>
            <a:r>
              <a:rPr lang="hu-HU" dirty="0"/>
              <a:t>ccounting </a:t>
            </a:r>
            <a:r>
              <a:rPr lang="hu-HU" b="1" dirty="0" err="1">
                <a:solidFill>
                  <a:srgbClr val="FF9900"/>
                </a:solidFill>
              </a:rPr>
              <a:t>P</a:t>
            </a:r>
            <a:r>
              <a:rPr lang="hu-HU" dirty="0" err="1"/>
              <a:t>rinciples</a:t>
            </a:r>
            <a:endParaRPr lang="hu-HU" dirty="0"/>
          </a:p>
          <a:p>
            <a:pPr lvl="1">
              <a:lnSpc>
                <a:spcPct val="90000"/>
              </a:lnSpc>
              <a:defRPr/>
            </a:pPr>
            <a:r>
              <a:rPr lang="en-US" b="1" dirty="0">
                <a:solidFill>
                  <a:srgbClr val="FF9900"/>
                </a:solidFill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nternational </a:t>
            </a:r>
            <a:r>
              <a:rPr lang="en-US" b="1" dirty="0">
                <a:solidFill>
                  <a:srgbClr val="FF9900"/>
                </a:solidFill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ccounting </a:t>
            </a:r>
            <a:r>
              <a:rPr lang="en-US" b="1" dirty="0">
                <a:solidFill>
                  <a:srgbClr val="FF9900"/>
                </a:solidFill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tandards</a:t>
            </a:r>
            <a:r>
              <a:rPr lang="hu-HU" dirty="0">
                <a:cs typeface="Times New Roman" pitchFamily="18" charset="0"/>
              </a:rPr>
              <a:t> </a:t>
            </a:r>
            <a:r>
              <a:rPr lang="hu-HU" dirty="0"/>
              <a:t>(1973) </a:t>
            </a:r>
            <a:r>
              <a:rPr lang="hu-HU" dirty="0">
                <a:cs typeface="Times New Roman" pitchFamily="18" charset="0"/>
              </a:rPr>
              <a:t>→</a:t>
            </a:r>
            <a:r>
              <a:rPr lang="hu-HU" dirty="0">
                <a:latin typeface="Arial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9900"/>
                </a:solidFill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nternational </a:t>
            </a:r>
            <a:r>
              <a:rPr lang="hu-HU" b="1" dirty="0">
                <a:solidFill>
                  <a:srgbClr val="FF9900"/>
                </a:solidFill>
                <a:cs typeface="Times New Roman" pitchFamily="18" charset="0"/>
              </a:rPr>
              <a:t>F</a:t>
            </a:r>
            <a:r>
              <a:rPr lang="hu-HU" dirty="0">
                <a:cs typeface="Times New Roman" pitchFamily="18" charset="0"/>
              </a:rPr>
              <a:t>inancial </a:t>
            </a:r>
            <a:r>
              <a:rPr lang="hu-HU" b="1" dirty="0" err="1">
                <a:solidFill>
                  <a:srgbClr val="FF9900"/>
                </a:solidFill>
                <a:cs typeface="Times New Roman" pitchFamily="18" charset="0"/>
              </a:rPr>
              <a:t>R</a:t>
            </a:r>
            <a:r>
              <a:rPr lang="hu-HU" dirty="0" err="1">
                <a:cs typeface="Times New Roman" pitchFamily="18" charset="0"/>
              </a:rPr>
              <a:t>eporting</a:t>
            </a:r>
            <a:r>
              <a:rPr lang="hu-HU" dirty="0">
                <a:latin typeface="Arial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9900"/>
                </a:solidFill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tandards</a:t>
            </a:r>
            <a:r>
              <a:rPr lang="hu-HU" dirty="0">
                <a:cs typeface="Times New Roman" pitchFamily="18" charset="0"/>
              </a:rPr>
              <a:t> (2001</a:t>
            </a:r>
            <a:r>
              <a:rPr lang="hu-HU" dirty="0">
                <a:latin typeface="Arial" charset="0"/>
                <a:cs typeface="Times New Roman" pitchFamily="18" charset="0"/>
              </a:rPr>
              <a:t>-</a:t>
            </a:r>
            <a:r>
              <a:rPr lang="hu-HU" dirty="0" smtClean="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hu-HU" dirty="0" smtClean="0">
                <a:cs typeface="Times New Roman" pitchFamily="18" charset="0"/>
              </a:rPr>
              <a:t>Egy nemzetközi, független szakmai testület által kiadott szabályrendszer </a:t>
            </a:r>
            <a:endParaRPr lang="hu-HU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hu-HU" dirty="0"/>
              <a:t>EU </a:t>
            </a:r>
            <a:r>
              <a:rPr lang="hu-HU" dirty="0" smtClean="0"/>
              <a:t>irányelvei</a:t>
            </a:r>
            <a:endParaRPr lang="hu-HU" sz="3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3600" dirty="0"/>
              <a:t>Napjainkra az IFRS vált a világ meghatározó számviteli szabályrendszerévé (az USA-ban is elfogadják)</a:t>
            </a:r>
          </a:p>
        </p:txBody>
      </p:sp>
      <p:sp>
        <p:nvSpPr>
          <p:cNvPr id="23554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79CD6D1E-FD3F-406C-A2A2-434E4928ED71}" type="slidenum">
              <a:rPr lang="hu-HU" sz="1200">
                <a:latin typeface="Arial" charset="0"/>
              </a:rPr>
              <a:pPr eaLnBrk="1" hangingPunct="1"/>
              <a:t>5</a:t>
            </a:fld>
            <a:endParaRPr lang="hu-HU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EU szabályozási rendszere </a:t>
            </a:r>
            <a:endParaRPr lang="hu-HU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Az EU szabályozási hierarchiája</a:t>
            </a:r>
          </a:p>
          <a:p>
            <a:pPr lvl="1"/>
            <a:r>
              <a:rPr lang="hu-HU" dirty="0" smtClean="0"/>
              <a:t>Irányelv, rendelet, közlemény, ajánlás</a:t>
            </a:r>
          </a:p>
          <a:p>
            <a:pPr lvl="1"/>
            <a:r>
              <a:rPr lang="hu-HU" dirty="0" smtClean="0"/>
              <a:t>A tagországok nemzeti szabályainak kialakításánál ezekre tekintettel kell lenni</a:t>
            </a:r>
            <a:endParaRPr lang="hu-HU" dirty="0"/>
          </a:p>
          <a:p>
            <a:r>
              <a:rPr lang="hu-HU" dirty="0" smtClean="0"/>
              <a:t>EU válasza a beszámolók </a:t>
            </a:r>
            <a:r>
              <a:rPr lang="hu-HU" dirty="0"/>
              <a:t>világméretű összehasonlításának </a:t>
            </a:r>
            <a:r>
              <a:rPr lang="hu-HU" dirty="0" smtClean="0"/>
              <a:t>igényére: IFRS rendszer átvétele</a:t>
            </a:r>
          </a:p>
          <a:p>
            <a:pPr lvl="1"/>
            <a:r>
              <a:rPr lang="hu-HU" dirty="0" smtClean="0"/>
              <a:t>2005-től </a:t>
            </a:r>
            <a:r>
              <a:rPr lang="hu-HU" dirty="0"/>
              <a:t>a nyilvános társaságok konszolidált beszámolóit az </a:t>
            </a:r>
            <a:r>
              <a:rPr lang="hu-HU" dirty="0" smtClean="0"/>
              <a:t>IFRS </a:t>
            </a:r>
            <a:r>
              <a:rPr lang="hu-HU" dirty="0"/>
              <a:t>szabályrendszer alapján kell összeállítani (1606/2002/EK rendelet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Tagállamok más körben is megengedhetik vagy előírhatják az alkalmazását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3409-2C39-4A9D-A775-B32FAAFF5FB9}" type="slidenum">
              <a:rPr lang="hu-HU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No és mi a helyzet e téren Magyarországon?</a:t>
            </a:r>
            <a:endParaRPr lang="hu-H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dirty="0"/>
              <a:t>tervgazdaság időszaka (1991-ig): részletes, tételes (széttagolt) állami szabályozás (egységes Népgazdasági számlakeret, törvény, törvényerejű rendeletek, PM rendeletek, közlemények, irányelvek </a:t>
            </a:r>
            <a:r>
              <a:rPr lang="hu-HU" dirty="0" err="1"/>
              <a:t>stb</a:t>
            </a:r>
            <a:r>
              <a:rPr lang="hu-HU" dirty="0"/>
              <a:t>),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dirty="0"/>
              <a:t> </a:t>
            </a:r>
            <a:r>
              <a:rPr lang="hu-HU" b="1" i="1" dirty="0"/>
              <a:t>cél: </a:t>
            </a:r>
            <a:r>
              <a:rPr lang="hu-HU" dirty="0"/>
              <a:t>szabályosság, központi elszámoltatás</a:t>
            </a:r>
          </a:p>
          <a:p>
            <a:pPr marL="609600" indent="-609600">
              <a:lnSpc>
                <a:spcPct val="90000"/>
              </a:lnSpc>
            </a:pPr>
            <a:r>
              <a:rPr lang="hu-HU" dirty="0"/>
              <a:t>piacgazdaság időszaka (1991-től): egységes, törvényi szintű, keretjellegű szabályozás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b="1" i="1" dirty="0">
                <a:latin typeface="Times New Roman" pitchFamily="18" charset="0"/>
                <a:cs typeface="Times New Roman" pitchFamily="18" charset="0"/>
              </a:rPr>
              <a:t>cél: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/>
              <a:t>megbízható és valós kép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ED11-272C-4825-AA6E-741A606D75EB}" type="slidenum">
              <a:rPr lang="hu-HU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2639616" y="676275"/>
            <a:ext cx="1287532" cy="3693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b="1" dirty="0">
                <a:solidFill>
                  <a:srgbClr val="FFC000"/>
                </a:solidFill>
                <a:latin typeface="Arial" charset="0"/>
              </a:rPr>
              <a:t>I   F   R   S</a:t>
            </a:r>
            <a:endParaRPr lang="hu-HU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6888163" y="620713"/>
            <a:ext cx="2039854" cy="3693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b="1" dirty="0">
                <a:solidFill>
                  <a:srgbClr val="FFC000"/>
                </a:solidFill>
                <a:latin typeface="Arial" charset="0"/>
              </a:rPr>
              <a:t>EU IRÁNYELVEK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424114" y="1338264"/>
            <a:ext cx="1641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>
                <a:solidFill>
                  <a:prstClr val="black"/>
                </a:solidFill>
                <a:latin typeface="Arial" charset="0"/>
              </a:rPr>
              <a:t>1606/2002/EK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>
                <a:solidFill>
                  <a:prstClr val="black"/>
                </a:solidFill>
                <a:latin typeface="Arial" charset="0"/>
              </a:rPr>
              <a:t>RENDELET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844675" y="5805265"/>
            <a:ext cx="353139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NYILVÁNOS TÁRSASÁGOK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KONSZOLIDÁLT BESZÁMOLÓI</a:t>
            </a:r>
            <a:endParaRPr lang="hu-H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7032626" y="1360489"/>
            <a:ext cx="1793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>
                <a:solidFill>
                  <a:prstClr val="black"/>
                </a:solidFill>
                <a:latin typeface="Arial" charset="0"/>
              </a:rPr>
              <a:t>2000. ÉVI C. tv.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027614" y="2346078"/>
            <a:ext cx="2581275" cy="650875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MAGYAR SZÁMVITELI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STANDARDOK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8616951" y="2706689"/>
            <a:ext cx="1717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>
                <a:solidFill>
                  <a:prstClr val="black"/>
                </a:solidFill>
                <a:latin typeface="Arial" charset="0"/>
              </a:rPr>
              <a:t>KORMÁNY-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>
                <a:solidFill>
                  <a:prstClr val="black"/>
                </a:solidFill>
                <a:latin typeface="Arial" charset="0"/>
              </a:rPr>
              <a:t>RENDELETEK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5015881" y="3305175"/>
            <a:ext cx="2787943" cy="369332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MINISZTERI RENDELET</a:t>
            </a:r>
            <a:endParaRPr lang="hu-HU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2711451" y="4097339"/>
            <a:ext cx="65087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SZÁMVITELI POLITIKA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2711451" y="4960939"/>
            <a:ext cx="6511925" cy="376237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EGYEDI BESZÁMOLÓK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5591945" y="5805265"/>
            <a:ext cx="464661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NEM NYILVÁNOS TÁRSASÁGOK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dirty="0">
                <a:solidFill>
                  <a:prstClr val="black"/>
                </a:solidFill>
                <a:latin typeface="Arial" charset="0"/>
              </a:rPr>
              <a:t>KONSZOLIDÁLT BESZÁMOLÓI</a:t>
            </a: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3287713" y="105251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3287713" y="19891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7896225" y="9810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4151313" y="1557338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H="1">
            <a:off x="6311901" y="1773239"/>
            <a:ext cx="15843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>
            <a:off x="7896226" y="1773239"/>
            <a:ext cx="16557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7896225" y="1773238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6311900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6311901" y="3716338"/>
            <a:ext cx="1008063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 flipH="1">
            <a:off x="8616950" y="3357564"/>
            <a:ext cx="93503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7896225" y="45085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>
            <a:off x="7896225" y="5373588"/>
            <a:ext cx="0" cy="431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>
            <a:off x="3927148" y="836613"/>
            <a:ext cx="296101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>
            <a:off x="2424112" y="472514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2208213" y="187326"/>
            <a:ext cx="78486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hu-HU" b="1" dirty="0">
                <a:solidFill>
                  <a:prstClr val="white"/>
                </a:solidFill>
              </a:rPr>
              <a:t>A SZÁMVITEL </a:t>
            </a:r>
            <a:r>
              <a:rPr lang="hu-HU" b="1" dirty="0">
                <a:solidFill>
                  <a:prstClr val="white"/>
                </a:solidFill>
              </a:rPr>
              <a:t>MAGYAR SZABÁLYOZÁSI </a:t>
            </a:r>
            <a:r>
              <a:rPr lang="hu-HU" b="1" dirty="0">
                <a:solidFill>
                  <a:prstClr val="white"/>
                </a:solidFill>
              </a:rPr>
              <a:t>KÖRNYEZETE </a:t>
            </a:r>
            <a:r>
              <a:rPr lang="hu-HU" b="1" dirty="0">
                <a:solidFill>
                  <a:prstClr val="white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2016-TÓL</a:t>
            </a:r>
            <a:endParaRPr lang="hu-HU" b="1" dirty="0">
              <a:solidFill>
                <a:srgbClr val="FF0000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9840416" y="3357563"/>
            <a:ext cx="0" cy="176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>
            <a:endCxn id="130059" idx="3"/>
          </p:cNvCxnSpPr>
          <p:nvPr/>
        </p:nvCxnSpPr>
        <p:spPr>
          <a:xfrm flipH="1">
            <a:off x="9223375" y="5121275"/>
            <a:ext cx="617042" cy="27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3287688" y="450912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 flipH="1">
            <a:off x="2424113" y="4725144"/>
            <a:ext cx="1" cy="1079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>
            <a:off x="3287688" y="5373216"/>
            <a:ext cx="0" cy="431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050002" y="2526001"/>
            <a:ext cx="5581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8000" dirty="0">
                <a:solidFill>
                  <a:srgbClr val="FF0000"/>
                </a:solidFill>
              </a:rPr>
              <a:t>?</a:t>
            </a:r>
            <a:endParaRPr lang="hu-HU" sz="8000" dirty="0">
              <a:solidFill>
                <a:srgbClr val="FF0000"/>
              </a:solidFill>
            </a:endParaRPr>
          </a:p>
        </p:txBody>
      </p:sp>
      <p:sp>
        <p:nvSpPr>
          <p:cNvPr id="2" name="Bal oldali kapcsos zárójel 1"/>
          <p:cNvSpPr/>
          <p:nvPr/>
        </p:nvSpPr>
        <p:spPr>
          <a:xfrm>
            <a:off x="2135561" y="676275"/>
            <a:ext cx="300109" cy="32202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631505" y="1504480"/>
            <a:ext cx="440939" cy="15644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Ő</a:t>
            </a:r>
          </a:p>
        </p:txBody>
      </p:sp>
      <p:sp>
        <p:nvSpPr>
          <p:cNvPr id="7" name="Bal oldali kapcsos zárójel 6"/>
          <p:cNvSpPr/>
          <p:nvPr/>
        </p:nvSpPr>
        <p:spPr>
          <a:xfrm>
            <a:off x="2135560" y="4005064"/>
            <a:ext cx="282514" cy="15839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Téglalap 37"/>
          <p:cNvSpPr/>
          <p:nvPr/>
        </p:nvSpPr>
        <p:spPr>
          <a:xfrm>
            <a:off x="1631505" y="4024760"/>
            <a:ext cx="440939" cy="15644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Ő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AB7F7-6584-4CED-96F8-BBC6CAFFEE8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9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ábra azt fejezi ki, hogy a magyar gazdálkodók számára (elvileg) kétféle szabályrendszer alkalmazása lehetséges</a:t>
            </a:r>
          </a:p>
          <a:p>
            <a:pPr lvl="1"/>
            <a:r>
              <a:rPr lang="hu-HU" dirty="0" smtClean="0"/>
              <a:t>A magyar nemzeti szabályozás (számviteli törvény)</a:t>
            </a:r>
          </a:p>
          <a:p>
            <a:pPr lvl="1"/>
            <a:r>
              <a:rPr lang="hu-HU" dirty="0" smtClean="0"/>
              <a:t>Nemzetközi pénzügyi beszámolási standardok (IFRS) rendszere</a:t>
            </a:r>
            <a:endParaRPr lang="hu-HU" dirty="0"/>
          </a:p>
          <a:p>
            <a:r>
              <a:rPr lang="hu-HU" dirty="0" smtClean="0"/>
              <a:t>Milyen lehetőségek vannak?</a:t>
            </a:r>
          </a:p>
          <a:p>
            <a:pPr lvl="1"/>
            <a:r>
              <a:rPr lang="hu-HU" dirty="0" smtClean="0"/>
              <a:t>Kizárólag a számviteli törvény</a:t>
            </a:r>
          </a:p>
          <a:p>
            <a:pPr lvl="1"/>
            <a:r>
              <a:rPr lang="hu-HU" dirty="0" smtClean="0"/>
              <a:t>Kizárólag az IFRS</a:t>
            </a:r>
          </a:p>
          <a:p>
            <a:pPr lvl="1"/>
            <a:r>
              <a:rPr lang="hu-HU" dirty="0" smtClean="0"/>
              <a:t>Választás alapján a számviteli törvény vagy az IFRS</a:t>
            </a:r>
          </a:p>
          <a:p>
            <a:pPr lvl="1"/>
            <a:r>
              <a:rPr lang="hu-HU" dirty="0" smtClean="0"/>
              <a:t>Mindháromra találunk példát!</a:t>
            </a:r>
          </a:p>
          <a:p>
            <a:pPr lvl="1"/>
            <a:r>
              <a:rPr lang="hu-HU" dirty="0" smtClean="0"/>
              <a:t>A következő dián az IFRS szemszögéből mutatjuk ezt be (kinek kell, lehet, amiből nyilván az is következik, hogy kinek tilos, tehát kinek kell a számviteli törvény szabályait alkalmazni)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AB7F7-6584-4CED-96F8-BBC6CAFFEE8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67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2203</Words>
  <Application>Microsoft Office PowerPoint</Application>
  <PresentationFormat>Szélesvásznú</PresentationFormat>
  <Paragraphs>340</Paragraphs>
  <Slides>40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4</vt:i4>
      </vt:variant>
      <vt:variant>
        <vt:lpstr>Diacímek</vt:lpstr>
      </vt:variant>
      <vt:variant>
        <vt:i4>40</vt:i4>
      </vt:variant>
    </vt:vector>
  </HeadingPairs>
  <TitlesOfParts>
    <vt:vector size="53" baseType="lpstr">
      <vt:lpstr>Arial</vt:lpstr>
      <vt:lpstr>Broadway</vt:lpstr>
      <vt:lpstr>Calibri</vt:lpstr>
      <vt:lpstr>Franklin Gothic Book</vt:lpstr>
      <vt:lpstr>Garamond</vt:lpstr>
      <vt:lpstr>Perpetua</vt:lpstr>
      <vt:lpstr>Times New Roman</vt:lpstr>
      <vt:lpstr>Wingdings</vt:lpstr>
      <vt:lpstr>Wingdings 2</vt:lpstr>
      <vt:lpstr>Office-téma</vt:lpstr>
      <vt:lpstr>1_Office-téma</vt:lpstr>
      <vt:lpstr>Részvény</vt:lpstr>
      <vt:lpstr>1_SZTE</vt:lpstr>
      <vt:lpstr>A SZÁMVITEL  ALAPJAI</vt:lpstr>
      <vt:lpstr>Miért kell a számvitelt (is) szabályozni?</vt:lpstr>
      <vt:lpstr>A szabályozás két meghatározó rendszere a számvitelben is érezteti hatását</vt:lpstr>
      <vt:lpstr>Szabályozás szintjei, formái</vt:lpstr>
      <vt:lpstr>A „globális szabályozás” kerete</vt:lpstr>
      <vt:lpstr>Az EU szabályozási rendszere </vt:lpstr>
      <vt:lpstr>No és mi a helyzet e téren Magyarországon?</vt:lpstr>
      <vt:lpstr>PowerPoint-bemutató</vt:lpstr>
      <vt:lpstr>PowerPoint-bemutató</vt:lpstr>
      <vt:lpstr>IFRS, mint a magyar szabályozási környezet eleme </vt:lpstr>
      <vt:lpstr>A nemzeti szabályozás külső elemei</vt:lpstr>
      <vt:lpstr>SZÁMVITELI TÖRVÉNY</vt:lpstr>
      <vt:lpstr>A TÖRVÉNY SZERKEZETE</vt:lpstr>
      <vt:lpstr>MELLÉKLETEK</vt:lpstr>
      <vt:lpstr>A törvény személyi hatálya</vt:lpstr>
      <vt:lpstr>Nem terjed ki a törvény …</vt:lpstr>
      <vt:lpstr>KORMÁNYRENDELETEK</vt:lpstr>
      <vt:lpstr>NEMZETI SZÁMVITELI STANDARDOK</vt:lpstr>
      <vt:lpstr>A megvalósulás (???)</vt:lpstr>
      <vt:lpstr>A standardalkotás szervezetei</vt:lpstr>
      <vt:lpstr>A nemzeti szabályozás belső elemei</vt:lpstr>
      <vt:lpstr>SZÁMVITELI POLITIKA</vt:lpstr>
      <vt:lpstr>A SZÁMVITELI POLITIKA …</vt:lpstr>
      <vt:lpstr>A számviteli politika szükségessége</vt:lpstr>
      <vt:lpstr>A számviteli politika elkészítésének kötelezettsége</vt:lpstr>
      <vt:lpstr>PowerPoint-bemutató</vt:lpstr>
      <vt:lpstr>Vállalkozás folytatásának elve</vt:lpstr>
      <vt:lpstr>Valódiság elve</vt:lpstr>
      <vt:lpstr>Összemérés elve</vt:lpstr>
      <vt:lpstr>Óvatosság elve</vt:lpstr>
      <vt:lpstr>Példa óvatosság elvére, már kimutatott vagyonrész és realizált bevétel esetében</vt:lpstr>
      <vt:lpstr>Példa óvatosság elvére kimutatott vagyonrész, de még nem realizált bevétel esetében</vt:lpstr>
      <vt:lpstr>Teljesség elve</vt:lpstr>
      <vt:lpstr>Bizonylati fegyelem</vt:lpstr>
      <vt:lpstr>Üzleti év teljessége</vt:lpstr>
      <vt:lpstr>Formai alapelvek</vt:lpstr>
      <vt:lpstr>Kiegészítő elvek (1)</vt:lpstr>
      <vt:lpstr>Kiegészítő elvek (2)</vt:lpstr>
      <vt:lpstr>Kiegészítő elvek (3)</vt:lpstr>
      <vt:lpstr>Jelen tananyag  a Szegedi Tudományegyetemen készült az Európai Unió támogatásával.  Projekt azonosító: EFOP-3.4.3-16-2016-00014</vt:lpstr>
    </vt:vector>
  </TitlesOfParts>
  <Company>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SZÁMVITEL SZABÁLYOZÁSA</dc:title>
  <dc:creator>Deák István</dc:creator>
  <cp:lastModifiedBy>Némethi László</cp:lastModifiedBy>
  <cp:revision>117</cp:revision>
  <dcterms:created xsi:type="dcterms:W3CDTF">2005-11-15T13:43:25Z</dcterms:created>
  <dcterms:modified xsi:type="dcterms:W3CDTF">2018-03-26T10:53:06Z</dcterms:modified>
</cp:coreProperties>
</file>