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 id="2147483677" r:id="rId2"/>
    <p:sldMasterId id="2147483689" r:id="rId3"/>
  </p:sldMasterIdLst>
  <p:notesMasterIdLst>
    <p:notesMasterId r:id="rId25"/>
  </p:notesMasterIdLst>
  <p:handoutMasterIdLst>
    <p:handoutMasterId r:id="rId26"/>
  </p:handoutMasterIdLst>
  <p:sldIdLst>
    <p:sldId id="395" r:id="rId4"/>
    <p:sldId id="396" r:id="rId5"/>
    <p:sldId id="397" r:id="rId6"/>
    <p:sldId id="398" r:id="rId7"/>
    <p:sldId id="383" r:id="rId8"/>
    <p:sldId id="368" r:id="rId9"/>
    <p:sldId id="369" r:id="rId10"/>
    <p:sldId id="371" r:id="rId11"/>
    <p:sldId id="399" r:id="rId12"/>
    <p:sldId id="384" r:id="rId13"/>
    <p:sldId id="372" r:id="rId14"/>
    <p:sldId id="373" r:id="rId15"/>
    <p:sldId id="378" r:id="rId16"/>
    <p:sldId id="379" r:id="rId17"/>
    <p:sldId id="380" r:id="rId18"/>
    <p:sldId id="272" r:id="rId19"/>
    <p:sldId id="374" r:id="rId20"/>
    <p:sldId id="400" r:id="rId21"/>
    <p:sldId id="357" r:id="rId22"/>
    <p:sldId id="401" r:id="rId23"/>
    <p:sldId id="402" r:id="rId24"/>
  </p:sldIdLst>
  <p:sldSz cx="12192000" cy="6858000"/>
  <p:notesSz cx="6797675" cy="9926638"/>
  <p:defaultTextStyle>
    <a:defPPr>
      <a:defRPr lang="hu-HU"/>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éma alapján készült stílus 1 – 1. jelölőszín">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éma alapján készült stílus 1 – 6. jelölőszín">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2256" y="10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hu-HU"/>
          </a:p>
        </p:txBody>
      </p:sp>
      <p:sp>
        <p:nvSpPr>
          <p:cNvPr id="3277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hu-HU"/>
          </a:p>
        </p:txBody>
      </p:sp>
      <p:sp>
        <p:nvSpPr>
          <p:cNvPr id="3277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hu-HU"/>
          </a:p>
        </p:txBody>
      </p:sp>
      <p:sp>
        <p:nvSpPr>
          <p:cNvPr id="3277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6B49C787-5462-4C82-9CD2-87EBF1537B2C}" type="slidenum">
              <a:rPr lang="hu-HU"/>
              <a:pPr/>
              <a:t>‹#›</a:t>
            </a:fld>
            <a:endParaRPr lang="hu-HU"/>
          </a:p>
        </p:txBody>
      </p:sp>
    </p:spTree>
    <p:extLst>
      <p:ext uri="{BB962C8B-B14F-4D97-AF65-F5344CB8AC3E}">
        <p14:creationId xmlns:p14="http://schemas.microsoft.com/office/powerpoint/2010/main" val="338076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hu-HU"/>
          </a:p>
        </p:txBody>
      </p:sp>
      <p:sp>
        <p:nvSpPr>
          <p:cNvPr id="3174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hu-HU"/>
          </a:p>
        </p:txBody>
      </p:sp>
      <p:sp>
        <p:nvSpPr>
          <p:cNvPr id="31748"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3175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hu-HU"/>
          </a:p>
        </p:txBody>
      </p:sp>
      <p:sp>
        <p:nvSpPr>
          <p:cNvPr id="3175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73381AAE-AFB9-4063-9061-9C768ABBCA4B}" type="slidenum">
              <a:rPr lang="hu-HU"/>
              <a:pPr/>
              <a:t>‹#›</a:t>
            </a:fld>
            <a:endParaRPr lang="hu-HU"/>
          </a:p>
        </p:txBody>
      </p:sp>
    </p:spTree>
    <p:extLst>
      <p:ext uri="{BB962C8B-B14F-4D97-AF65-F5344CB8AC3E}">
        <p14:creationId xmlns:p14="http://schemas.microsoft.com/office/powerpoint/2010/main" val="9652958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90488" y="744538"/>
            <a:ext cx="6616700" cy="3722687"/>
          </a:xfrm>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D33D05FA-0981-48B5-8F0C-CF6B5542759A}" type="slidenum">
              <a:rPr lang="hu-HU" smtClean="0"/>
              <a:pPr>
                <a:defRPr/>
              </a:pPr>
              <a:t>5</a:t>
            </a:fld>
            <a:endParaRPr lang="hu-HU"/>
          </a:p>
        </p:txBody>
      </p:sp>
    </p:spTree>
    <p:extLst>
      <p:ext uri="{BB962C8B-B14F-4D97-AF65-F5344CB8AC3E}">
        <p14:creationId xmlns:p14="http://schemas.microsoft.com/office/powerpoint/2010/main" val="3502576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A5C11E-540C-488B-B718-84796C0B45F1}" type="slidenum">
              <a:rPr kumimoji="0" lang="hu-H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hu-H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9649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914400" y="2130426"/>
            <a:ext cx="10363200" cy="1470025"/>
          </a:xfrm>
        </p:spPr>
        <p:txBody>
          <a:bodyPr/>
          <a:lstStyle/>
          <a:p>
            <a:r>
              <a:rPr lang="hu-HU" smtClean="0"/>
              <a:t>Mintacím szerkesztése</a:t>
            </a:r>
            <a:endParaRPr lang="hu-HU"/>
          </a:p>
        </p:txBody>
      </p:sp>
      <p:sp>
        <p:nvSpPr>
          <p:cNvPr id="3" name="Alcím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r>
              <a:rPr lang="hu-HU" smtClean="0"/>
              <a:t>10. lecke</a:t>
            </a:r>
            <a:endParaRPr lang="hu-HU"/>
          </a:p>
        </p:txBody>
      </p:sp>
      <p:sp>
        <p:nvSpPr>
          <p:cNvPr id="5" name="Élőláb helye 4"/>
          <p:cNvSpPr>
            <a:spLocks noGrp="1"/>
          </p:cNvSpPr>
          <p:nvPr>
            <p:ph type="ftr" sz="quarter" idx="11"/>
          </p:nvPr>
        </p:nvSpPr>
        <p:spPr/>
        <p:txBody>
          <a:bodyPr/>
          <a:lstStyle/>
          <a:p>
            <a:r>
              <a:rPr lang="hu-HU" smtClean="0"/>
              <a:t>© Deák István - 2016.</a:t>
            </a:r>
            <a:endParaRPr lang="hu-HU"/>
          </a:p>
        </p:txBody>
      </p:sp>
      <p:sp>
        <p:nvSpPr>
          <p:cNvPr id="6" name="Dia számának helye 5"/>
          <p:cNvSpPr>
            <a:spLocks noGrp="1"/>
          </p:cNvSpPr>
          <p:nvPr>
            <p:ph type="sldNum" sz="quarter" idx="12"/>
          </p:nvPr>
        </p:nvSpPr>
        <p:spPr/>
        <p:txBody>
          <a:bodyPr/>
          <a:lstStyle/>
          <a:p>
            <a:fld id="{90AD4BB3-8AF4-4D06-8127-FBAD070C114F}" type="slidenum">
              <a:rPr lang="hu-HU" smtClean="0"/>
              <a:pPr/>
              <a:t>‹#›</a:t>
            </a:fld>
            <a:endParaRPr lang="hu-HU"/>
          </a:p>
        </p:txBody>
      </p:sp>
    </p:spTree>
    <p:extLst>
      <p:ext uri="{BB962C8B-B14F-4D97-AF65-F5344CB8AC3E}">
        <p14:creationId xmlns:p14="http://schemas.microsoft.com/office/powerpoint/2010/main" val="3121424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r>
              <a:rPr lang="hu-HU" smtClean="0"/>
              <a:t>10. lecke</a:t>
            </a:r>
            <a:endParaRPr lang="hu-HU"/>
          </a:p>
        </p:txBody>
      </p:sp>
      <p:sp>
        <p:nvSpPr>
          <p:cNvPr id="5" name="Élőláb helye 4"/>
          <p:cNvSpPr>
            <a:spLocks noGrp="1"/>
          </p:cNvSpPr>
          <p:nvPr>
            <p:ph type="ftr" sz="quarter" idx="11"/>
          </p:nvPr>
        </p:nvSpPr>
        <p:spPr/>
        <p:txBody>
          <a:bodyPr/>
          <a:lstStyle/>
          <a:p>
            <a:r>
              <a:rPr lang="hu-HU" smtClean="0"/>
              <a:t>© Deák István - 2016.</a:t>
            </a:r>
            <a:endParaRPr lang="hu-HU"/>
          </a:p>
        </p:txBody>
      </p:sp>
      <p:sp>
        <p:nvSpPr>
          <p:cNvPr id="6" name="Dia számának helye 5"/>
          <p:cNvSpPr>
            <a:spLocks noGrp="1"/>
          </p:cNvSpPr>
          <p:nvPr>
            <p:ph type="sldNum" sz="quarter" idx="12"/>
          </p:nvPr>
        </p:nvSpPr>
        <p:spPr/>
        <p:txBody>
          <a:bodyPr/>
          <a:lstStyle/>
          <a:p>
            <a:fld id="{1A1091C0-38A2-416E-B177-6923B80A93D6}" type="slidenum">
              <a:rPr lang="hu-HU" smtClean="0"/>
              <a:pPr/>
              <a:t>‹#›</a:t>
            </a:fld>
            <a:endParaRPr lang="hu-HU"/>
          </a:p>
        </p:txBody>
      </p:sp>
    </p:spTree>
    <p:extLst>
      <p:ext uri="{BB962C8B-B14F-4D97-AF65-F5344CB8AC3E}">
        <p14:creationId xmlns:p14="http://schemas.microsoft.com/office/powerpoint/2010/main" val="453246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839200" y="274639"/>
            <a:ext cx="27432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609600" y="274639"/>
            <a:ext cx="80264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r>
              <a:rPr lang="hu-HU" smtClean="0"/>
              <a:t>10. lecke</a:t>
            </a:r>
            <a:endParaRPr lang="hu-HU"/>
          </a:p>
        </p:txBody>
      </p:sp>
      <p:sp>
        <p:nvSpPr>
          <p:cNvPr id="5" name="Élőláb helye 4"/>
          <p:cNvSpPr>
            <a:spLocks noGrp="1"/>
          </p:cNvSpPr>
          <p:nvPr>
            <p:ph type="ftr" sz="quarter" idx="11"/>
          </p:nvPr>
        </p:nvSpPr>
        <p:spPr/>
        <p:txBody>
          <a:bodyPr/>
          <a:lstStyle/>
          <a:p>
            <a:r>
              <a:rPr lang="hu-HU" smtClean="0"/>
              <a:t>© Deák István - 2016.</a:t>
            </a:r>
            <a:endParaRPr lang="hu-HU"/>
          </a:p>
        </p:txBody>
      </p:sp>
      <p:sp>
        <p:nvSpPr>
          <p:cNvPr id="6" name="Dia számának helye 5"/>
          <p:cNvSpPr>
            <a:spLocks noGrp="1"/>
          </p:cNvSpPr>
          <p:nvPr>
            <p:ph type="sldNum" sz="quarter" idx="12"/>
          </p:nvPr>
        </p:nvSpPr>
        <p:spPr/>
        <p:txBody>
          <a:bodyPr/>
          <a:lstStyle/>
          <a:p>
            <a:fld id="{C7D87030-F41D-4E1F-831B-88C37933804C}" type="slidenum">
              <a:rPr lang="hu-HU" smtClean="0"/>
              <a:pPr/>
              <a:t>‹#›</a:t>
            </a:fld>
            <a:endParaRPr lang="hu-HU"/>
          </a:p>
        </p:txBody>
      </p:sp>
    </p:spTree>
    <p:extLst>
      <p:ext uri="{BB962C8B-B14F-4D97-AF65-F5344CB8AC3E}">
        <p14:creationId xmlns:p14="http://schemas.microsoft.com/office/powerpoint/2010/main" val="3989581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Cím és táblázat">
    <p:spTree>
      <p:nvGrpSpPr>
        <p:cNvPr id="1" name=""/>
        <p:cNvGrpSpPr/>
        <p:nvPr/>
      </p:nvGrpSpPr>
      <p:grpSpPr>
        <a:xfrm>
          <a:off x="0" y="0"/>
          <a:ext cx="0" cy="0"/>
          <a:chOff x="0" y="0"/>
          <a:chExt cx="0" cy="0"/>
        </a:xfrm>
      </p:grpSpPr>
      <p:sp>
        <p:nvSpPr>
          <p:cNvPr id="2" name="Cím 1"/>
          <p:cNvSpPr>
            <a:spLocks noGrp="1"/>
          </p:cNvSpPr>
          <p:nvPr>
            <p:ph type="title"/>
          </p:nvPr>
        </p:nvSpPr>
        <p:spPr>
          <a:xfrm>
            <a:off x="609600" y="274638"/>
            <a:ext cx="10972800" cy="1143000"/>
          </a:xfrm>
        </p:spPr>
        <p:txBody>
          <a:bodyPr/>
          <a:lstStyle/>
          <a:p>
            <a:r>
              <a:rPr lang="hu-HU" smtClean="0"/>
              <a:t>Mintacím szerkesztése</a:t>
            </a:r>
            <a:endParaRPr lang="hu-HU"/>
          </a:p>
        </p:txBody>
      </p:sp>
      <p:sp>
        <p:nvSpPr>
          <p:cNvPr id="3" name="Táblázat helye 2"/>
          <p:cNvSpPr>
            <a:spLocks noGrp="1"/>
          </p:cNvSpPr>
          <p:nvPr>
            <p:ph type="tbl" idx="1"/>
          </p:nvPr>
        </p:nvSpPr>
        <p:spPr>
          <a:xfrm>
            <a:off x="609600" y="1600201"/>
            <a:ext cx="10972800" cy="4525963"/>
          </a:xfrm>
        </p:spPr>
        <p:txBody>
          <a:bodyPr/>
          <a:lstStyle/>
          <a:p>
            <a:endParaRPr lang="hu-HU"/>
          </a:p>
        </p:txBody>
      </p:sp>
      <p:sp>
        <p:nvSpPr>
          <p:cNvPr id="4" name="Dátum helye 3"/>
          <p:cNvSpPr>
            <a:spLocks noGrp="1"/>
          </p:cNvSpPr>
          <p:nvPr>
            <p:ph type="dt" sz="half" idx="10"/>
          </p:nvPr>
        </p:nvSpPr>
        <p:spPr>
          <a:xfrm>
            <a:off x="609600" y="6251575"/>
            <a:ext cx="2844800" cy="476250"/>
          </a:xfrm>
        </p:spPr>
        <p:txBody>
          <a:bodyPr/>
          <a:lstStyle>
            <a:lvl1pPr>
              <a:defRPr/>
            </a:lvl1pPr>
          </a:lstStyle>
          <a:p>
            <a:r>
              <a:rPr lang="hu-HU" smtClean="0"/>
              <a:t>10. lecke</a:t>
            </a:r>
            <a:endParaRPr lang="hu-HU"/>
          </a:p>
        </p:txBody>
      </p:sp>
      <p:sp>
        <p:nvSpPr>
          <p:cNvPr id="5" name="Dia számának helye 4"/>
          <p:cNvSpPr>
            <a:spLocks noGrp="1"/>
          </p:cNvSpPr>
          <p:nvPr>
            <p:ph type="sldNum" sz="quarter" idx="11"/>
          </p:nvPr>
        </p:nvSpPr>
        <p:spPr>
          <a:xfrm>
            <a:off x="8737600" y="6248400"/>
            <a:ext cx="2844800" cy="476250"/>
          </a:xfrm>
        </p:spPr>
        <p:txBody>
          <a:bodyPr/>
          <a:lstStyle>
            <a:lvl1pPr>
              <a:defRPr/>
            </a:lvl1pPr>
          </a:lstStyle>
          <a:p>
            <a:fld id="{4AD5F79E-1257-4A0F-9BAA-CD44FCB8F21F}" type="slidenum">
              <a:rPr lang="hu-HU"/>
              <a:pPr/>
              <a:t>‹#›</a:t>
            </a:fld>
            <a:endParaRPr lang="hu-HU"/>
          </a:p>
        </p:txBody>
      </p:sp>
      <p:sp>
        <p:nvSpPr>
          <p:cNvPr id="6" name="Élőláb helye 5"/>
          <p:cNvSpPr>
            <a:spLocks noGrp="1"/>
          </p:cNvSpPr>
          <p:nvPr>
            <p:ph type="ftr" sz="quarter" idx="12"/>
          </p:nvPr>
        </p:nvSpPr>
        <p:spPr>
          <a:xfrm>
            <a:off x="4165600" y="6248400"/>
            <a:ext cx="3860800" cy="476250"/>
          </a:xfrm>
        </p:spPr>
        <p:txBody>
          <a:bodyPr/>
          <a:lstStyle>
            <a:lvl1pPr>
              <a:defRPr/>
            </a:lvl1pPr>
          </a:lstStyle>
          <a:p>
            <a:r>
              <a:rPr lang="hu-HU" smtClean="0"/>
              <a:t>© Deák István - 2016.</a:t>
            </a:r>
            <a:endParaRPr lang="hu-HU"/>
          </a:p>
        </p:txBody>
      </p:sp>
    </p:spTree>
    <p:extLst>
      <p:ext uri="{BB962C8B-B14F-4D97-AF65-F5344CB8AC3E}">
        <p14:creationId xmlns:p14="http://schemas.microsoft.com/office/powerpoint/2010/main" val="2099131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Címdia">
    <p:bg>
      <p:bgRef idx="1003">
        <a:schemeClr val="bg1"/>
      </p:bgRef>
    </p:bg>
    <p:spTree>
      <p:nvGrpSpPr>
        <p:cNvPr id="1" name=""/>
        <p:cNvGrpSpPr/>
        <p:nvPr/>
      </p:nvGrpSpPr>
      <p:grpSpPr>
        <a:xfrm>
          <a:off x="0" y="0"/>
          <a:ext cx="0" cy="0"/>
          <a:chOff x="0" y="0"/>
          <a:chExt cx="0" cy="0"/>
        </a:xfrm>
      </p:grpSpPr>
      <p:sp>
        <p:nvSpPr>
          <p:cNvPr id="12" name="Téglalap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lnSpc>
                <a:spcPct val="80000"/>
              </a:lnSpc>
              <a:spcBef>
                <a:spcPct val="20000"/>
              </a:spcBef>
              <a:buClr>
                <a:srgbClr val="CC9900"/>
              </a:buClr>
              <a:buSzPct val="70000"/>
              <a:buFont typeface="Wingdings" pitchFamily="2" charset="2"/>
              <a:buChar char="n"/>
            </a:pPr>
            <a:endParaRPr lang="en-US" sz="1400">
              <a:solidFill>
                <a:prstClr val="white"/>
              </a:solidFill>
            </a:endParaRPr>
          </a:p>
        </p:txBody>
      </p:sp>
      <p:sp useBgFill="1">
        <p:nvSpPr>
          <p:cNvPr id="13" name="Lekerekített téglalap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lnSpc>
                <a:spcPct val="80000"/>
              </a:lnSpc>
              <a:spcBef>
                <a:spcPct val="20000"/>
              </a:spcBef>
              <a:buClr>
                <a:srgbClr val="CC9900"/>
              </a:buClr>
              <a:buSzPct val="70000"/>
              <a:buFont typeface="Wingdings" pitchFamily="2" charset="2"/>
              <a:buChar char="n"/>
            </a:pPr>
            <a:endParaRPr lang="en-US" sz="1400">
              <a:solidFill>
                <a:prstClr val="white"/>
              </a:solidFill>
            </a:endParaRPr>
          </a:p>
        </p:txBody>
      </p:sp>
      <p:sp>
        <p:nvSpPr>
          <p:cNvPr id="9" name="Alcím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28" name="Dátum helye 27"/>
          <p:cNvSpPr>
            <a:spLocks noGrp="1"/>
          </p:cNvSpPr>
          <p:nvPr>
            <p:ph type="dt" sz="half" idx="10"/>
          </p:nvPr>
        </p:nvSpPr>
        <p:spPr/>
        <p:txBody>
          <a:bodyPr/>
          <a:lstStyle/>
          <a:p>
            <a:pPr>
              <a:buClr>
                <a:srgbClr val="CC9900"/>
              </a:buClr>
              <a:defRPr/>
            </a:pPr>
            <a:r>
              <a:rPr lang="hu-HU" smtClean="0">
                <a:solidFill>
                  <a:srgbClr val="696464"/>
                </a:solidFill>
              </a:rPr>
              <a:t>10. lecke</a:t>
            </a:r>
            <a:endParaRPr lang="hu-HU">
              <a:solidFill>
                <a:srgbClr val="696464"/>
              </a:solidFill>
            </a:endParaRPr>
          </a:p>
        </p:txBody>
      </p:sp>
      <p:sp>
        <p:nvSpPr>
          <p:cNvPr id="17" name="Élőláb helye 16"/>
          <p:cNvSpPr>
            <a:spLocks noGrp="1"/>
          </p:cNvSpPr>
          <p:nvPr>
            <p:ph type="ftr" sz="quarter" idx="11"/>
          </p:nvPr>
        </p:nvSpPr>
        <p:spPr/>
        <p:txBody>
          <a:bodyPr/>
          <a:lstStyle/>
          <a:p>
            <a:pPr>
              <a:buClr>
                <a:srgbClr val="CC9900"/>
              </a:buClr>
              <a:defRPr/>
            </a:pPr>
            <a:r>
              <a:rPr lang="hu-HU" smtClean="0">
                <a:solidFill>
                  <a:srgbClr val="696464"/>
                </a:solidFill>
              </a:rPr>
              <a:t>© Deák István - 2016.</a:t>
            </a:r>
            <a:endParaRPr lang="hu-HU">
              <a:solidFill>
                <a:srgbClr val="696464"/>
              </a:solidFill>
            </a:endParaRPr>
          </a:p>
        </p:txBody>
      </p:sp>
      <p:sp>
        <p:nvSpPr>
          <p:cNvPr id="29" name="Dia számának helye 28"/>
          <p:cNvSpPr>
            <a:spLocks noGrp="1"/>
          </p:cNvSpPr>
          <p:nvPr>
            <p:ph type="sldNum" sz="quarter" idx="12"/>
          </p:nvPr>
        </p:nvSpPr>
        <p:spPr/>
        <p:txBody>
          <a:bodyPr lIns="0" tIns="0" rIns="0" bIns="0">
            <a:noAutofit/>
          </a:bodyPr>
          <a:lstStyle>
            <a:lvl1pPr>
              <a:defRPr sz="1400">
                <a:solidFill>
                  <a:srgbClr val="FFFFFF"/>
                </a:solidFill>
              </a:defRPr>
            </a:lvl1pPr>
          </a:lstStyle>
          <a:p>
            <a:pPr>
              <a:buClr>
                <a:srgbClr val="CC9900"/>
              </a:buClr>
              <a:defRPr/>
            </a:pPr>
            <a:fld id="{9DC91F36-24B9-46F2-86B1-0A17A60FB51B}" type="slidenum">
              <a:rPr lang="hu-HU" smtClean="0"/>
              <a:pPr>
                <a:buClr>
                  <a:srgbClr val="CC9900"/>
                </a:buClr>
                <a:defRPr/>
              </a:pPr>
              <a:t>‹#›</a:t>
            </a:fld>
            <a:endParaRPr lang="hu-HU"/>
          </a:p>
        </p:txBody>
      </p:sp>
      <p:sp>
        <p:nvSpPr>
          <p:cNvPr id="7" name="Téglalap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rgbClr val="CC9900"/>
              </a:buClr>
              <a:buSzPct val="70000"/>
              <a:buFont typeface="Wingdings" pitchFamily="2" charset="2"/>
              <a:buChar char="n"/>
            </a:pPr>
            <a:endParaRPr lang="en-US" sz="1400">
              <a:solidFill>
                <a:prstClr val="white"/>
              </a:solidFill>
            </a:endParaRPr>
          </a:p>
        </p:txBody>
      </p:sp>
      <p:sp>
        <p:nvSpPr>
          <p:cNvPr id="10" name="Téglalap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rgbClr val="CC9900"/>
              </a:buClr>
              <a:buSzPct val="70000"/>
              <a:buFont typeface="Wingdings" pitchFamily="2" charset="2"/>
              <a:buChar char="n"/>
            </a:pPr>
            <a:endParaRPr lang="en-US" sz="1400">
              <a:solidFill>
                <a:prstClr val="white"/>
              </a:solidFill>
            </a:endParaRPr>
          </a:p>
        </p:txBody>
      </p:sp>
      <p:sp>
        <p:nvSpPr>
          <p:cNvPr id="11" name="Téglalap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rgbClr val="CC9900"/>
              </a:buClr>
              <a:buSzPct val="70000"/>
              <a:buFont typeface="Wingdings" pitchFamily="2" charset="2"/>
              <a:buChar char="n"/>
            </a:pPr>
            <a:endParaRPr lang="en-US" sz="1400">
              <a:solidFill>
                <a:prstClr val="white"/>
              </a:solidFill>
            </a:endParaRPr>
          </a:p>
        </p:txBody>
      </p:sp>
      <p:sp>
        <p:nvSpPr>
          <p:cNvPr id="8" name="Cím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hu-HU" smtClean="0"/>
              <a:t>Mintacím szerkesztése</a:t>
            </a:r>
            <a:endParaRPr kumimoji="0" lang="en-US"/>
          </a:p>
        </p:txBody>
      </p:sp>
    </p:spTree>
    <p:extLst>
      <p:ext uri="{BB962C8B-B14F-4D97-AF65-F5344CB8AC3E}">
        <p14:creationId xmlns:p14="http://schemas.microsoft.com/office/powerpoint/2010/main" val="1635891742"/>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4" name="Dátum helye 3"/>
          <p:cNvSpPr>
            <a:spLocks noGrp="1"/>
          </p:cNvSpPr>
          <p:nvPr>
            <p:ph type="dt" sz="half" idx="10"/>
          </p:nvPr>
        </p:nvSpPr>
        <p:spPr/>
        <p:txBody>
          <a:bodyPr/>
          <a:lstStyle/>
          <a:p>
            <a:pPr>
              <a:buClr>
                <a:srgbClr val="CC9900"/>
              </a:buClr>
              <a:defRPr/>
            </a:pPr>
            <a:r>
              <a:rPr lang="hu-HU" smtClean="0">
                <a:solidFill>
                  <a:srgbClr val="696464"/>
                </a:solidFill>
              </a:rPr>
              <a:t>10. lecke</a:t>
            </a:r>
            <a:endParaRPr lang="hu-HU">
              <a:solidFill>
                <a:srgbClr val="696464"/>
              </a:solidFill>
            </a:endParaRPr>
          </a:p>
        </p:txBody>
      </p:sp>
      <p:sp>
        <p:nvSpPr>
          <p:cNvPr id="5" name="Élőláb helye 4"/>
          <p:cNvSpPr>
            <a:spLocks noGrp="1"/>
          </p:cNvSpPr>
          <p:nvPr>
            <p:ph type="ftr" sz="quarter" idx="11"/>
          </p:nvPr>
        </p:nvSpPr>
        <p:spPr/>
        <p:txBody>
          <a:bodyPr/>
          <a:lstStyle/>
          <a:p>
            <a:pPr>
              <a:buClr>
                <a:srgbClr val="CC9900"/>
              </a:buClr>
              <a:defRPr/>
            </a:pPr>
            <a:r>
              <a:rPr lang="hu-HU" smtClean="0">
                <a:solidFill>
                  <a:srgbClr val="696464"/>
                </a:solidFill>
              </a:rPr>
              <a:t>© Deák István - 2016.</a:t>
            </a:r>
            <a:endParaRPr lang="hu-HU">
              <a:solidFill>
                <a:srgbClr val="696464"/>
              </a:solidFill>
            </a:endParaRPr>
          </a:p>
        </p:txBody>
      </p:sp>
      <p:sp>
        <p:nvSpPr>
          <p:cNvPr id="6" name="Dia számának helye 5"/>
          <p:cNvSpPr>
            <a:spLocks noGrp="1"/>
          </p:cNvSpPr>
          <p:nvPr>
            <p:ph type="sldNum" sz="quarter" idx="12"/>
          </p:nvPr>
        </p:nvSpPr>
        <p:spPr/>
        <p:txBody>
          <a:bodyPr/>
          <a:lstStyle/>
          <a:p>
            <a:pPr>
              <a:buClr>
                <a:srgbClr val="CC9900"/>
              </a:buClr>
              <a:defRPr/>
            </a:pPr>
            <a:fld id="{E0853408-F1B1-4743-808B-60F06CC0F085}" type="slidenum">
              <a:rPr lang="hu-HU" smtClean="0"/>
              <a:pPr>
                <a:buClr>
                  <a:srgbClr val="CC9900"/>
                </a:buClr>
                <a:defRPr/>
              </a:pPr>
              <a:t>‹#›</a:t>
            </a:fld>
            <a:endParaRPr lang="hu-HU"/>
          </a:p>
        </p:txBody>
      </p:sp>
      <p:sp>
        <p:nvSpPr>
          <p:cNvPr id="8" name="Tartalom helye 7"/>
          <p:cNvSpPr>
            <a:spLocks noGrp="1"/>
          </p:cNvSpPr>
          <p:nvPr>
            <p:ph sz="quarter" idx="1"/>
          </p:nvPr>
        </p:nvSpPr>
        <p:spPr>
          <a:xfrm>
            <a:off x="1219200" y="1447800"/>
            <a:ext cx="10363200" cy="4572000"/>
          </a:xfrm>
        </p:spPr>
        <p:txBody>
          <a:bodyPr vert="horz"/>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Tree>
    <p:extLst>
      <p:ext uri="{BB962C8B-B14F-4D97-AF65-F5344CB8AC3E}">
        <p14:creationId xmlns:p14="http://schemas.microsoft.com/office/powerpoint/2010/main" val="3494218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zakaszfejléc">
    <p:bg>
      <p:bgRef idx="1003">
        <a:schemeClr val="bg1"/>
      </p:bgRef>
    </p:bg>
    <p:spTree>
      <p:nvGrpSpPr>
        <p:cNvPr id="1" name=""/>
        <p:cNvGrpSpPr/>
        <p:nvPr/>
      </p:nvGrpSpPr>
      <p:grpSpPr>
        <a:xfrm>
          <a:off x="0" y="0"/>
          <a:ext cx="0" cy="0"/>
          <a:chOff x="0" y="0"/>
          <a:chExt cx="0" cy="0"/>
        </a:xfrm>
      </p:grpSpPr>
      <p:sp>
        <p:nvSpPr>
          <p:cNvPr id="11" name="Téglalap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lnSpc>
                <a:spcPct val="80000"/>
              </a:lnSpc>
              <a:spcBef>
                <a:spcPct val="20000"/>
              </a:spcBef>
              <a:buClr>
                <a:srgbClr val="CC9900"/>
              </a:buClr>
              <a:buSzPct val="70000"/>
              <a:buFont typeface="Wingdings" pitchFamily="2" charset="2"/>
              <a:buChar char="n"/>
            </a:pPr>
            <a:endParaRPr lang="en-US" sz="1400">
              <a:solidFill>
                <a:prstClr val="white"/>
              </a:solidFill>
            </a:endParaRPr>
          </a:p>
        </p:txBody>
      </p:sp>
      <p:sp useBgFill="1">
        <p:nvSpPr>
          <p:cNvPr id="10" name="Lekerekített téglalap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lnSpc>
                <a:spcPct val="80000"/>
              </a:lnSpc>
              <a:spcBef>
                <a:spcPct val="20000"/>
              </a:spcBef>
              <a:buClr>
                <a:srgbClr val="CC9900"/>
              </a:buClr>
              <a:buSzPct val="70000"/>
              <a:buFont typeface="Wingdings" pitchFamily="2" charset="2"/>
              <a:buChar char="n"/>
            </a:pPr>
            <a:endParaRPr lang="en-US" sz="1400">
              <a:solidFill>
                <a:prstClr val="white"/>
              </a:solidFill>
            </a:endParaRPr>
          </a:p>
        </p:txBody>
      </p:sp>
      <p:sp>
        <p:nvSpPr>
          <p:cNvPr id="2" name="Cím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hu-HU" smtClean="0"/>
              <a:t>Mintacím szerkesztése</a:t>
            </a:r>
            <a:endParaRPr kumimoji="0" lang="en-US"/>
          </a:p>
        </p:txBody>
      </p:sp>
      <p:sp>
        <p:nvSpPr>
          <p:cNvPr id="3" name="Szöveg helye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p>
            <a:pPr>
              <a:buClr>
                <a:srgbClr val="CC9900"/>
              </a:buClr>
              <a:defRPr/>
            </a:pPr>
            <a:r>
              <a:rPr lang="hu-HU" smtClean="0">
                <a:solidFill>
                  <a:srgbClr val="696464"/>
                </a:solidFill>
              </a:rPr>
              <a:t>10. lecke</a:t>
            </a:r>
            <a:endParaRPr lang="hu-HU">
              <a:solidFill>
                <a:srgbClr val="696464"/>
              </a:solidFill>
            </a:endParaRPr>
          </a:p>
        </p:txBody>
      </p:sp>
      <p:sp>
        <p:nvSpPr>
          <p:cNvPr id="5" name="Élőláb helye 4"/>
          <p:cNvSpPr>
            <a:spLocks noGrp="1"/>
          </p:cNvSpPr>
          <p:nvPr>
            <p:ph type="ftr" sz="quarter" idx="11"/>
          </p:nvPr>
        </p:nvSpPr>
        <p:spPr>
          <a:xfrm>
            <a:off x="1066800" y="6172200"/>
            <a:ext cx="5334000" cy="457200"/>
          </a:xfrm>
        </p:spPr>
        <p:txBody>
          <a:bodyPr/>
          <a:lstStyle/>
          <a:p>
            <a:pPr>
              <a:buClr>
                <a:srgbClr val="CC9900"/>
              </a:buClr>
              <a:defRPr/>
            </a:pPr>
            <a:r>
              <a:rPr lang="hu-HU" smtClean="0">
                <a:solidFill>
                  <a:srgbClr val="696464"/>
                </a:solidFill>
              </a:rPr>
              <a:t>© Deák István - 2016.</a:t>
            </a:r>
            <a:endParaRPr lang="hu-HU">
              <a:solidFill>
                <a:srgbClr val="696464"/>
              </a:solidFill>
            </a:endParaRPr>
          </a:p>
        </p:txBody>
      </p:sp>
      <p:sp>
        <p:nvSpPr>
          <p:cNvPr id="7" name="Téglalap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rgbClr val="CC9900"/>
              </a:buClr>
              <a:buSzPct val="70000"/>
              <a:buFont typeface="Wingdings" pitchFamily="2" charset="2"/>
              <a:buChar char="n"/>
            </a:pPr>
            <a:endParaRPr lang="en-US" sz="1400">
              <a:solidFill>
                <a:prstClr val="white"/>
              </a:solidFill>
            </a:endParaRPr>
          </a:p>
        </p:txBody>
      </p:sp>
      <p:sp>
        <p:nvSpPr>
          <p:cNvPr id="8" name="Téglalap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rgbClr val="CC9900"/>
              </a:buClr>
              <a:buSzPct val="70000"/>
              <a:buFont typeface="Wingdings" pitchFamily="2" charset="2"/>
              <a:buChar char="n"/>
            </a:pPr>
            <a:endParaRPr lang="en-US" sz="1400">
              <a:solidFill>
                <a:prstClr val="white"/>
              </a:solidFill>
            </a:endParaRPr>
          </a:p>
        </p:txBody>
      </p:sp>
      <p:sp>
        <p:nvSpPr>
          <p:cNvPr id="9" name="Téglalap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rgbClr val="CC9900"/>
              </a:buClr>
              <a:buSzPct val="70000"/>
              <a:buFont typeface="Wingdings" pitchFamily="2" charset="2"/>
              <a:buChar char="n"/>
            </a:pPr>
            <a:endParaRPr lang="en-US" sz="1400">
              <a:solidFill>
                <a:prstClr val="white"/>
              </a:solidFill>
            </a:endParaRPr>
          </a:p>
        </p:txBody>
      </p:sp>
      <p:sp>
        <p:nvSpPr>
          <p:cNvPr id="6" name="Dia számának helye 5"/>
          <p:cNvSpPr>
            <a:spLocks noGrp="1"/>
          </p:cNvSpPr>
          <p:nvPr>
            <p:ph type="sldNum" sz="quarter" idx="12"/>
          </p:nvPr>
        </p:nvSpPr>
        <p:spPr>
          <a:xfrm>
            <a:off x="195072" y="6208776"/>
            <a:ext cx="609600" cy="457200"/>
          </a:xfrm>
        </p:spPr>
        <p:txBody>
          <a:bodyPr/>
          <a:lstStyle/>
          <a:p>
            <a:pPr>
              <a:buClr>
                <a:srgbClr val="CC9900"/>
              </a:buClr>
              <a:defRPr/>
            </a:pPr>
            <a:fld id="{B51DED21-6B5A-4F2C-AA4A-539EC6E8981D}" type="slidenum">
              <a:rPr lang="hu-HU" smtClean="0"/>
              <a:pPr>
                <a:buClr>
                  <a:srgbClr val="CC9900"/>
                </a:buClr>
                <a:defRPr/>
              </a:pPr>
              <a:t>‹#›</a:t>
            </a:fld>
            <a:endParaRPr lang="hu-HU"/>
          </a:p>
        </p:txBody>
      </p:sp>
    </p:spTree>
    <p:extLst>
      <p:ext uri="{BB962C8B-B14F-4D97-AF65-F5344CB8AC3E}">
        <p14:creationId xmlns:p14="http://schemas.microsoft.com/office/powerpoint/2010/main" val="1783607823"/>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5" name="Dátum helye 4"/>
          <p:cNvSpPr>
            <a:spLocks noGrp="1"/>
          </p:cNvSpPr>
          <p:nvPr>
            <p:ph type="dt" sz="half" idx="10"/>
          </p:nvPr>
        </p:nvSpPr>
        <p:spPr/>
        <p:txBody>
          <a:bodyPr/>
          <a:lstStyle/>
          <a:p>
            <a:pPr>
              <a:buClr>
                <a:srgbClr val="CC9900"/>
              </a:buClr>
              <a:defRPr/>
            </a:pPr>
            <a:r>
              <a:rPr lang="hu-HU" smtClean="0">
                <a:solidFill>
                  <a:srgbClr val="696464"/>
                </a:solidFill>
              </a:rPr>
              <a:t>10. lecke</a:t>
            </a:r>
            <a:endParaRPr lang="hu-HU">
              <a:solidFill>
                <a:srgbClr val="696464"/>
              </a:solidFill>
            </a:endParaRPr>
          </a:p>
        </p:txBody>
      </p:sp>
      <p:sp>
        <p:nvSpPr>
          <p:cNvPr id="6" name="Élőláb helye 5"/>
          <p:cNvSpPr>
            <a:spLocks noGrp="1"/>
          </p:cNvSpPr>
          <p:nvPr>
            <p:ph type="ftr" sz="quarter" idx="11"/>
          </p:nvPr>
        </p:nvSpPr>
        <p:spPr/>
        <p:txBody>
          <a:bodyPr/>
          <a:lstStyle/>
          <a:p>
            <a:pPr>
              <a:buClr>
                <a:srgbClr val="CC9900"/>
              </a:buClr>
              <a:defRPr/>
            </a:pPr>
            <a:r>
              <a:rPr lang="hu-HU" smtClean="0">
                <a:solidFill>
                  <a:srgbClr val="696464"/>
                </a:solidFill>
              </a:rPr>
              <a:t>© Deák István - 2016.</a:t>
            </a:r>
            <a:endParaRPr lang="hu-HU">
              <a:solidFill>
                <a:srgbClr val="696464"/>
              </a:solidFill>
            </a:endParaRPr>
          </a:p>
        </p:txBody>
      </p:sp>
      <p:sp>
        <p:nvSpPr>
          <p:cNvPr id="7" name="Dia számának helye 6"/>
          <p:cNvSpPr>
            <a:spLocks noGrp="1"/>
          </p:cNvSpPr>
          <p:nvPr>
            <p:ph type="sldNum" sz="quarter" idx="12"/>
          </p:nvPr>
        </p:nvSpPr>
        <p:spPr/>
        <p:txBody>
          <a:bodyPr/>
          <a:lstStyle/>
          <a:p>
            <a:pPr>
              <a:buClr>
                <a:srgbClr val="CC9900"/>
              </a:buClr>
              <a:defRPr/>
            </a:pPr>
            <a:fld id="{7AA73911-FEAD-4F11-A13B-D633063B978F}" type="slidenum">
              <a:rPr lang="hu-HU" smtClean="0"/>
              <a:pPr>
                <a:buClr>
                  <a:srgbClr val="CC9900"/>
                </a:buClr>
                <a:defRPr/>
              </a:pPr>
              <a:t>‹#›</a:t>
            </a:fld>
            <a:endParaRPr lang="hu-HU"/>
          </a:p>
        </p:txBody>
      </p:sp>
      <p:sp>
        <p:nvSpPr>
          <p:cNvPr id="9" name="Tartalom helye 8"/>
          <p:cNvSpPr>
            <a:spLocks noGrp="1"/>
          </p:cNvSpPr>
          <p:nvPr>
            <p:ph sz="quarter" idx="1"/>
          </p:nvPr>
        </p:nvSpPr>
        <p:spPr>
          <a:xfrm>
            <a:off x="1219200" y="1447800"/>
            <a:ext cx="4998720" cy="4572000"/>
          </a:xfrm>
        </p:spPr>
        <p:txBody>
          <a:bodyPr vert="horz"/>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11" name="Tartalom helye 10"/>
          <p:cNvSpPr>
            <a:spLocks noGrp="1"/>
          </p:cNvSpPr>
          <p:nvPr>
            <p:ph sz="quarter" idx="2"/>
          </p:nvPr>
        </p:nvSpPr>
        <p:spPr>
          <a:xfrm>
            <a:off x="6578600" y="1447800"/>
            <a:ext cx="4998720" cy="4572000"/>
          </a:xfrm>
        </p:spPr>
        <p:txBody>
          <a:bodyPr vert="horz"/>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Tree>
    <p:extLst>
      <p:ext uri="{BB962C8B-B14F-4D97-AF65-F5344CB8AC3E}">
        <p14:creationId xmlns:p14="http://schemas.microsoft.com/office/powerpoint/2010/main" val="1135399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1219200" y="273050"/>
            <a:ext cx="10363200" cy="1143000"/>
          </a:xfrm>
        </p:spPr>
        <p:txBody>
          <a:bodyPr anchor="b" anchorCtr="0"/>
          <a:lstStyle>
            <a:lvl1pPr>
              <a:defRPr/>
            </a:lvl1pPr>
          </a:lstStyle>
          <a:p>
            <a:r>
              <a:rPr kumimoji="0" lang="hu-HU" smtClean="0"/>
              <a:t>Mintacím szerkesztése</a:t>
            </a:r>
            <a:endParaRPr kumimoji="0" lang="en-US"/>
          </a:p>
        </p:txBody>
      </p:sp>
      <p:sp>
        <p:nvSpPr>
          <p:cNvPr id="3" name="Szöveg helye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7" name="Dátum helye 6"/>
          <p:cNvSpPr>
            <a:spLocks noGrp="1"/>
          </p:cNvSpPr>
          <p:nvPr>
            <p:ph type="dt" sz="half" idx="10"/>
          </p:nvPr>
        </p:nvSpPr>
        <p:spPr/>
        <p:txBody>
          <a:bodyPr/>
          <a:lstStyle/>
          <a:p>
            <a:pPr>
              <a:buClr>
                <a:srgbClr val="CC9900"/>
              </a:buClr>
              <a:defRPr/>
            </a:pPr>
            <a:r>
              <a:rPr lang="hu-HU" smtClean="0">
                <a:solidFill>
                  <a:srgbClr val="696464"/>
                </a:solidFill>
              </a:rPr>
              <a:t>10. lecke</a:t>
            </a:r>
            <a:endParaRPr lang="hu-HU">
              <a:solidFill>
                <a:srgbClr val="696464"/>
              </a:solidFill>
            </a:endParaRPr>
          </a:p>
        </p:txBody>
      </p:sp>
      <p:sp>
        <p:nvSpPr>
          <p:cNvPr id="8" name="Élőláb helye 7"/>
          <p:cNvSpPr>
            <a:spLocks noGrp="1"/>
          </p:cNvSpPr>
          <p:nvPr>
            <p:ph type="ftr" sz="quarter" idx="11"/>
          </p:nvPr>
        </p:nvSpPr>
        <p:spPr/>
        <p:txBody>
          <a:bodyPr/>
          <a:lstStyle/>
          <a:p>
            <a:pPr>
              <a:buClr>
                <a:srgbClr val="CC9900"/>
              </a:buClr>
              <a:defRPr/>
            </a:pPr>
            <a:r>
              <a:rPr lang="hu-HU" smtClean="0">
                <a:solidFill>
                  <a:srgbClr val="696464"/>
                </a:solidFill>
              </a:rPr>
              <a:t>© Deák István - 2016.</a:t>
            </a:r>
            <a:endParaRPr lang="hu-HU">
              <a:solidFill>
                <a:srgbClr val="696464"/>
              </a:solidFill>
            </a:endParaRPr>
          </a:p>
        </p:txBody>
      </p:sp>
      <p:sp>
        <p:nvSpPr>
          <p:cNvPr id="9" name="Dia számának helye 8"/>
          <p:cNvSpPr>
            <a:spLocks noGrp="1"/>
          </p:cNvSpPr>
          <p:nvPr>
            <p:ph type="sldNum" sz="quarter" idx="12"/>
          </p:nvPr>
        </p:nvSpPr>
        <p:spPr/>
        <p:txBody>
          <a:bodyPr/>
          <a:lstStyle/>
          <a:p>
            <a:pPr>
              <a:buClr>
                <a:srgbClr val="CC9900"/>
              </a:buClr>
              <a:defRPr/>
            </a:pPr>
            <a:fld id="{603815B0-981A-4A87-B30E-53CDB4EE0AB1}" type="slidenum">
              <a:rPr lang="hu-HU" smtClean="0"/>
              <a:pPr>
                <a:buClr>
                  <a:srgbClr val="CC9900"/>
                </a:buClr>
                <a:defRPr/>
              </a:pPr>
              <a:t>‹#›</a:t>
            </a:fld>
            <a:endParaRPr lang="hu-HU"/>
          </a:p>
        </p:txBody>
      </p:sp>
      <p:sp>
        <p:nvSpPr>
          <p:cNvPr id="11" name="Tartalom helye 10"/>
          <p:cNvSpPr>
            <a:spLocks noGrp="1"/>
          </p:cNvSpPr>
          <p:nvPr>
            <p:ph sz="half" idx="2"/>
          </p:nvPr>
        </p:nvSpPr>
        <p:spPr>
          <a:xfrm>
            <a:off x="1219200" y="2247900"/>
            <a:ext cx="4978400" cy="3886200"/>
          </a:xfrm>
        </p:spPr>
        <p:txBody>
          <a:bodyPr vert="horz"/>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13" name="Tartalom helye 12"/>
          <p:cNvSpPr>
            <a:spLocks noGrp="1"/>
          </p:cNvSpPr>
          <p:nvPr>
            <p:ph sz="half" idx="4"/>
          </p:nvPr>
        </p:nvSpPr>
        <p:spPr>
          <a:xfrm>
            <a:off x="6604000" y="2247900"/>
            <a:ext cx="4978400" cy="3886200"/>
          </a:xfrm>
        </p:spPr>
        <p:txBody>
          <a:bodyPr vert="horz"/>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Tree>
    <p:extLst>
      <p:ext uri="{BB962C8B-B14F-4D97-AF65-F5344CB8AC3E}">
        <p14:creationId xmlns:p14="http://schemas.microsoft.com/office/powerpoint/2010/main" val="20407208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p>
            <a:pPr>
              <a:buClr>
                <a:srgbClr val="CC9900"/>
              </a:buClr>
              <a:defRPr/>
            </a:pPr>
            <a:r>
              <a:rPr lang="hu-HU" smtClean="0">
                <a:solidFill>
                  <a:srgbClr val="696464"/>
                </a:solidFill>
              </a:rPr>
              <a:t>10. lecke</a:t>
            </a:r>
            <a:endParaRPr lang="hu-HU">
              <a:solidFill>
                <a:srgbClr val="696464"/>
              </a:solidFill>
            </a:endParaRPr>
          </a:p>
        </p:txBody>
      </p:sp>
      <p:sp>
        <p:nvSpPr>
          <p:cNvPr id="4" name="Élőláb helye 3"/>
          <p:cNvSpPr>
            <a:spLocks noGrp="1"/>
          </p:cNvSpPr>
          <p:nvPr>
            <p:ph type="ftr" sz="quarter" idx="11"/>
          </p:nvPr>
        </p:nvSpPr>
        <p:spPr/>
        <p:txBody>
          <a:bodyPr/>
          <a:lstStyle/>
          <a:p>
            <a:pPr>
              <a:buClr>
                <a:srgbClr val="CC9900"/>
              </a:buClr>
              <a:defRPr/>
            </a:pPr>
            <a:r>
              <a:rPr lang="hu-HU" smtClean="0">
                <a:solidFill>
                  <a:srgbClr val="696464"/>
                </a:solidFill>
              </a:rPr>
              <a:t>© Deák István - 2016.</a:t>
            </a:r>
            <a:endParaRPr lang="hu-HU">
              <a:solidFill>
                <a:srgbClr val="696464"/>
              </a:solidFill>
            </a:endParaRPr>
          </a:p>
        </p:txBody>
      </p:sp>
      <p:sp>
        <p:nvSpPr>
          <p:cNvPr id="5" name="Dia számának helye 4"/>
          <p:cNvSpPr>
            <a:spLocks noGrp="1"/>
          </p:cNvSpPr>
          <p:nvPr>
            <p:ph type="sldNum" sz="quarter" idx="12"/>
          </p:nvPr>
        </p:nvSpPr>
        <p:spPr/>
        <p:txBody>
          <a:bodyPr/>
          <a:lstStyle/>
          <a:p>
            <a:pPr>
              <a:buClr>
                <a:srgbClr val="CC9900"/>
              </a:buClr>
              <a:defRPr/>
            </a:pPr>
            <a:fld id="{2A6E0DFF-C150-4F1D-96CC-8FAD30752A9C}" type="slidenum">
              <a:rPr lang="hu-HU" smtClean="0"/>
              <a:pPr>
                <a:buClr>
                  <a:srgbClr val="CC9900"/>
                </a:buClr>
                <a:defRPr/>
              </a:pPr>
              <a:t>‹#›</a:t>
            </a:fld>
            <a:endParaRPr lang="hu-HU"/>
          </a:p>
        </p:txBody>
      </p:sp>
    </p:spTree>
    <p:extLst>
      <p:ext uri="{BB962C8B-B14F-4D97-AF65-F5344CB8AC3E}">
        <p14:creationId xmlns:p14="http://schemas.microsoft.com/office/powerpoint/2010/main" val="442730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pPr>
              <a:buClr>
                <a:srgbClr val="CC9900"/>
              </a:buClr>
              <a:defRPr/>
            </a:pPr>
            <a:r>
              <a:rPr lang="hu-HU" smtClean="0">
                <a:solidFill>
                  <a:srgbClr val="696464"/>
                </a:solidFill>
              </a:rPr>
              <a:t>10. lecke</a:t>
            </a:r>
            <a:endParaRPr lang="hu-HU">
              <a:solidFill>
                <a:srgbClr val="696464"/>
              </a:solidFill>
            </a:endParaRPr>
          </a:p>
        </p:txBody>
      </p:sp>
      <p:sp>
        <p:nvSpPr>
          <p:cNvPr id="3" name="Élőláb helye 2"/>
          <p:cNvSpPr>
            <a:spLocks noGrp="1"/>
          </p:cNvSpPr>
          <p:nvPr>
            <p:ph type="ftr" sz="quarter" idx="11"/>
          </p:nvPr>
        </p:nvSpPr>
        <p:spPr/>
        <p:txBody>
          <a:bodyPr/>
          <a:lstStyle/>
          <a:p>
            <a:pPr>
              <a:buClr>
                <a:srgbClr val="CC9900"/>
              </a:buClr>
              <a:defRPr/>
            </a:pPr>
            <a:r>
              <a:rPr lang="hu-HU" smtClean="0">
                <a:solidFill>
                  <a:srgbClr val="696464"/>
                </a:solidFill>
              </a:rPr>
              <a:t>© Deák István - 2016.</a:t>
            </a:r>
            <a:endParaRPr lang="hu-HU">
              <a:solidFill>
                <a:srgbClr val="696464"/>
              </a:solidFill>
            </a:endParaRPr>
          </a:p>
        </p:txBody>
      </p:sp>
      <p:sp>
        <p:nvSpPr>
          <p:cNvPr id="4" name="Dia számának helye 3"/>
          <p:cNvSpPr>
            <a:spLocks noGrp="1"/>
          </p:cNvSpPr>
          <p:nvPr>
            <p:ph type="sldNum" sz="quarter" idx="12"/>
          </p:nvPr>
        </p:nvSpPr>
        <p:spPr/>
        <p:txBody>
          <a:bodyPr/>
          <a:lstStyle/>
          <a:p>
            <a:pPr>
              <a:buClr>
                <a:srgbClr val="CC9900"/>
              </a:buClr>
              <a:defRPr/>
            </a:pPr>
            <a:fld id="{94C3F3F1-61FC-4D7C-B7B6-C11D3F5FC9B3}" type="slidenum">
              <a:rPr lang="hu-HU" smtClean="0"/>
              <a:pPr>
                <a:buClr>
                  <a:srgbClr val="CC9900"/>
                </a:buClr>
                <a:defRPr/>
              </a:pPr>
              <a:t>‹#›</a:t>
            </a:fld>
            <a:endParaRPr lang="hu-HU"/>
          </a:p>
        </p:txBody>
      </p:sp>
    </p:spTree>
    <p:extLst>
      <p:ext uri="{BB962C8B-B14F-4D97-AF65-F5344CB8AC3E}">
        <p14:creationId xmlns:p14="http://schemas.microsoft.com/office/powerpoint/2010/main" val="1998398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r>
              <a:rPr lang="hu-HU" smtClean="0"/>
              <a:t>10. lecke</a:t>
            </a:r>
            <a:endParaRPr lang="hu-HU"/>
          </a:p>
        </p:txBody>
      </p:sp>
      <p:sp>
        <p:nvSpPr>
          <p:cNvPr id="5" name="Élőláb helye 4"/>
          <p:cNvSpPr>
            <a:spLocks noGrp="1"/>
          </p:cNvSpPr>
          <p:nvPr>
            <p:ph type="ftr" sz="quarter" idx="11"/>
          </p:nvPr>
        </p:nvSpPr>
        <p:spPr/>
        <p:txBody>
          <a:bodyPr/>
          <a:lstStyle/>
          <a:p>
            <a:r>
              <a:rPr lang="hu-HU" smtClean="0"/>
              <a:t>© Deák István - 2016.</a:t>
            </a:r>
            <a:endParaRPr lang="hu-HU"/>
          </a:p>
        </p:txBody>
      </p:sp>
      <p:sp>
        <p:nvSpPr>
          <p:cNvPr id="6" name="Dia számának helye 5"/>
          <p:cNvSpPr>
            <a:spLocks noGrp="1"/>
          </p:cNvSpPr>
          <p:nvPr>
            <p:ph type="sldNum" sz="quarter" idx="12"/>
          </p:nvPr>
        </p:nvSpPr>
        <p:spPr/>
        <p:txBody>
          <a:bodyPr/>
          <a:lstStyle/>
          <a:p>
            <a:fld id="{450AA98E-8E2D-47B7-83D9-31B049091F1B}" type="slidenum">
              <a:rPr lang="hu-HU" smtClean="0"/>
              <a:pPr/>
              <a:t>‹#›</a:t>
            </a:fld>
            <a:endParaRPr lang="hu-HU"/>
          </a:p>
        </p:txBody>
      </p:sp>
    </p:spTree>
    <p:extLst>
      <p:ext uri="{BB962C8B-B14F-4D97-AF65-F5344CB8AC3E}">
        <p14:creationId xmlns:p14="http://schemas.microsoft.com/office/powerpoint/2010/main" val="31256880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8" name="Téglalap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rgbClr val="CC9900"/>
              </a:buClr>
              <a:buSzPct val="70000"/>
              <a:buFont typeface="Wingdings" pitchFamily="2" charset="2"/>
              <a:buChar char="n"/>
            </a:pPr>
            <a:endParaRPr lang="en-US" sz="1400">
              <a:solidFill>
                <a:prstClr val="white"/>
              </a:solidFill>
            </a:endParaRPr>
          </a:p>
        </p:txBody>
      </p:sp>
      <p:sp useBgFill="1">
        <p:nvSpPr>
          <p:cNvPr id="9" name="Lekerekített téglalap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lnSpc>
                <a:spcPct val="80000"/>
              </a:lnSpc>
              <a:spcBef>
                <a:spcPct val="20000"/>
              </a:spcBef>
              <a:buClr>
                <a:srgbClr val="CC9900"/>
              </a:buClr>
              <a:buSzPct val="70000"/>
              <a:buFont typeface="Wingdings" pitchFamily="2" charset="2"/>
              <a:buChar char="n"/>
            </a:pPr>
            <a:endParaRPr lang="en-US" sz="1400">
              <a:solidFill>
                <a:prstClr val="white"/>
              </a:solidFill>
            </a:endParaRPr>
          </a:p>
        </p:txBody>
      </p:sp>
      <p:sp>
        <p:nvSpPr>
          <p:cNvPr id="2" name="Cím 1"/>
          <p:cNvSpPr>
            <a:spLocks noGrp="1"/>
          </p:cNvSpPr>
          <p:nvPr>
            <p:ph type="title"/>
          </p:nvPr>
        </p:nvSpPr>
        <p:spPr>
          <a:xfrm>
            <a:off x="1219200" y="273050"/>
            <a:ext cx="10363200" cy="1143000"/>
          </a:xfrm>
        </p:spPr>
        <p:txBody>
          <a:bodyPr anchor="b" anchorCtr="0"/>
          <a:lstStyle>
            <a:lvl1pPr algn="l">
              <a:buNone/>
              <a:defRPr sz="4000" b="0"/>
            </a:lvl1pPr>
          </a:lstStyle>
          <a:p>
            <a:r>
              <a:rPr kumimoji="0" lang="hu-HU" smtClean="0"/>
              <a:t>Mintacím szerkesztése</a:t>
            </a:r>
            <a:endParaRPr kumimoji="0" lang="en-US"/>
          </a:p>
        </p:txBody>
      </p:sp>
      <p:sp>
        <p:nvSpPr>
          <p:cNvPr id="3" name="Szöveg helye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hu-HU" smtClean="0"/>
              <a:t>Mintaszöveg szerkesztése</a:t>
            </a:r>
          </a:p>
        </p:txBody>
      </p:sp>
      <p:sp>
        <p:nvSpPr>
          <p:cNvPr id="5" name="Dátum helye 4"/>
          <p:cNvSpPr>
            <a:spLocks noGrp="1"/>
          </p:cNvSpPr>
          <p:nvPr>
            <p:ph type="dt" sz="half" idx="10"/>
          </p:nvPr>
        </p:nvSpPr>
        <p:spPr/>
        <p:txBody>
          <a:bodyPr/>
          <a:lstStyle/>
          <a:p>
            <a:pPr>
              <a:buClr>
                <a:srgbClr val="CC9900"/>
              </a:buClr>
              <a:defRPr/>
            </a:pPr>
            <a:r>
              <a:rPr lang="hu-HU" smtClean="0">
                <a:solidFill>
                  <a:srgbClr val="696464"/>
                </a:solidFill>
              </a:rPr>
              <a:t>10. lecke</a:t>
            </a:r>
            <a:endParaRPr lang="hu-HU">
              <a:solidFill>
                <a:srgbClr val="696464"/>
              </a:solidFill>
            </a:endParaRPr>
          </a:p>
        </p:txBody>
      </p:sp>
      <p:sp>
        <p:nvSpPr>
          <p:cNvPr id="6" name="Élőláb helye 5"/>
          <p:cNvSpPr>
            <a:spLocks noGrp="1"/>
          </p:cNvSpPr>
          <p:nvPr>
            <p:ph type="ftr" sz="quarter" idx="11"/>
          </p:nvPr>
        </p:nvSpPr>
        <p:spPr/>
        <p:txBody>
          <a:bodyPr/>
          <a:lstStyle/>
          <a:p>
            <a:pPr>
              <a:buClr>
                <a:srgbClr val="CC9900"/>
              </a:buClr>
              <a:defRPr/>
            </a:pPr>
            <a:r>
              <a:rPr lang="hu-HU" smtClean="0">
                <a:solidFill>
                  <a:srgbClr val="696464"/>
                </a:solidFill>
              </a:rPr>
              <a:t>© Deák István - 2016.</a:t>
            </a:r>
            <a:endParaRPr lang="hu-HU">
              <a:solidFill>
                <a:srgbClr val="696464"/>
              </a:solidFill>
            </a:endParaRPr>
          </a:p>
        </p:txBody>
      </p:sp>
      <p:sp>
        <p:nvSpPr>
          <p:cNvPr id="7" name="Dia számának helye 6"/>
          <p:cNvSpPr>
            <a:spLocks noGrp="1"/>
          </p:cNvSpPr>
          <p:nvPr>
            <p:ph type="sldNum" sz="quarter" idx="12"/>
          </p:nvPr>
        </p:nvSpPr>
        <p:spPr/>
        <p:txBody>
          <a:bodyPr/>
          <a:lstStyle/>
          <a:p>
            <a:pPr>
              <a:buClr>
                <a:srgbClr val="CC9900"/>
              </a:buClr>
              <a:defRPr/>
            </a:pPr>
            <a:fld id="{68C1D2E1-F433-4471-8B27-27262E6A97C9}" type="slidenum">
              <a:rPr lang="hu-HU" smtClean="0"/>
              <a:pPr>
                <a:buClr>
                  <a:srgbClr val="CC9900"/>
                </a:buClr>
                <a:defRPr/>
              </a:pPr>
              <a:t>‹#›</a:t>
            </a:fld>
            <a:endParaRPr lang="hu-HU"/>
          </a:p>
        </p:txBody>
      </p:sp>
      <p:sp>
        <p:nvSpPr>
          <p:cNvPr id="11" name="Tartalom helye 10"/>
          <p:cNvSpPr>
            <a:spLocks noGrp="1"/>
          </p:cNvSpPr>
          <p:nvPr>
            <p:ph sz="quarter" idx="1"/>
          </p:nvPr>
        </p:nvSpPr>
        <p:spPr>
          <a:xfrm>
            <a:off x="3962400" y="1600200"/>
            <a:ext cx="7620000" cy="4495800"/>
          </a:xfrm>
        </p:spPr>
        <p:txBody>
          <a:bodyPr vert="horz"/>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Tree>
    <p:extLst>
      <p:ext uri="{BB962C8B-B14F-4D97-AF65-F5344CB8AC3E}">
        <p14:creationId xmlns:p14="http://schemas.microsoft.com/office/powerpoint/2010/main" val="30837209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hu-HU" smtClean="0"/>
              <a:t>Mintacím szerkesztése</a:t>
            </a:r>
            <a:endParaRPr kumimoji="0" lang="en-US"/>
          </a:p>
        </p:txBody>
      </p:sp>
      <p:sp>
        <p:nvSpPr>
          <p:cNvPr id="4" name="Szöveg helye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átum helye 4"/>
          <p:cNvSpPr>
            <a:spLocks noGrp="1"/>
          </p:cNvSpPr>
          <p:nvPr>
            <p:ph type="dt" sz="half" idx="10"/>
          </p:nvPr>
        </p:nvSpPr>
        <p:spPr/>
        <p:txBody>
          <a:bodyPr/>
          <a:lstStyle/>
          <a:p>
            <a:pPr>
              <a:buClr>
                <a:srgbClr val="CC9900"/>
              </a:buClr>
              <a:defRPr/>
            </a:pPr>
            <a:r>
              <a:rPr lang="hu-HU" smtClean="0">
                <a:solidFill>
                  <a:srgbClr val="696464"/>
                </a:solidFill>
              </a:rPr>
              <a:t>10. lecke</a:t>
            </a:r>
            <a:endParaRPr lang="hu-HU">
              <a:solidFill>
                <a:srgbClr val="696464"/>
              </a:solidFill>
            </a:endParaRPr>
          </a:p>
        </p:txBody>
      </p:sp>
      <p:sp>
        <p:nvSpPr>
          <p:cNvPr id="6" name="Élőláb helye 5"/>
          <p:cNvSpPr>
            <a:spLocks noGrp="1"/>
          </p:cNvSpPr>
          <p:nvPr>
            <p:ph type="ftr" sz="quarter" idx="11"/>
          </p:nvPr>
        </p:nvSpPr>
        <p:spPr>
          <a:xfrm>
            <a:off x="1219200" y="6172200"/>
            <a:ext cx="5181600" cy="457200"/>
          </a:xfrm>
        </p:spPr>
        <p:txBody>
          <a:bodyPr/>
          <a:lstStyle/>
          <a:p>
            <a:pPr>
              <a:buClr>
                <a:srgbClr val="CC9900"/>
              </a:buClr>
              <a:defRPr/>
            </a:pPr>
            <a:r>
              <a:rPr lang="hu-HU" smtClean="0">
                <a:solidFill>
                  <a:srgbClr val="696464"/>
                </a:solidFill>
              </a:rPr>
              <a:t>© Deák István - 2016.</a:t>
            </a:r>
            <a:endParaRPr lang="hu-HU">
              <a:solidFill>
                <a:srgbClr val="696464"/>
              </a:solidFill>
            </a:endParaRPr>
          </a:p>
        </p:txBody>
      </p:sp>
      <p:sp>
        <p:nvSpPr>
          <p:cNvPr id="7" name="Dia számának helye 6"/>
          <p:cNvSpPr>
            <a:spLocks noGrp="1"/>
          </p:cNvSpPr>
          <p:nvPr>
            <p:ph type="sldNum" sz="quarter" idx="12"/>
          </p:nvPr>
        </p:nvSpPr>
        <p:spPr>
          <a:xfrm>
            <a:off x="195072" y="6208776"/>
            <a:ext cx="609600" cy="457200"/>
          </a:xfrm>
        </p:spPr>
        <p:txBody>
          <a:bodyPr/>
          <a:lstStyle/>
          <a:p>
            <a:pPr>
              <a:buClr>
                <a:srgbClr val="CC9900"/>
              </a:buClr>
              <a:defRPr/>
            </a:pPr>
            <a:fld id="{B333FDF3-DCEA-40E9-B85B-BA37C3BEEFCB}" type="slidenum">
              <a:rPr lang="hu-HU" smtClean="0"/>
              <a:pPr>
                <a:buClr>
                  <a:srgbClr val="CC9900"/>
                </a:buClr>
                <a:defRPr/>
              </a:pPr>
              <a:t>‹#›</a:t>
            </a:fld>
            <a:endParaRPr lang="hu-HU"/>
          </a:p>
        </p:txBody>
      </p:sp>
      <p:sp>
        <p:nvSpPr>
          <p:cNvPr id="11" name="Téglalap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rgbClr val="CC9900"/>
              </a:buClr>
              <a:buSzPct val="70000"/>
              <a:buFont typeface="Wingdings" pitchFamily="2" charset="2"/>
              <a:buChar char="n"/>
            </a:pPr>
            <a:endParaRPr lang="en-US" sz="1400">
              <a:solidFill>
                <a:prstClr val="white"/>
              </a:solidFill>
            </a:endParaRPr>
          </a:p>
        </p:txBody>
      </p:sp>
      <p:sp>
        <p:nvSpPr>
          <p:cNvPr id="12" name="Téglalap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rgbClr val="CC9900"/>
              </a:buClr>
              <a:buSzPct val="70000"/>
              <a:buFont typeface="Wingdings" pitchFamily="2" charset="2"/>
              <a:buChar char="n"/>
            </a:pPr>
            <a:endParaRPr lang="en-US" sz="1400">
              <a:solidFill>
                <a:prstClr val="white"/>
              </a:solidFill>
            </a:endParaRPr>
          </a:p>
        </p:txBody>
      </p:sp>
      <p:sp>
        <p:nvSpPr>
          <p:cNvPr id="13" name="Téglalap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80000"/>
              </a:lnSpc>
              <a:spcBef>
                <a:spcPct val="20000"/>
              </a:spcBef>
              <a:buClr>
                <a:srgbClr val="CC9900"/>
              </a:buClr>
              <a:buSzPct val="70000"/>
              <a:buFont typeface="Wingdings" pitchFamily="2" charset="2"/>
              <a:buChar char="n"/>
            </a:pPr>
            <a:endParaRPr lang="en-US" sz="1400">
              <a:solidFill>
                <a:prstClr val="white"/>
              </a:solidFill>
            </a:endParaRPr>
          </a:p>
        </p:txBody>
      </p:sp>
      <p:sp>
        <p:nvSpPr>
          <p:cNvPr id="3" name="Kép helye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hu-HU" smtClean="0"/>
              <a:t>Kép beszúrásához kattintson az ikonra</a:t>
            </a:r>
            <a:endParaRPr kumimoji="0" lang="en-US" dirty="0"/>
          </a:p>
        </p:txBody>
      </p:sp>
    </p:spTree>
    <p:extLst>
      <p:ext uri="{BB962C8B-B14F-4D97-AF65-F5344CB8AC3E}">
        <p14:creationId xmlns:p14="http://schemas.microsoft.com/office/powerpoint/2010/main" val="5841599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pPr>
              <a:buClr>
                <a:srgbClr val="CC9900"/>
              </a:buClr>
              <a:defRPr/>
            </a:pPr>
            <a:r>
              <a:rPr lang="hu-HU" smtClean="0">
                <a:solidFill>
                  <a:srgbClr val="696464"/>
                </a:solidFill>
              </a:rPr>
              <a:t>10. lecke</a:t>
            </a:r>
            <a:endParaRPr lang="hu-HU">
              <a:solidFill>
                <a:srgbClr val="696464"/>
              </a:solidFill>
            </a:endParaRPr>
          </a:p>
        </p:txBody>
      </p:sp>
      <p:sp>
        <p:nvSpPr>
          <p:cNvPr id="5" name="Élőláb helye 4"/>
          <p:cNvSpPr>
            <a:spLocks noGrp="1"/>
          </p:cNvSpPr>
          <p:nvPr>
            <p:ph type="ftr" sz="quarter" idx="11"/>
          </p:nvPr>
        </p:nvSpPr>
        <p:spPr/>
        <p:txBody>
          <a:bodyPr/>
          <a:lstStyle/>
          <a:p>
            <a:pPr>
              <a:buClr>
                <a:srgbClr val="CC9900"/>
              </a:buClr>
              <a:defRPr/>
            </a:pPr>
            <a:r>
              <a:rPr lang="hu-HU" smtClean="0">
                <a:solidFill>
                  <a:srgbClr val="696464"/>
                </a:solidFill>
              </a:rPr>
              <a:t>© Deák István - 2016.</a:t>
            </a:r>
            <a:endParaRPr lang="hu-HU">
              <a:solidFill>
                <a:srgbClr val="696464"/>
              </a:solidFill>
            </a:endParaRPr>
          </a:p>
        </p:txBody>
      </p:sp>
      <p:sp>
        <p:nvSpPr>
          <p:cNvPr id="6" name="Dia számának helye 5"/>
          <p:cNvSpPr>
            <a:spLocks noGrp="1"/>
          </p:cNvSpPr>
          <p:nvPr>
            <p:ph type="sldNum" sz="quarter" idx="12"/>
          </p:nvPr>
        </p:nvSpPr>
        <p:spPr/>
        <p:txBody>
          <a:bodyPr/>
          <a:lstStyle/>
          <a:p>
            <a:pPr>
              <a:buClr>
                <a:srgbClr val="CC9900"/>
              </a:buClr>
              <a:defRPr/>
            </a:pPr>
            <a:fld id="{00D36277-27EA-4A55-BD76-974E52DD5932}" type="slidenum">
              <a:rPr lang="hu-HU" smtClean="0"/>
              <a:pPr>
                <a:buClr>
                  <a:srgbClr val="CC9900"/>
                </a:buClr>
                <a:defRPr/>
              </a:pPr>
              <a:t>‹#›</a:t>
            </a:fld>
            <a:endParaRPr lang="hu-HU"/>
          </a:p>
        </p:txBody>
      </p:sp>
    </p:spTree>
    <p:extLst>
      <p:ext uri="{BB962C8B-B14F-4D97-AF65-F5344CB8AC3E}">
        <p14:creationId xmlns:p14="http://schemas.microsoft.com/office/powerpoint/2010/main" val="25077372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839200" y="274642"/>
            <a:ext cx="2682240" cy="5851525"/>
          </a:xfrm>
        </p:spPr>
        <p:txBody>
          <a:bodyPr vert="eaVer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1219200" y="274641"/>
            <a:ext cx="7416800" cy="5851525"/>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pPr>
              <a:buClr>
                <a:srgbClr val="CC9900"/>
              </a:buClr>
              <a:defRPr/>
            </a:pPr>
            <a:r>
              <a:rPr lang="hu-HU" smtClean="0">
                <a:solidFill>
                  <a:srgbClr val="696464"/>
                </a:solidFill>
              </a:rPr>
              <a:t>10. lecke</a:t>
            </a:r>
            <a:endParaRPr lang="hu-HU">
              <a:solidFill>
                <a:srgbClr val="696464"/>
              </a:solidFill>
            </a:endParaRPr>
          </a:p>
        </p:txBody>
      </p:sp>
      <p:sp>
        <p:nvSpPr>
          <p:cNvPr id="5" name="Élőláb helye 4"/>
          <p:cNvSpPr>
            <a:spLocks noGrp="1"/>
          </p:cNvSpPr>
          <p:nvPr>
            <p:ph type="ftr" sz="quarter" idx="11"/>
          </p:nvPr>
        </p:nvSpPr>
        <p:spPr/>
        <p:txBody>
          <a:bodyPr/>
          <a:lstStyle/>
          <a:p>
            <a:pPr>
              <a:buClr>
                <a:srgbClr val="CC9900"/>
              </a:buClr>
              <a:defRPr/>
            </a:pPr>
            <a:r>
              <a:rPr lang="hu-HU" smtClean="0">
                <a:solidFill>
                  <a:srgbClr val="696464"/>
                </a:solidFill>
              </a:rPr>
              <a:t>© Deák István - 2016.</a:t>
            </a:r>
            <a:endParaRPr lang="hu-HU">
              <a:solidFill>
                <a:srgbClr val="696464"/>
              </a:solidFill>
            </a:endParaRPr>
          </a:p>
        </p:txBody>
      </p:sp>
      <p:sp>
        <p:nvSpPr>
          <p:cNvPr id="6" name="Dia számának helye 5"/>
          <p:cNvSpPr>
            <a:spLocks noGrp="1"/>
          </p:cNvSpPr>
          <p:nvPr>
            <p:ph type="sldNum" sz="quarter" idx="12"/>
          </p:nvPr>
        </p:nvSpPr>
        <p:spPr/>
        <p:txBody>
          <a:bodyPr/>
          <a:lstStyle/>
          <a:p>
            <a:pPr>
              <a:buClr>
                <a:srgbClr val="CC9900"/>
              </a:buClr>
              <a:defRPr/>
            </a:pPr>
            <a:fld id="{CF8B26E8-696B-4ADC-9B86-2A08787CF04A}" type="slidenum">
              <a:rPr lang="hu-HU" smtClean="0"/>
              <a:pPr>
                <a:buClr>
                  <a:srgbClr val="CC9900"/>
                </a:buClr>
                <a:defRPr/>
              </a:pPr>
              <a:t>‹#›</a:t>
            </a:fld>
            <a:endParaRPr lang="hu-HU"/>
          </a:p>
        </p:txBody>
      </p:sp>
    </p:spTree>
    <p:extLst>
      <p:ext uri="{BB962C8B-B14F-4D97-AF65-F5344CB8AC3E}">
        <p14:creationId xmlns:p14="http://schemas.microsoft.com/office/powerpoint/2010/main" val="2391242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914400" y="2130426"/>
            <a:ext cx="10363200" cy="1470025"/>
          </a:xfrm>
        </p:spPr>
        <p:txBody>
          <a:bodyPr/>
          <a:lstStyle/>
          <a:p>
            <a:r>
              <a:rPr lang="hu-HU"/>
              <a:t>Mintacím szerkesztése</a:t>
            </a:r>
          </a:p>
        </p:txBody>
      </p:sp>
      <p:sp>
        <p:nvSpPr>
          <p:cNvPr id="3" name="Alcím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a:t>Alcím mintájának szerkesztése</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7" name="Cím 1"/>
          <p:cNvSpPr txBox="1">
            <a:spLocks/>
          </p:cNvSpPr>
          <p:nvPr userDrawn="1"/>
        </p:nvSpPr>
        <p:spPr>
          <a:xfrm>
            <a:off x="597319" y="44624"/>
            <a:ext cx="5882724" cy="86409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hu-HU" sz="2400" b="1" i="0" u="none" strike="noStrike" kern="1200" cap="all" spc="0" normalizeH="0" baseline="0" noProof="0">
                <a:ln>
                  <a:noFill/>
                </a:ln>
                <a:solidFill>
                  <a:srgbClr val="FFFFFF"/>
                </a:solidFill>
                <a:effectLst/>
                <a:uLnTx/>
                <a:uFillTx/>
                <a:latin typeface="Arial" panose="020B0604020202020204" pitchFamily="34" charset="0"/>
                <a:ea typeface="+mj-ea"/>
                <a:cs typeface="Arial" panose="020B0604020202020204" pitchFamily="34" charset="0"/>
              </a:rPr>
              <a:t>Mintacím szerkesztése</a:t>
            </a:r>
          </a:p>
        </p:txBody>
      </p:sp>
    </p:spTree>
    <p:extLst>
      <p:ext uri="{BB962C8B-B14F-4D97-AF65-F5344CB8AC3E}">
        <p14:creationId xmlns:p14="http://schemas.microsoft.com/office/powerpoint/2010/main" val="33505814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1090391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963084" y="4406901"/>
            <a:ext cx="103632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a:t>Mintaszöveg szerkesztése</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7" name="Cím 1"/>
          <p:cNvSpPr txBox="1">
            <a:spLocks/>
          </p:cNvSpPr>
          <p:nvPr userDrawn="1"/>
        </p:nvSpPr>
        <p:spPr>
          <a:xfrm>
            <a:off x="597319" y="44624"/>
            <a:ext cx="5882724" cy="86409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hu-HU" sz="2400" b="1" i="0" u="none" strike="noStrike" kern="1200" cap="all" spc="0" normalizeH="0" baseline="0" noProof="0">
                <a:ln>
                  <a:noFill/>
                </a:ln>
                <a:solidFill>
                  <a:srgbClr val="FFFFFF"/>
                </a:solidFill>
                <a:effectLst/>
                <a:uLnTx/>
                <a:uFillTx/>
                <a:latin typeface="Arial" panose="020B0604020202020204" pitchFamily="34" charset="0"/>
                <a:ea typeface="+mj-ea"/>
                <a:cs typeface="Arial" panose="020B0604020202020204" pitchFamily="34" charset="0"/>
              </a:rPr>
              <a:t>Mintacím szerkesztése</a:t>
            </a:r>
          </a:p>
        </p:txBody>
      </p:sp>
    </p:spTree>
    <p:extLst>
      <p:ext uri="{BB962C8B-B14F-4D97-AF65-F5344CB8AC3E}">
        <p14:creationId xmlns:p14="http://schemas.microsoft.com/office/powerpoint/2010/main" val="7363522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7901079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0737829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58956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963084" y="4406901"/>
            <a:ext cx="103632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r>
              <a:rPr lang="hu-HU" smtClean="0"/>
              <a:t>10. lecke</a:t>
            </a:r>
            <a:endParaRPr lang="hu-HU"/>
          </a:p>
        </p:txBody>
      </p:sp>
      <p:sp>
        <p:nvSpPr>
          <p:cNvPr id="5" name="Élőláb helye 4"/>
          <p:cNvSpPr>
            <a:spLocks noGrp="1"/>
          </p:cNvSpPr>
          <p:nvPr>
            <p:ph type="ftr" sz="quarter" idx="11"/>
          </p:nvPr>
        </p:nvSpPr>
        <p:spPr/>
        <p:txBody>
          <a:bodyPr/>
          <a:lstStyle/>
          <a:p>
            <a:r>
              <a:rPr lang="hu-HU" smtClean="0"/>
              <a:t>© Deák István - 2016.</a:t>
            </a:r>
            <a:endParaRPr lang="hu-HU"/>
          </a:p>
        </p:txBody>
      </p:sp>
      <p:sp>
        <p:nvSpPr>
          <p:cNvPr id="6" name="Dia számának helye 5"/>
          <p:cNvSpPr>
            <a:spLocks noGrp="1"/>
          </p:cNvSpPr>
          <p:nvPr>
            <p:ph type="sldNum" sz="quarter" idx="12"/>
          </p:nvPr>
        </p:nvSpPr>
        <p:spPr/>
        <p:txBody>
          <a:bodyPr/>
          <a:lstStyle/>
          <a:p>
            <a:fld id="{866FF951-0237-4AAB-B8F1-16D12A733715}" type="slidenum">
              <a:rPr lang="hu-HU" smtClean="0"/>
              <a:pPr/>
              <a:t>‹#›</a:t>
            </a:fld>
            <a:endParaRPr lang="hu-HU"/>
          </a:p>
        </p:txBody>
      </p:sp>
    </p:spTree>
    <p:extLst>
      <p:ext uri="{BB962C8B-B14F-4D97-AF65-F5344CB8AC3E}">
        <p14:creationId xmlns:p14="http://schemas.microsoft.com/office/powerpoint/2010/main" val="29724531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0428294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09601" y="273050"/>
            <a:ext cx="4011084"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5813603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2389717" y="4800600"/>
            <a:ext cx="73152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u-HU" noProof="0"/>
              <a:t>Kép beszúrásához kattintson az ikonra</a:t>
            </a:r>
          </a:p>
        </p:txBody>
      </p:sp>
      <p:sp>
        <p:nvSpPr>
          <p:cNvPr id="4" name="Szöveg hely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948869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4662805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839200" y="274639"/>
            <a:ext cx="27432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609600" y="274639"/>
            <a:ext cx="80264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9780989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cSld name="Egyéni elrendezés">
    <p:spTree>
      <p:nvGrpSpPr>
        <p:cNvPr id="1" name=""/>
        <p:cNvGrpSpPr/>
        <p:nvPr/>
      </p:nvGrpSpPr>
      <p:grpSpPr>
        <a:xfrm>
          <a:off x="0" y="0"/>
          <a:ext cx="0" cy="0"/>
          <a:chOff x="0" y="0"/>
          <a:chExt cx="0" cy="0"/>
        </a:xfrm>
      </p:grpSpPr>
      <p:sp>
        <p:nvSpPr>
          <p:cNvPr id="14" name="Title 8"/>
          <p:cNvSpPr>
            <a:spLocks noGrp="1"/>
          </p:cNvSpPr>
          <p:nvPr>
            <p:ph type="title"/>
          </p:nvPr>
        </p:nvSpPr>
        <p:spPr>
          <a:xfrm>
            <a:off x="5994400" y="2286000"/>
            <a:ext cx="5892800" cy="1143000"/>
          </a:xfrm>
        </p:spPr>
        <p:txBody>
          <a:bodyPr anchor="t">
            <a:noAutofit/>
          </a:bodyPr>
          <a:lstStyle>
            <a:lvl1pPr algn="l">
              <a:defRPr sz="4400" b="1" cap="all" baseline="0">
                <a:solidFill>
                  <a:schemeClr val="bg1"/>
                </a:solidFill>
                <a:latin typeface="Arial"/>
                <a:cs typeface="Arial"/>
              </a:defRPr>
            </a:lvl1pPr>
          </a:lstStyle>
          <a:p>
            <a:r>
              <a:rPr lang="hu-HU"/>
              <a:t>Mintacím szerkesztése</a:t>
            </a:r>
            <a:endParaRPr lang="en-US" dirty="0"/>
          </a:p>
        </p:txBody>
      </p:sp>
      <p:sp>
        <p:nvSpPr>
          <p:cNvPr id="17" name="Text Placeholder 15"/>
          <p:cNvSpPr>
            <a:spLocks noGrp="1"/>
          </p:cNvSpPr>
          <p:nvPr>
            <p:ph type="body" sz="quarter" idx="10"/>
          </p:nvPr>
        </p:nvSpPr>
        <p:spPr>
          <a:xfrm>
            <a:off x="5994400" y="3886200"/>
            <a:ext cx="5791200" cy="914400"/>
          </a:xfrm>
        </p:spPr>
        <p:txBody>
          <a:bodyPr/>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a:t>Mintaszöveg szerkesztése</a:t>
            </a:r>
          </a:p>
          <a:p>
            <a:pPr lvl="1"/>
            <a:r>
              <a:rPr lang="hu-HU"/>
              <a:t>Második szint</a:t>
            </a:r>
          </a:p>
        </p:txBody>
      </p:sp>
    </p:spTree>
    <p:extLst>
      <p:ext uri="{BB962C8B-B14F-4D97-AF65-F5344CB8AC3E}">
        <p14:creationId xmlns:p14="http://schemas.microsoft.com/office/powerpoint/2010/main" val="36720817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14" name="Title 8"/>
          <p:cNvSpPr>
            <a:spLocks noGrp="1"/>
          </p:cNvSpPr>
          <p:nvPr>
            <p:ph type="title" hasCustomPrompt="1"/>
          </p:nvPr>
        </p:nvSpPr>
        <p:spPr>
          <a:xfrm>
            <a:off x="5994400" y="2286000"/>
            <a:ext cx="5892800" cy="1143000"/>
          </a:xfrm>
        </p:spPr>
        <p:txBody>
          <a:bodyPr anchor="t">
            <a:noAutofit/>
          </a:bodyPr>
          <a:lstStyle>
            <a:lvl1pPr algn="l">
              <a:defRPr sz="4400" b="1" cap="all" baseline="0">
                <a:solidFill>
                  <a:schemeClr val="bg1"/>
                </a:solidFill>
                <a:latin typeface="Arial"/>
                <a:cs typeface="Arial"/>
              </a:defRPr>
            </a:lvl1pPr>
          </a:lstStyle>
          <a:p>
            <a:r>
              <a:rPr lang="hu-HU" dirty="0"/>
              <a:t>Prezentáció Címe</a:t>
            </a:r>
            <a:endParaRPr lang="en-US" dirty="0"/>
          </a:p>
        </p:txBody>
      </p:sp>
      <p:sp>
        <p:nvSpPr>
          <p:cNvPr id="17" name="Text Placeholder 15"/>
          <p:cNvSpPr>
            <a:spLocks noGrp="1"/>
          </p:cNvSpPr>
          <p:nvPr>
            <p:ph type="body" sz="quarter" idx="10" hasCustomPrompt="1"/>
          </p:nvPr>
        </p:nvSpPr>
        <p:spPr>
          <a:xfrm>
            <a:off x="5994400" y="3886200"/>
            <a:ext cx="5791200" cy="914400"/>
          </a:xfrm>
        </p:spPr>
        <p:txBody>
          <a:bodyPr wrap="square" anchor="t"/>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dirty="0"/>
              <a:t>Click to edit Alcím</a:t>
            </a:r>
          </a:p>
          <a:p>
            <a:pPr lvl="0"/>
            <a:endParaRPr lang="hu-HU" dirty="0"/>
          </a:p>
        </p:txBody>
      </p:sp>
    </p:spTree>
    <p:extLst>
      <p:ext uri="{BB962C8B-B14F-4D97-AF65-F5344CB8AC3E}">
        <p14:creationId xmlns:p14="http://schemas.microsoft.com/office/powerpoint/2010/main" val="2166930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1_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6" name="Tartalom helye 2"/>
          <p:cNvSpPr>
            <a:spLocks noGrp="1"/>
          </p:cNvSpPr>
          <p:nvPr>
            <p:ph idx="1"/>
          </p:nvPr>
        </p:nvSpPr>
        <p:spPr>
          <a:xfrm>
            <a:off x="597319" y="1628801"/>
            <a:ext cx="6815667" cy="4691063"/>
          </a:xfrm>
        </p:spPr>
        <p:txBody>
          <a:bodyPr/>
          <a:lstStyle>
            <a:lvl1pPr>
              <a:defRPr sz="24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7" name="Kép helye 2"/>
          <p:cNvSpPr>
            <a:spLocks noGrp="1"/>
          </p:cNvSpPr>
          <p:nvPr>
            <p:ph type="pic" idx="13"/>
          </p:nvPr>
        </p:nvSpPr>
        <p:spPr>
          <a:xfrm>
            <a:off x="7632171" y="1633102"/>
            <a:ext cx="4320480" cy="46910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Tree>
    <p:extLst>
      <p:ext uri="{BB962C8B-B14F-4D97-AF65-F5344CB8AC3E}">
        <p14:creationId xmlns:p14="http://schemas.microsoft.com/office/powerpoint/2010/main" val="13601259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_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4766733" y="1435101"/>
            <a:ext cx="6815667"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 hely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Élőláb helye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7" name="Dia számának helye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9" name="Cím 1"/>
          <p:cNvSpPr>
            <a:spLocks noGrp="1"/>
          </p:cNvSpPr>
          <p:nvPr>
            <p:ph type="title"/>
          </p:nvPr>
        </p:nvSpPr>
        <p:spPr>
          <a:xfrm>
            <a:off x="597319" y="44624"/>
            <a:ext cx="5882724" cy="864096"/>
          </a:xfrm>
        </p:spPr>
        <p:txBody>
          <a:bodyPr/>
          <a:lstStyle/>
          <a:p>
            <a:r>
              <a:rPr lang="hu-HU"/>
              <a:t>Mintacím szerkesztése</a:t>
            </a:r>
          </a:p>
        </p:txBody>
      </p:sp>
    </p:spTree>
    <p:extLst>
      <p:ext uri="{BB962C8B-B14F-4D97-AF65-F5344CB8AC3E}">
        <p14:creationId xmlns:p14="http://schemas.microsoft.com/office/powerpoint/2010/main" val="2809254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r>
              <a:rPr lang="hu-HU" smtClean="0"/>
              <a:t>10. lecke</a:t>
            </a:r>
            <a:endParaRPr lang="hu-HU"/>
          </a:p>
        </p:txBody>
      </p:sp>
      <p:sp>
        <p:nvSpPr>
          <p:cNvPr id="6" name="Élőláb helye 5"/>
          <p:cNvSpPr>
            <a:spLocks noGrp="1"/>
          </p:cNvSpPr>
          <p:nvPr>
            <p:ph type="ftr" sz="quarter" idx="11"/>
          </p:nvPr>
        </p:nvSpPr>
        <p:spPr/>
        <p:txBody>
          <a:bodyPr/>
          <a:lstStyle/>
          <a:p>
            <a:r>
              <a:rPr lang="hu-HU" smtClean="0"/>
              <a:t>© Deák István - 2016.</a:t>
            </a:r>
            <a:endParaRPr lang="hu-HU"/>
          </a:p>
        </p:txBody>
      </p:sp>
      <p:sp>
        <p:nvSpPr>
          <p:cNvPr id="7" name="Dia számának helye 6"/>
          <p:cNvSpPr>
            <a:spLocks noGrp="1"/>
          </p:cNvSpPr>
          <p:nvPr>
            <p:ph type="sldNum" sz="quarter" idx="12"/>
          </p:nvPr>
        </p:nvSpPr>
        <p:spPr/>
        <p:txBody>
          <a:bodyPr/>
          <a:lstStyle/>
          <a:p>
            <a:fld id="{CBB3EB2D-B963-4897-A93E-43F85FC41D44}" type="slidenum">
              <a:rPr lang="hu-HU" smtClean="0"/>
              <a:pPr/>
              <a:t>‹#›</a:t>
            </a:fld>
            <a:endParaRPr lang="hu-HU"/>
          </a:p>
        </p:txBody>
      </p:sp>
    </p:spTree>
    <p:extLst>
      <p:ext uri="{BB962C8B-B14F-4D97-AF65-F5344CB8AC3E}">
        <p14:creationId xmlns:p14="http://schemas.microsoft.com/office/powerpoint/2010/main" val="337976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r>
              <a:rPr lang="hu-HU" smtClean="0"/>
              <a:t>10. lecke</a:t>
            </a:r>
            <a:endParaRPr lang="hu-HU"/>
          </a:p>
        </p:txBody>
      </p:sp>
      <p:sp>
        <p:nvSpPr>
          <p:cNvPr id="8" name="Élőláb helye 7"/>
          <p:cNvSpPr>
            <a:spLocks noGrp="1"/>
          </p:cNvSpPr>
          <p:nvPr>
            <p:ph type="ftr" sz="quarter" idx="11"/>
          </p:nvPr>
        </p:nvSpPr>
        <p:spPr/>
        <p:txBody>
          <a:bodyPr/>
          <a:lstStyle/>
          <a:p>
            <a:r>
              <a:rPr lang="hu-HU" smtClean="0"/>
              <a:t>© Deák István - 2016.</a:t>
            </a:r>
            <a:endParaRPr lang="hu-HU"/>
          </a:p>
        </p:txBody>
      </p:sp>
      <p:sp>
        <p:nvSpPr>
          <p:cNvPr id="9" name="Dia számának helye 8"/>
          <p:cNvSpPr>
            <a:spLocks noGrp="1"/>
          </p:cNvSpPr>
          <p:nvPr>
            <p:ph type="sldNum" sz="quarter" idx="12"/>
          </p:nvPr>
        </p:nvSpPr>
        <p:spPr/>
        <p:txBody>
          <a:bodyPr/>
          <a:lstStyle/>
          <a:p>
            <a:fld id="{A20DB542-FC49-4491-944F-667A8F03A834}" type="slidenum">
              <a:rPr lang="hu-HU" smtClean="0"/>
              <a:pPr/>
              <a:t>‹#›</a:t>
            </a:fld>
            <a:endParaRPr lang="hu-HU"/>
          </a:p>
        </p:txBody>
      </p:sp>
    </p:spTree>
    <p:extLst>
      <p:ext uri="{BB962C8B-B14F-4D97-AF65-F5344CB8AC3E}">
        <p14:creationId xmlns:p14="http://schemas.microsoft.com/office/powerpoint/2010/main" val="191385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r>
              <a:rPr lang="hu-HU" smtClean="0"/>
              <a:t>10. lecke</a:t>
            </a:r>
            <a:endParaRPr lang="hu-HU"/>
          </a:p>
        </p:txBody>
      </p:sp>
      <p:sp>
        <p:nvSpPr>
          <p:cNvPr id="4" name="Élőláb helye 3"/>
          <p:cNvSpPr>
            <a:spLocks noGrp="1"/>
          </p:cNvSpPr>
          <p:nvPr>
            <p:ph type="ftr" sz="quarter" idx="11"/>
          </p:nvPr>
        </p:nvSpPr>
        <p:spPr/>
        <p:txBody>
          <a:bodyPr/>
          <a:lstStyle/>
          <a:p>
            <a:r>
              <a:rPr lang="hu-HU" smtClean="0"/>
              <a:t>© Deák István - 2016.</a:t>
            </a:r>
            <a:endParaRPr lang="hu-HU"/>
          </a:p>
        </p:txBody>
      </p:sp>
      <p:sp>
        <p:nvSpPr>
          <p:cNvPr id="5" name="Dia számának helye 4"/>
          <p:cNvSpPr>
            <a:spLocks noGrp="1"/>
          </p:cNvSpPr>
          <p:nvPr>
            <p:ph type="sldNum" sz="quarter" idx="12"/>
          </p:nvPr>
        </p:nvSpPr>
        <p:spPr/>
        <p:txBody>
          <a:bodyPr/>
          <a:lstStyle/>
          <a:p>
            <a:fld id="{C2707CBF-3DDC-479A-95EE-27B5C187B52D}" type="slidenum">
              <a:rPr lang="hu-HU" smtClean="0"/>
              <a:pPr/>
              <a:t>‹#›</a:t>
            </a:fld>
            <a:endParaRPr lang="hu-HU"/>
          </a:p>
        </p:txBody>
      </p:sp>
    </p:spTree>
    <p:extLst>
      <p:ext uri="{BB962C8B-B14F-4D97-AF65-F5344CB8AC3E}">
        <p14:creationId xmlns:p14="http://schemas.microsoft.com/office/powerpoint/2010/main" val="539657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r>
              <a:rPr lang="hu-HU" smtClean="0"/>
              <a:t>10. lecke</a:t>
            </a:r>
            <a:endParaRPr lang="hu-HU"/>
          </a:p>
        </p:txBody>
      </p:sp>
      <p:sp>
        <p:nvSpPr>
          <p:cNvPr id="3" name="Élőláb helye 2"/>
          <p:cNvSpPr>
            <a:spLocks noGrp="1"/>
          </p:cNvSpPr>
          <p:nvPr>
            <p:ph type="ftr" sz="quarter" idx="11"/>
          </p:nvPr>
        </p:nvSpPr>
        <p:spPr/>
        <p:txBody>
          <a:bodyPr/>
          <a:lstStyle/>
          <a:p>
            <a:r>
              <a:rPr lang="hu-HU" smtClean="0"/>
              <a:t>© Deák István - 2016.</a:t>
            </a:r>
            <a:endParaRPr lang="hu-HU"/>
          </a:p>
        </p:txBody>
      </p:sp>
      <p:sp>
        <p:nvSpPr>
          <p:cNvPr id="4" name="Dia számának helye 3"/>
          <p:cNvSpPr>
            <a:spLocks noGrp="1"/>
          </p:cNvSpPr>
          <p:nvPr>
            <p:ph type="sldNum" sz="quarter" idx="12"/>
          </p:nvPr>
        </p:nvSpPr>
        <p:spPr/>
        <p:txBody>
          <a:bodyPr/>
          <a:lstStyle/>
          <a:p>
            <a:fld id="{4AD39AA7-3E56-4243-A1F7-B0A552A94EB2}" type="slidenum">
              <a:rPr lang="hu-HU" smtClean="0"/>
              <a:pPr/>
              <a:t>‹#›</a:t>
            </a:fld>
            <a:endParaRPr lang="hu-HU"/>
          </a:p>
        </p:txBody>
      </p:sp>
    </p:spTree>
    <p:extLst>
      <p:ext uri="{BB962C8B-B14F-4D97-AF65-F5344CB8AC3E}">
        <p14:creationId xmlns:p14="http://schemas.microsoft.com/office/powerpoint/2010/main" val="941019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09601" y="273050"/>
            <a:ext cx="4011084"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r>
              <a:rPr lang="hu-HU" smtClean="0"/>
              <a:t>10. lecke</a:t>
            </a:r>
            <a:endParaRPr lang="hu-HU"/>
          </a:p>
        </p:txBody>
      </p:sp>
      <p:sp>
        <p:nvSpPr>
          <p:cNvPr id="6" name="Élőláb helye 5"/>
          <p:cNvSpPr>
            <a:spLocks noGrp="1"/>
          </p:cNvSpPr>
          <p:nvPr>
            <p:ph type="ftr" sz="quarter" idx="11"/>
          </p:nvPr>
        </p:nvSpPr>
        <p:spPr/>
        <p:txBody>
          <a:bodyPr/>
          <a:lstStyle/>
          <a:p>
            <a:r>
              <a:rPr lang="hu-HU" smtClean="0"/>
              <a:t>© Deák István - 2016.</a:t>
            </a:r>
            <a:endParaRPr lang="hu-HU"/>
          </a:p>
        </p:txBody>
      </p:sp>
      <p:sp>
        <p:nvSpPr>
          <p:cNvPr id="7" name="Dia számának helye 6"/>
          <p:cNvSpPr>
            <a:spLocks noGrp="1"/>
          </p:cNvSpPr>
          <p:nvPr>
            <p:ph type="sldNum" sz="quarter" idx="12"/>
          </p:nvPr>
        </p:nvSpPr>
        <p:spPr/>
        <p:txBody>
          <a:bodyPr/>
          <a:lstStyle/>
          <a:p>
            <a:fld id="{05CF6B06-3FAD-4C15-AADC-5CE3C95A1CFE}" type="slidenum">
              <a:rPr lang="hu-HU" smtClean="0"/>
              <a:pPr/>
              <a:t>‹#›</a:t>
            </a:fld>
            <a:endParaRPr lang="hu-HU"/>
          </a:p>
        </p:txBody>
      </p:sp>
    </p:spTree>
    <p:extLst>
      <p:ext uri="{BB962C8B-B14F-4D97-AF65-F5344CB8AC3E}">
        <p14:creationId xmlns:p14="http://schemas.microsoft.com/office/powerpoint/2010/main" val="4049183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2389717" y="4800600"/>
            <a:ext cx="73152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r>
              <a:rPr lang="hu-HU" smtClean="0"/>
              <a:t>10. lecke</a:t>
            </a:r>
            <a:endParaRPr lang="hu-HU"/>
          </a:p>
        </p:txBody>
      </p:sp>
      <p:sp>
        <p:nvSpPr>
          <p:cNvPr id="6" name="Élőláb helye 5"/>
          <p:cNvSpPr>
            <a:spLocks noGrp="1"/>
          </p:cNvSpPr>
          <p:nvPr>
            <p:ph type="ftr" sz="quarter" idx="11"/>
          </p:nvPr>
        </p:nvSpPr>
        <p:spPr/>
        <p:txBody>
          <a:bodyPr/>
          <a:lstStyle/>
          <a:p>
            <a:r>
              <a:rPr lang="hu-HU" smtClean="0"/>
              <a:t>© Deák István - 2016.</a:t>
            </a:r>
            <a:endParaRPr lang="hu-HU"/>
          </a:p>
        </p:txBody>
      </p:sp>
      <p:sp>
        <p:nvSpPr>
          <p:cNvPr id="7" name="Dia számának helye 6"/>
          <p:cNvSpPr>
            <a:spLocks noGrp="1"/>
          </p:cNvSpPr>
          <p:nvPr>
            <p:ph type="sldNum" sz="quarter" idx="12"/>
          </p:nvPr>
        </p:nvSpPr>
        <p:spPr/>
        <p:txBody>
          <a:bodyPr/>
          <a:lstStyle/>
          <a:p>
            <a:fld id="{283C862D-EFD6-4005-849A-805833C2F879}" type="slidenum">
              <a:rPr lang="hu-HU" smtClean="0"/>
              <a:pPr/>
              <a:t>‹#›</a:t>
            </a:fld>
            <a:endParaRPr lang="hu-HU"/>
          </a:p>
        </p:txBody>
      </p:sp>
    </p:spTree>
    <p:extLst>
      <p:ext uri="{BB962C8B-B14F-4D97-AF65-F5344CB8AC3E}">
        <p14:creationId xmlns:p14="http://schemas.microsoft.com/office/powerpoint/2010/main" val="3492024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image" Target="../media/image2.jpeg"/><Relationship Id="rId2" Type="http://schemas.openxmlformats.org/officeDocument/2006/relationships/slideLayout" Target="../slideLayouts/slideLayout25.xml"/><Relationship Id="rId16" Type="http://schemas.openxmlformats.org/officeDocument/2006/relationships/theme" Target="../theme/theme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hu-HU" smtClean="0"/>
              <a:t>10. lecke</a:t>
            </a:r>
            <a:endParaRPr lang="hu-HU"/>
          </a:p>
        </p:txBody>
      </p:sp>
      <p:sp>
        <p:nvSpPr>
          <p:cNvPr id="5" name="Élőláb hely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hu-HU" smtClean="0"/>
              <a:t>© Deák István - 2016.</a:t>
            </a:r>
            <a:endParaRPr lang="hu-HU"/>
          </a:p>
        </p:txBody>
      </p:sp>
      <p:sp>
        <p:nvSpPr>
          <p:cNvPr id="6" name="Dia számának hely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D6EB3-F039-4BB2-B3F9-42C8FBB27B68}" type="slidenum">
              <a:rPr lang="hu-HU" smtClean="0"/>
              <a:pPr/>
              <a:t>‹#›</a:t>
            </a:fld>
            <a:endParaRPr lang="hu-HU"/>
          </a:p>
        </p:txBody>
      </p:sp>
    </p:spTree>
    <p:extLst>
      <p:ext uri="{BB962C8B-B14F-4D97-AF65-F5344CB8AC3E}">
        <p14:creationId xmlns:p14="http://schemas.microsoft.com/office/powerpoint/2010/main" val="311457092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églalap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lnSpc>
                <a:spcPct val="80000"/>
              </a:lnSpc>
              <a:spcBef>
                <a:spcPct val="20000"/>
              </a:spcBef>
              <a:buClr>
                <a:srgbClr val="CC9900"/>
              </a:buClr>
              <a:buSzPct val="70000"/>
              <a:buFont typeface="Wingdings" pitchFamily="2" charset="2"/>
              <a:buChar char="n"/>
            </a:pPr>
            <a:endParaRPr lang="en-US" sz="1400">
              <a:solidFill>
                <a:prstClr val="white"/>
              </a:solidFill>
            </a:endParaRPr>
          </a:p>
        </p:txBody>
      </p:sp>
      <p:sp useBgFill="1">
        <p:nvSpPr>
          <p:cNvPr id="8" name="Lekerekített téglalap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lnSpc>
                <a:spcPct val="80000"/>
              </a:lnSpc>
              <a:spcBef>
                <a:spcPct val="20000"/>
              </a:spcBef>
              <a:buClr>
                <a:srgbClr val="CC9900"/>
              </a:buClr>
              <a:buSzPct val="70000"/>
              <a:buFont typeface="Wingdings" pitchFamily="2" charset="2"/>
              <a:buChar char="n"/>
            </a:pPr>
            <a:endParaRPr lang="en-US" sz="1400">
              <a:solidFill>
                <a:prstClr val="white"/>
              </a:solidFill>
            </a:endParaRPr>
          </a:p>
        </p:txBody>
      </p:sp>
      <p:sp>
        <p:nvSpPr>
          <p:cNvPr id="22" name="Cím helye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hu-HU" smtClean="0"/>
              <a:t>Mintacím szerkesztése</a:t>
            </a:r>
            <a:endParaRPr kumimoji="0" lang="en-US"/>
          </a:p>
        </p:txBody>
      </p:sp>
      <p:sp>
        <p:nvSpPr>
          <p:cNvPr id="13" name="Szöveg helye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4" name="Dátum helye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pPr>
              <a:lnSpc>
                <a:spcPct val="80000"/>
              </a:lnSpc>
              <a:spcBef>
                <a:spcPct val="20000"/>
              </a:spcBef>
              <a:buClr>
                <a:srgbClr val="CC9900"/>
              </a:buClr>
              <a:buSzPct val="70000"/>
              <a:buFont typeface="Wingdings" pitchFamily="2" charset="2"/>
              <a:buChar char="n"/>
              <a:defRPr/>
            </a:pPr>
            <a:r>
              <a:rPr lang="hu-HU" smtClean="0">
                <a:solidFill>
                  <a:srgbClr val="696464"/>
                </a:solidFill>
              </a:rPr>
              <a:t>10. lecke</a:t>
            </a:r>
            <a:endParaRPr lang="hu-HU">
              <a:solidFill>
                <a:srgbClr val="696464"/>
              </a:solidFill>
            </a:endParaRPr>
          </a:p>
        </p:txBody>
      </p:sp>
      <p:sp>
        <p:nvSpPr>
          <p:cNvPr id="3" name="Élőláb helye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pPr>
              <a:lnSpc>
                <a:spcPct val="80000"/>
              </a:lnSpc>
              <a:spcBef>
                <a:spcPct val="20000"/>
              </a:spcBef>
              <a:buClr>
                <a:srgbClr val="CC9900"/>
              </a:buClr>
              <a:buSzPct val="70000"/>
              <a:buFont typeface="Wingdings" pitchFamily="2" charset="2"/>
              <a:buChar char="n"/>
              <a:defRPr/>
            </a:pPr>
            <a:r>
              <a:rPr lang="hu-HU" smtClean="0">
                <a:solidFill>
                  <a:srgbClr val="696464"/>
                </a:solidFill>
              </a:rPr>
              <a:t>© Deák István - 2016.</a:t>
            </a:r>
            <a:endParaRPr lang="hu-HU">
              <a:solidFill>
                <a:srgbClr val="696464"/>
              </a:solidFill>
            </a:endParaRPr>
          </a:p>
        </p:txBody>
      </p:sp>
      <p:sp>
        <p:nvSpPr>
          <p:cNvPr id="23" name="Dia számának helye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nSpc>
                <a:spcPct val="80000"/>
              </a:lnSpc>
              <a:spcBef>
                <a:spcPct val="20000"/>
              </a:spcBef>
              <a:buClr>
                <a:srgbClr val="CC9900"/>
              </a:buClr>
              <a:buSzPct val="70000"/>
              <a:buFont typeface="Wingdings" pitchFamily="2" charset="2"/>
              <a:buChar char="n"/>
              <a:defRPr/>
            </a:pPr>
            <a:fld id="{37294E81-D6D3-4064-BABE-4FBC58149216}" type="slidenum">
              <a:rPr lang="hu-HU" smtClean="0"/>
              <a:pPr>
                <a:lnSpc>
                  <a:spcPct val="80000"/>
                </a:lnSpc>
                <a:spcBef>
                  <a:spcPct val="20000"/>
                </a:spcBef>
                <a:buClr>
                  <a:srgbClr val="CC9900"/>
                </a:buClr>
                <a:buSzPct val="70000"/>
                <a:buFont typeface="Wingdings" pitchFamily="2" charset="2"/>
                <a:buChar char="n"/>
                <a:defRPr/>
              </a:pPr>
              <a:t>‹#›</a:t>
            </a:fld>
            <a:endParaRPr lang="hu-HU"/>
          </a:p>
        </p:txBody>
      </p:sp>
    </p:spTree>
    <p:extLst>
      <p:ext uri="{BB962C8B-B14F-4D97-AF65-F5344CB8AC3E}">
        <p14:creationId xmlns:p14="http://schemas.microsoft.com/office/powerpoint/2010/main" val="246073192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a:t>Mintacím szerkesztése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a:t>Mintaszöveg szerkesztése</a:t>
            </a:r>
          </a:p>
          <a:p>
            <a:pPr lvl="1"/>
            <a:r>
              <a:rPr lang="hu-HU" altLang="hu-HU"/>
              <a:t>Második szint</a:t>
            </a:r>
          </a:p>
          <a:p>
            <a:pPr lvl="2"/>
            <a:r>
              <a:rPr lang="hu-HU" altLang="hu-HU"/>
              <a:t>Harmadik szint</a:t>
            </a:r>
          </a:p>
          <a:p>
            <a:pPr lvl="3"/>
            <a:r>
              <a:rPr lang="hu-HU" altLang="hu-HU"/>
              <a:t>Negyedik szint</a:t>
            </a:r>
          </a:p>
          <a:p>
            <a:pPr lvl="4"/>
            <a:r>
              <a:rPr lang="hu-HU" altLang="hu-HU"/>
              <a:t>Ötödik szint</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pic>
        <p:nvPicPr>
          <p:cNvPr id="1031" name="Picture 7" descr="SZTE_hun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196564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819400" y="4781128"/>
            <a:ext cx="6400800" cy="1600200"/>
          </a:xfrm>
        </p:spPr>
        <p:txBody>
          <a:bodyPr>
            <a:normAutofit fontScale="92500" lnSpcReduction="20000"/>
          </a:bodyPr>
          <a:lstStyle/>
          <a:p>
            <a:pPr marL="609600" indent="-609600">
              <a:defRPr/>
            </a:pPr>
            <a:r>
              <a:rPr lang="hu-HU" sz="4000" b="1" dirty="0">
                <a:solidFill>
                  <a:srgbClr val="990000"/>
                </a:solidFill>
              </a:rPr>
              <a:t>10. </a:t>
            </a:r>
            <a:r>
              <a:rPr lang="hu-HU" sz="4000" b="1" dirty="0">
                <a:solidFill>
                  <a:srgbClr val="990000"/>
                </a:solidFill>
              </a:rPr>
              <a:t>l</a:t>
            </a:r>
            <a:r>
              <a:rPr lang="hu-HU" sz="4000" b="1" dirty="0">
                <a:solidFill>
                  <a:srgbClr val="990000"/>
                </a:solidFill>
              </a:rPr>
              <a:t>ecke</a:t>
            </a:r>
          </a:p>
          <a:p>
            <a:pPr marL="609600" indent="-609600">
              <a:defRPr/>
            </a:pPr>
            <a:r>
              <a:rPr lang="hu-HU" sz="4000" b="1" dirty="0">
                <a:solidFill>
                  <a:srgbClr val="990000"/>
                </a:solidFill>
              </a:rPr>
              <a:t>Költség- és eredménytan IV.</a:t>
            </a:r>
          </a:p>
          <a:p>
            <a:pPr marL="609600" indent="-609600">
              <a:defRPr/>
            </a:pPr>
            <a:r>
              <a:rPr lang="hu-HU" sz="4000" b="1" dirty="0">
                <a:solidFill>
                  <a:srgbClr val="990000"/>
                </a:solidFill>
              </a:rPr>
              <a:t>eredményszemléletek</a:t>
            </a:r>
          </a:p>
        </p:txBody>
      </p:sp>
      <p:sp>
        <p:nvSpPr>
          <p:cNvPr id="2050" name="Rectangle 2"/>
          <p:cNvSpPr>
            <a:spLocks noGrp="1" noChangeArrowheads="1"/>
          </p:cNvSpPr>
          <p:nvPr>
            <p:ph type="ctrTitle"/>
          </p:nvPr>
        </p:nvSpPr>
        <p:spPr/>
        <p:txBody>
          <a:bodyPr>
            <a:noAutofit/>
          </a:bodyPr>
          <a:lstStyle/>
          <a:p>
            <a:pPr eaLnBrk="1" hangingPunct="1">
              <a:defRPr/>
            </a:pPr>
            <a:r>
              <a:rPr lang="hu-HU" sz="9000" dirty="0">
                <a:solidFill>
                  <a:schemeClr val="tx1"/>
                </a:solidFill>
                <a:latin typeface="Broadway" pitchFamily="82" charset="0"/>
              </a:rPr>
              <a:t>A</a:t>
            </a:r>
            <a:br>
              <a:rPr lang="hu-HU" sz="9000" dirty="0">
                <a:solidFill>
                  <a:schemeClr val="tx1"/>
                </a:solidFill>
                <a:latin typeface="Broadway" pitchFamily="82" charset="0"/>
              </a:rPr>
            </a:br>
            <a:r>
              <a:rPr lang="hu-HU" sz="9000" dirty="0">
                <a:latin typeface="Broadway" pitchFamily="82" charset="0"/>
              </a:rPr>
              <a:t>SZÁMVITEL</a:t>
            </a:r>
            <a:br>
              <a:rPr lang="hu-HU" sz="9000" dirty="0">
                <a:latin typeface="Broadway" pitchFamily="82" charset="0"/>
              </a:rPr>
            </a:br>
            <a:r>
              <a:rPr lang="hu-HU" sz="9000" dirty="0">
                <a:latin typeface="Broadway" pitchFamily="82" charset="0"/>
              </a:rPr>
              <a:t> </a:t>
            </a:r>
            <a:r>
              <a:rPr lang="hu-HU" sz="9000" dirty="0">
                <a:solidFill>
                  <a:schemeClr val="tx1"/>
                </a:solidFill>
                <a:latin typeface="Broadway" pitchFamily="82" charset="0"/>
              </a:rPr>
              <a:t>ALAPJAI</a:t>
            </a:r>
          </a:p>
        </p:txBody>
      </p:sp>
    </p:spTree>
    <p:extLst>
      <p:ext uri="{BB962C8B-B14F-4D97-AF65-F5344CB8AC3E}">
        <p14:creationId xmlns:p14="http://schemas.microsoft.com/office/powerpoint/2010/main" val="2097723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Dátum helye 1"/>
          <p:cNvSpPr>
            <a:spLocks noGrp="1"/>
          </p:cNvSpPr>
          <p:nvPr>
            <p:ph type="dt" sz="quarter" idx="10"/>
          </p:nvPr>
        </p:nvSpPr>
        <p:spPr/>
        <p:txBody>
          <a:bodyPr/>
          <a:lstStyle/>
          <a:p>
            <a:pPr>
              <a:defRPr/>
            </a:pPr>
            <a:r>
              <a:rPr lang="hu-HU" smtClean="0"/>
              <a:t>10. lecke</a:t>
            </a:r>
            <a:endParaRPr lang="hu-HU"/>
          </a:p>
        </p:txBody>
      </p:sp>
      <p:sp>
        <p:nvSpPr>
          <p:cNvPr id="44" name="Dia számának helye 2"/>
          <p:cNvSpPr>
            <a:spLocks noGrp="1"/>
          </p:cNvSpPr>
          <p:nvPr>
            <p:ph type="sldNum" sz="quarter" idx="12"/>
          </p:nvPr>
        </p:nvSpPr>
        <p:spPr/>
        <p:txBody>
          <a:bodyPr/>
          <a:lstStyle/>
          <a:p>
            <a:pPr>
              <a:defRPr/>
            </a:pPr>
            <a:fld id="{0D3DE470-A795-4B47-A4CC-A90AAC299363}" type="slidenum">
              <a:rPr lang="hu-HU"/>
              <a:pPr>
                <a:defRPr/>
              </a:pPr>
              <a:t>10</a:t>
            </a:fld>
            <a:endParaRPr lang="hu-HU"/>
          </a:p>
        </p:txBody>
      </p:sp>
      <p:sp>
        <p:nvSpPr>
          <p:cNvPr id="21509" name="Text Box 2"/>
          <p:cNvSpPr txBox="1">
            <a:spLocks noChangeArrowheads="1"/>
          </p:cNvSpPr>
          <p:nvPr/>
        </p:nvSpPr>
        <p:spPr bwMode="auto">
          <a:xfrm>
            <a:off x="2424113" y="692151"/>
            <a:ext cx="2735262" cy="26638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sz="1600" b="1">
                <a:solidFill>
                  <a:srgbClr val="FF3300"/>
                </a:solidFill>
              </a:rPr>
              <a:t>MÉRLEGKÖR</a:t>
            </a:r>
          </a:p>
          <a:p>
            <a:pPr eaLnBrk="1" hangingPunct="1"/>
            <a:r>
              <a:rPr lang="hu-HU" sz="1600" i="1">
                <a:solidFill>
                  <a:schemeClr val="hlink"/>
                </a:solidFill>
              </a:rPr>
              <a:t>erőforrások megszerzése és készletezése</a:t>
            </a:r>
            <a:r>
              <a:rPr lang="hu-HU" sz="1600"/>
              <a:t>: ESZKÖZÖK és </a:t>
            </a:r>
          </a:p>
          <a:p>
            <a:pPr eaLnBrk="1" hangingPunct="1"/>
            <a:r>
              <a:rPr lang="hu-HU" sz="1600"/>
              <a:t>                     FORRÁSOK</a:t>
            </a:r>
          </a:p>
          <a:p>
            <a:pPr eaLnBrk="1" hangingPunct="1"/>
            <a:r>
              <a:rPr lang="hu-HU" sz="1600" b="1">
                <a:solidFill>
                  <a:schemeClr val="bg2"/>
                </a:solidFill>
              </a:rPr>
              <a:t>KIADÁSOK</a:t>
            </a:r>
            <a:r>
              <a:rPr lang="hu-HU" sz="1600"/>
              <a:t> </a:t>
            </a:r>
          </a:p>
          <a:p>
            <a:pPr eaLnBrk="1" hangingPunct="1"/>
            <a:r>
              <a:rPr lang="hu-HU" sz="1600"/>
              <a:t>KÉSZTERMÉK</a:t>
            </a:r>
          </a:p>
          <a:p>
            <a:pPr eaLnBrk="1" hangingPunct="1"/>
            <a:endParaRPr lang="hu-HU" sz="1600"/>
          </a:p>
          <a:p>
            <a:pPr eaLnBrk="1" hangingPunct="1"/>
            <a:r>
              <a:rPr lang="hu-HU" sz="1600"/>
              <a:t>    PÉNZBEVÉTELEK</a:t>
            </a:r>
          </a:p>
          <a:p>
            <a:pPr eaLnBrk="1" hangingPunct="1"/>
            <a:endParaRPr lang="hu-HU" sz="1600"/>
          </a:p>
          <a:p>
            <a:pPr eaLnBrk="1" hangingPunct="1"/>
            <a:r>
              <a:rPr lang="hu-HU" sz="1600"/>
              <a:t>         VEVŐK</a:t>
            </a:r>
          </a:p>
        </p:txBody>
      </p:sp>
      <p:sp>
        <p:nvSpPr>
          <p:cNvPr id="21510" name="Text Box 3"/>
          <p:cNvSpPr txBox="1">
            <a:spLocks noChangeArrowheads="1"/>
          </p:cNvSpPr>
          <p:nvPr/>
        </p:nvSpPr>
        <p:spPr bwMode="auto">
          <a:xfrm>
            <a:off x="6907214" y="908051"/>
            <a:ext cx="2860675" cy="223202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sz="1600" b="1" dirty="0">
                <a:solidFill>
                  <a:srgbClr val="FF3300"/>
                </a:solidFill>
              </a:rPr>
              <a:t>ÜZEMI KÖR</a:t>
            </a:r>
          </a:p>
          <a:p>
            <a:pPr eaLnBrk="1" hangingPunct="1"/>
            <a:r>
              <a:rPr lang="hu-HU" i="1" dirty="0">
                <a:solidFill>
                  <a:schemeClr val="hlink"/>
                </a:solidFill>
              </a:rPr>
              <a:t>teljesítmények létrehozása</a:t>
            </a:r>
          </a:p>
          <a:p>
            <a:pPr eaLnBrk="1" hangingPunct="1"/>
            <a:endParaRPr lang="hu-HU" sz="1600" dirty="0"/>
          </a:p>
          <a:p>
            <a:pPr eaLnBrk="1" hangingPunct="1"/>
            <a:endParaRPr lang="hu-HU" sz="1600" dirty="0"/>
          </a:p>
          <a:p>
            <a:pPr eaLnBrk="1" hangingPunct="1"/>
            <a:r>
              <a:rPr lang="hu-HU" sz="1600" b="1" dirty="0">
                <a:solidFill>
                  <a:srgbClr val="C00000"/>
                </a:solidFill>
              </a:rPr>
              <a:t>KÖLTSÉGEK</a:t>
            </a:r>
            <a:r>
              <a:rPr lang="hu-HU" sz="1600" dirty="0">
                <a:solidFill>
                  <a:srgbClr val="C00000"/>
                </a:solidFill>
              </a:rPr>
              <a:t>: </a:t>
            </a:r>
            <a:r>
              <a:rPr lang="hu-HU" sz="1600" dirty="0"/>
              <a:t>erőforrás felhasználások pénzben kifejezett értéke</a:t>
            </a:r>
          </a:p>
        </p:txBody>
      </p:sp>
      <p:sp>
        <p:nvSpPr>
          <p:cNvPr id="21511" name="Text Box 4"/>
          <p:cNvSpPr txBox="1">
            <a:spLocks noChangeArrowheads="1"/>
          </p:cNvSpPr>
          <p:nvPr/>
        </p:nvSpPr>
        <p:spPr bwMode="auto">
          <a:xfrm>
            <a:off x="3648076" y="3716339"/>
            <a:ext cx="3465513" cy="202088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sz="1600" b="1" dirty="0">
                <a:solidFill>
                  <a:srgbClr val="FF3300"/>
                </a:solidFill>
              </a:rPr>
              <a:t>EREDMÉNYKÖR:</a:t>
            </a:r>
          </a:p>
          <a:p>
            <a:pPr eaLnBrk="1" hangingPunct="1"/>
            <a:r>
              <a:rPr lang="hu-HU" i="1" dirty="0">
                <a:solidFill>
                  <a:schemeClr val="hlink"/>
                </a:solidFill>
              </a:rPr>
              <a:t>eredményképződés folyamata</a:t>
            </a:r>
            <a:r>
              <a:rPr lang="hu-HU" sz="1600" dirty="0"/>
              <a:t> </a:t>
            </a:r>
          </a:p>
          <a:p>
            <a:pPr eaLnBrk="1" hangingPunct="1"/>
            <a:endParaRPr lang="hu-HU" sz="1600" dirty="0"/>
          </a:p>
          <a:p>
            <a:pPr eaLnBrk="1" hangingPunct="1"/>
            <a:r>
              <a:rPr lang="hu-HU" sz="1600" b="1" dirty="0">
                <a:solidFill>
                  <a:srgbClr val="009900"/>
                </a:solidFill>
              </a:rPr>
              <a:t>BEVÉTELEK </a:t>
            </a:r>
            <a:r>
              <a:rPr lang="hu-HU" sz="1600" dirty="0">
                <a:solidFill>
                  <a:srgbClr val="009900"/>
                </a:solidFill>
              </a:rPr>
              <a:t>(</a:t>
            </a:r>
            <a:r>
              <a:rPr lang="hu-HU" sz="1600" dirty="0"/>
              <a:t>kibocsátott teljesítmények ellenértéke) ÉS </a:t>
            </a:r>
            <a:r>
              <a:rPr lang="hu-HU" sz="1600" b="1" dirty="0">
                <a:solidFill>
                  <a:srgbClr val="C00000"/>
                </a:solidFill>
              </a:rPr>
              <a:t>RÁFORDÍTÁSOK </a:t>
            </a:r>
            <a:r>
              <a:rPr lang="hu-HU" sz="1600" dirty="0">
                <a:solidFill>
                  <a:srgbClr val="C00000"/>
                </a:solidFill>
              </a:rPr>
              <a:t>(</a:t>
            </a:r>
            <a:r>
              <a:rPr lang="hu-HU" sz="1600" b="1" dirty="0"/>
              <a:t>létrehozott</a:t>
            </a:r>
            <a:r>
              <a:rPr lang="hu-HU" sz="1600" b="1" dirty="0">
                <a:solidFill>
                  <a:srgbClr val="FFC000"/>
                </a:solidFill>
              </a:rPr>
              <a:t> </a:t>
            </a:r>
            <a:r>
              <a:rPr lang="hu-HU" sz="1600" dirty="0"/>
              <a:t>teljesítmények értéke)</a:t>
            </a:r>
            <a:endParaRPr lang="hu-HU" dirty="0"/>
          </a:p>
        </p:txBody>
      </p:sp>
      <p:sp>
        <p:nvSpPr>
          <p:cNvPr id="21512" name="Line 5"/>
          <p:cNvSpPr>
            <a:spLocks noChangeShapeType="1"/>
          </p:cNvSpPr>
          <p:nvPr/>
        </p:nvSpPr>
        <p:spPr bwMode="auto">
          <a:xfrm flipH="1">
            <a:off x="1774826" y="1844675"/>
            <a:ext cx="720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1513" name="Line 6"/>
          <p:cNvSpPr>
            <a:spLocks noChangeShapeType="1"/>
          </p:cNvSpPr>
          <p:nvPr/>
        </p:nvSpPr>
        <p:spPr bwMode="auto">
          <a:xfrm>
            <a:off x="2424113" y="1773238"/>
            <a:ext cx="16557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1514" name="Line 7"/>
          <p:cNvSpPr>
            <a:spLocks noChangeShapeType="1"/>
          </p:cNvSpPr>
          <p:nvPr/>
        </p:nvSpPr>
        <p:spPr bwMode="auto">
          <a:xfrm flipV="1">
            <a:off x="4079875" y="692150"/>
            <a:ext cx="0" cy="10810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1515" name="Line 8"/>
          <p:cNvSpPr>
            <a:spLocks noChangeShapeType="1"/>
          </p:cNvSpPr>
          <p:nvPr/>
        </p:nvSpPr>
        <p:spPr bwMode="auto">
          <a:xfrm>
            <a:off x="4079875" y="260350"/>
            <a:ext cx="34559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1516" name="Line 9"/>
          <p:cNvSpPr>
            <a:spLocks noChangeShapeType="1"/>
          </p:cNvSpPr>
          <p:nvPr/>
        </p:nvSpPr>
        <p:spPr bwMode="auto">
          <a:xfrm>
            <a:off x="7535863" y="260350"/>
            <a:ext cx="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1517" name="Line 10"/>
          <p:cNvSpPr>
            <a:spLocks noChangeShapeType="1"/>
          </p:cNvSpPr>
          <p:nvPr/>
        </p:nvSpPr>
        <p:spPr bwMode="auto">
          <a:xfrm>
            <a:off x="4079875" y="260350"/>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1518" name="Text Box 11"/>
          <p:cNvSpPr txBox="1">
            <a:spLocks noChangeArrowheads="1"/>
          </p:cNvSpPr>
          <p:nvPr/>
        </p:nvSpPr>
        <p:spPr bwMode="auto">
          <a:xfrm>
            <a:off x="2484438" y="171451"/>
            <a:ext cx="253206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sz="1600"/>
              <a:t>Eszköz csökkenés   (60)         </a:t>
            </a:r>
          </a:p>
          <a:p>
            <a:pPr eaLnBrk="1" hangingPunct="1"/>
            <a:r>
              <a:rPr lang="hu-HU" sz="1600"/>
              <a:t>Forrás növekedés    (40) </a:t>
            </a:r>
          </a:p>
        </p:txBody>
      </p:sp>
      <p:sp>
        <p:nvSpPr>
          <p:cNvPr id="21519" name="Text Box 12"/>
          <p:cNvSpPr txBox="1">
            <a:spLocks noChangeArrowheads="1"/>
          </p:cNvSpPr>
          <p:nvPr/>
        </p:nvSpPr>
        <p:spPr bwMode="auto">
          <a:xfrm>
            <a:off x="6959600" y="293688"/>
            <a:ext cx="272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a:t>(100)  költségek növekedése </a:t>
            </a:r>
          </a:p>
        </p:txBody>
      </p:sp>
      <p:sp>
        <p:nvSpPr>
          <p:cNvPr id="9229" name="Line 13"/>
          <p:cNvSpPr>
            <a:spLocks noChangeShapeType="1"/>
          </p:cNvSpPr>
          <p:nvPr/>
        </p:nvSpPr>
        <p:spPr bwMode="auto">
          <a:xfrm>
            <a:off x="7535863" y="908050"/>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38" name="Line 22"/>
          <p:cNvSpPr>
            <a:spLocks noChangeShapeType="1"/>
          </p:cNvSpPr>
          <p:nvPr/>
        </p:nvSpPr>
        <p:spPr bwMode="auto">
          <a:xfrm flipH="1">
            <a:off x="7104064" y="4149725"/>
            <a:ext cx="3095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40" name="Text Box 24"/>
          <p:cNvSpPr txBox="1">
            <a:spLocks noChangeArrowheads="1"/>
          </p:cNvSpPr>
          <p:nvPr/>
        </p:nvSpPr>
        <p:spPr bwMode="auto">
          <a:xfrm>
            <a:off x="8023226" y="3860800"/>
            <a:ext cx="198541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sz="1400"/>
              <a:t>Időszak összes működési</a:t>
            </a:r>
          </a:p>
          <a:p>
            <a:pPr eaLnBrk="1" hangingPunct="1"/>
            <a:r>
              <a:rPr lang="hu-HU" sz="1400"/>
              <a:t> (termelési) költsége (100)</a:t>
            </a:r>
          </a:p>
        </p:txBody>
      </p:sp>
      <p:sp>
        <p:nvSpPr>
          <p:cNvPr id="21523" name="Line 29"/>
          <p:cNvSpPr>
            <a:spLocks noChangeShapeType="1"/>
          </p:cNvSpPr>
          <p:nvPr/>
        </p:nvSpPr>
        <p:spPr bwMode="auto">
          <a:xfrm>
            <a:off x="1703389" y="1773238"/>
            <a:ext cx="720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46" name="Text Box 30"/>
          <p:cNvSpPr txBox="1">
            <a:spLocks noChangeArrowheads="1"/>
          </p:cNvSpPr>
          <p:nvPr/>
        </p:nvSpPr>
        <p:spPr bwMode="auto">
          <a:xfrm>
            <a:off x="1836443" y="4149726"/>
            <a:ext cx="184050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ctr" eaLnBrk="1" hangingPunct="1"/>
            <a:r>
              <a:rPr lang="hu-HU" sz="1600"/>
              <a:t>értékesített termékek</a:t>
            </a:r>
          </a:p>
          <a:p>
            <a:pPr algn="ctr" eaLnBrk="1" hangingPunct="1"/>
            <a:r>
              <a:rPr lang="hu-HU" sz="1600"/>
              <a:t> bevétele (90)</a:t>
            </a:r>
          </a:p>
        </p:txBody>
      </p:sp>
      <p:sp>
        <p:nvSpPr>
          <p:cNvPr id="9248" name="Line 32"/>
          <p:cNvSpPr>
            <a:spLocks noChangeShapeType="1"/>
          </p:cNvSpPr>
          <p:nvPr/>
        </p:nvSpPr>
        <p:spPr bwMode="auto">
          <a:xfrm flipH="1">
            <a:off x="3287713" y="4652963"/>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49" name="Line 33"/>
          <p:cNvSpPr>
            <a:spLocks noChangeShapeType="1"/>
          </p:cNvSpPr>
          <p:nvPr/>
        </p:nvSpPr>
        <p:spPr bwMode="auto">
          <a:xfrm flipV="1">
            <a:off x="3287713" y="3357563"/>
            <a:ext cx="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50" name="Line 34"/>
          <p:cNvSpPr>
            <a:spLocks noChangeShapeType="1"/>
          </p:cNvSpPr>
          <p:nvPr/>
        </p:nvSpPr>
        <p:spPr bwMode="auto">
          <a:xfrm flipV="1">
            <a:off x="3287713" y="3141663"/>
            <a:ext cx="0" cy="2159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51" name="Line 35"/>
          <p:cNvSpPr>
            <a:spLocks noChangeShapeType="1"/>
          </p:cNvSpPr>
          <p:nvPr/>
        </p:nvSpPr>
        <p:spPr bwMode="auto">
          <a:xfrm flipV="1">
            <a:off x="3287713" y="2708275"/>
            <a:ext cx="0" cy="43338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52" name="Text Box 36"/>
          <p:cNvSpPr txBox="1">
            <a:spLocks noChangeArrowheads="1"/>
          </p:cNvSpPr>
          <p:nvPr/>
        </p:nvSpPr>
        <p:spPr bwMode="auto">
          <a:xfrm>
            <a:off x="8156576" y="4960939"/>
            <a:ext cx="20494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a:t>BEVÉTEL           90</a:t>
            </a:r>
          </a:p>
          <a:p>
            <a:pPr eaLnBrk="1" hangingPunct="1"/>
            <a:r>
              <a:rPr lang="hu-HU"/>
              <a:t>RÁFORDÍTÁS  100</a:t>
            </a:r>
          </a:p>
          <a:p>
            <a:pPr eaLnBrk="1" hangingPunct="1"/>
            <a:r>
              <a:rPr lang="hu-HU"/>
              <a:t>EREDMÉNY    - 10</a:t>
            </a:r>
          </a:p>
        </p:txBody>
      </p:sp>
      <p:sp>
        <p:nvSpPr>
          <p:cNvPr id="9253" name="Text Box 37"/>
          <p:cNvSpPr txBox="1">
            <a:spLocks noChangeArrowheads="1"/>
          </p:cNvSpPr>
          <p:nvPr/>
        </p:nvSpPr>
        <p:spPr bwMode="auto">
          <a:xfrm>
            <a:off x="1703388" y="6230938"/>
            <a:ext cx="46609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ctr" eaLnBrk="1" hangingPunct="1"/>
            <a:r>
              <a:rPr lang="hu-HU"/>
              <a:t>ÖSSZKÖLTSÉG SZEMLÉLETŰ EREDMÉNY</a:t>
            </a:r>
          </a:p>
        </p:txBody>
      </p:sp>
      <p:sp>
        <p:nvSpPr>
          <p:cNvPr id="9255" name="Line 39"/>
          <p:cNvSpPr>
            <a:spLocks noChangeShapeType="1"/>
          </p:cNvSpPr>
          <p:nvPr/>
        </p:nvSpPr>
        <p:spPr bwMode="auto">
          <a:xfrm>
            <a:off x="7535864" y="2205038"/>
            <a:ext cx="22320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56" name="Line 40"/>
          <p:cNvSpPr>
            <a:spLocks noChangeShapeType="1"/>
          </p:cNvSpPr>
          <p:nvPr/>
        </p:nvSpPr>
        <p:spPr bwMode="auto">
          <a:xfrm>
            <a:off x="9767888" y="220503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57" name="Line 41"/>
          <p:cNvSpPr>
            <a:spLocks noChangeShapeType="1"/>
          </p:cNvSpPr>
          <p:nvPr/>
        </p:nvSpPr>
        <p:spPr bwMode="auto">
          <a:xfrm>
            <a:off x="10199688" y="2205039"/>
            <a:ext cx="0" cy="19446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1534" name="Line 42"/>
          <p:cNvSpPr>
            <a:spLocks noChangeShapeType="1"/>
          </p:cNvSpPr>
          <p:nvPr/>
        </p:nvSpPr>
        <p:spPr bwMode="auto">
          <a:xfrm flipH="1">
            <a:off x="6816725" y="4149725"/>
            <a:ext cx="28733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59" name="Line 43"/>
          <p:cNvSpPr>
            <a:spLocks noChangeShapeType="1"/>
          </p:cNvSpPr>
          <p:nvPr/>
        </p:nvSpPr>
        <p:spPr bwMode="auto">
          <a:xfrm>
            <a:off x="6816725" y="4149725"/>
            <a:ext cx="0" cy="11509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60" name="Line 44"/>
          <p:cNvSpPr>
            <a:spLocks noChangeShapeType="1"/>
          </p:cNvSpPr>
          <p:nvPr/>
        </p:nvSpPr>
        <p:spPr bwMode="auto">
          <a:xfrm flipH="1">
            <a:off x="5591175" y="5300663"/>
            <a:ext cx="122555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61" name="Text Box 45"/>
          <p:cNvSpPr txBox="1">
            <a:spLocks noChangeArrowheads="1"/>
          </p:cNvSpPr>
          <p:nvPr/>
        </p:nvSpPr>
        <p:spPr bwMode="auto">
          <a:xfrm>
            <a:off x="7248525" y="5516563"/>
            <a:ext cx="10429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a:t>működési</a:t>
            </a:r>
          </a:p>
        </p:txBody>
      </p:sp>
      <p:sp>
        <p:nvSpPr>
          <p:cNvPr id="9262" name="Text Box 46"/>
          <p:cNvSpPr txBox="1">
            <a:spLocks noChangeArrowheads="1"/>
          </p:cNvSpPr>
          <p:nvPr/>
        </p:nvSpPr>
        <p:spPr bwMode="auto">
          <a:xfrm>
            <a:off x="9590089" y="5805488"/>
            <a:ext cx="61427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dirty="0"/>
              <a:t>+ </a:t>
            </a:r>
            <a:r>
              <a:rPr lang="hu-HU" dirty="0" smtClean="0"/>
              <a:t>25</a:t>
            </a:r>
            <a:endParaRPr lang="hu-HU" dirty="0"/>
          </a:p>
        </p:txBody>
      </p:sp>
      <p:sp>
        <p:nvSpPr>
          <p:cNvPr id="9263" name="Text Box 47"/>
          <p:cNvSpPr txBox="1">
            <a:spLocks noChangeArrowheads="1"/>
          </p:cNvSpPr>
          <p:nvPr/>
        </p:nvSpPr>
        <p:spPr bwMode="auto">
          <a:xfrm>
            <a:off x="7464425" y="6197601"/>
            <a:ext cx="26939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dirty="0"/>
              <a:t>realizált EREDMÉNY + </a:t>
            </a:r>
            <a:r>
              <a:rPr lang="hu-HU" dirty="0" smtClean="0"/>
              <a:t>15</a:t>
            </a:r>
            <a:endParaRPr lang="hu-HU" dirty="0"/>
          </a:p>
        </p:txBody>
      </p:sp>
      <p:sp>
        <p:nvSpPr>
          <p:cNvPr id="9264" name="Text Box 48"/>
          <p:cNvSpPr txBox="1">
            <a:spLocks noChangeArrowheads="1"/>
          </p:cNvSpPr>
          <p:nvPr/>
        </p:nvSpPr>
        <p:spPr bwMode="auto">
          <a:xfrm>
            <a:off x="4656138" y="5870576"/>
            <a:ext cx="459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a:t>megtermelt, de el nem adott termékek  költsége </a:t>
            </a:r>
          </a:p>
        </p:txBody>
      </p:sp>
      <p:sp>
        <p:nvSpPr>
          <p:cNvPr id="9266" name="Line 50"/>
          <p:cNvSpPr>
            <a:spLocks noChangeShapeType="1"/>
          </p:cNvSpPr>
          <p:nvPr/>
        </p:nvSpPr>
        <p:spPr bwMode="auto">
          <a:xfrm>
            <a:off x="5519738" y="5445126"/>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67" name="Line 51"/>
          <p:cNvSpPr>
            <a:spLocks noChangeShapeType="1"/>
          </p:cNvSpPr>
          <p:nvPr/>
        </p:nvSpPr>
        <p:spPr bwMode="auto">
          <a:xfrm flipH="1">
            <a:off x="1774826" y="6165850"/>
            <a:ext cx="37449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68" name="Line 52"/>
          <p:cNvSpPr>
            <a:spLocks noChangeShapeType="1"/>
          </p:cNvSpPr>
          <p:nvPr/>
        </p:nvSpPr>
        <p:spPr bwMode="auto">
          <a:xfrm flipV="1">
            <a:off x="1774825" y="2133600"/>
            <a:ext cx="0" cy="4032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69" name="Line 53"/>
          <p:cNvSpPr>
            <a:spLocks noChangeShapeType="1"/>
          </p:cNvSpPr>
          <p:nvPr/>
        </p:nvSpPr>
        <p:spPr bwMode="auto">
          <a:xfrm>
            <a:off x="1774826" y="2133600"/>
            <a:ext cx="720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1545" name="Line 54"/>
          <p:cNvSpPr>
            <a:spLocks noChangeShapeType="1"/>
          </p:cNvSpPr>
          <p:nvPr/>
        </p:nvSpPr>
        <p:spPr bwMode="auto">
          <a:xfrm flipH="1">
            <a:off x="6311901" y="6381750"/>
            <a:ext cx="12239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71" name="Line 55"/>
          <p:cNvSpPr>
            <a:spLocks noChangeShapeType="1"/>
          </p:cNvSpPr>
          <p:nvPr/>
        </p:nvSpPr>
        <p:spPr bwMode="auto">
          <a:xfrm flipV="1">
            <a:off x="4511675" y="1700214"/>
            <a:ext cx="0" cy="2016125"/>
          </a:xfrm>
          <a:prstGeom prst="line">
            <a:avLst/>
          </a:prstGeom>
          <a:noFill/>
          <a:ln w="38100" cmpd="dbl">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72" name="Text Box 56"/>
          <p:cNvSpPr txBox="1">
            <a:spLocks noChangeArrowheads="1"/>
          </p:cNvSpPr>
          <p:nvPr/>
        </p:nvSpPr>
        <p:spPr bwMode="auto">
          <a:xfrm>
            <a:off x="3863975" y="3363913"/>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sz="1400" dirty="0"/>
              <a:t>Időszak eredménye (</a:t>
            </a:r>
            <a:r>
              <a:rPr lang="hu-HU" sz="1400" dirty="0"/>
              <a:t>15)</a:t>
            </a:r>
            <a:endParaRPr lang="hu-HU" sz="1400" dirty="0"/>
          </a:p>
        </p:txBody>
      </p:sp>
      <p:sp>
        <p:nvSpPr>
          <p:cNvPr id="9273" name="Line 57"/>
          <p:cNvSpPr>
            <a:spLocks noChangeShapeType="1"/>
          </p:cNvSpPr>
          <p:nvPr/>
        </p:nvSpPr>
        <p:spPr bwMode="auto">
          <a:xfrm>
            <a:off x="9048751" y="6021388"/>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1549" name="Text Box 58"/>
          <p:cNvSpPr txBox="1">
            <a:spLocks noChangeArrowheads="1"/>
          </p:cNvSpPr>
          <p:nvPr/>
        </p:nvSpPr>
        <p:spPr bwMode="auto">
          <a:xfrm>
            <a:off x="5303838" y="188913"/>
            <a:ext cx="12366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a:t>felhasználás</a:t>
            </a:r>
          </a:p>
        </p:txBody>
      </p:sp>
    </p:spTree>
    <p:extLst>
      <p:ext uri="{BB962C8B-B14F-4D97-AF65-F5344CB8AC3E}">
        <p14:creationId xmlns:p14="http://schemas.microsoft.com/office/powerpoint/2010/main" val="34808297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29"/>
                                        </p:tgtEl>
                                        <p:attrNameLst>
                                          <p:attrName>style.visibility</p:attrName>
                                        </p:attrNameLst>
                                      </p:cBhvr>
                                      <p:to>
                                        <p:strVal val="visible"/>
                                      </p:to>
                                    </p:set>
                                    <p:animEffect transition="in" filter="box(in)">
                                      <p:cBhvr>
                                        <p:cTn id="7" dur="500"/>
                                        <p:tgtEl>
                                          <p:spTgt spid="9229"/>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9255"/>
                                        </p:tgtEl>
                                        <p:attrNameLst>
                                          <p:attrName>style.visibility</p:attrName>
                                        </p:attrNameLst>
                                      </p:cBhvr>
                                      <p:to>
                                        <p:strVal val="visible"/>
                                      </p:to>
                                    </p:set>
                                    <p:animEffect transition="in" filter="box(in)">
                                      <p:cBhvr>
                                        <p:cTn id="11" dur="500"/>
                                        <p:tgtEl>
                                          <p:spTgt spid="925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9256"/>
                                        </p:tgtEl>
                                        <p:attrNameLst>
                                          <p:attrName>style.visibility</p:attrName>
                                        </p:attrNameLst>
                                      </p:cBhvr>
                                      <p:to>
                                        <p:strVal val="visible"/>
                                      </p:to>
                                    </p:set>
                                    <p:animEffect transition="in" filter="box(in)">
                                      <p:cBhvr>
                                        <p:cTn id="16" dur="500"/>
                                        <p:tgtEl>
                                          <p:spTgt spid="9256"/>
                                        </p:tgtEl>
                                      </p:cBhvr>
                                    </p:animEffect>
                                  </p:childTnLst>
                                </p:cTn>
                              </p:par>
                            </p:childTnLst>
                          </p:cTn>
                        </p:par>
                        <p:par>
                          <p:cTn id="17" fill="hold" nodeType="afterGroup">
                            <p:stCondLst>
                              <p:cond delay="500"/>
                            </p:stCondLst>
                            <p:childTnLst>
                              <p:par>
                                <p:cTn id="18" presetID="4" presetClass="entr" presetSubtype="16" fill="hold" grpId="0" nodeType="afterEffect">
                                  <p:stCondLst>
                                    <p:cond delay="0"/>
                                  </p:stCondLst>
                                  <p:childTnLst>
                                    <p:set>
                                      <p:cBhvr>
                                        <p:cTn id="19" dur="1" fill="hold">
                                          <p:stCondLst>
                                            <p:cond delay="0"/>
                                          </p:stCondLst>
                                        </p:cTn>
                                        <p:tgtEl>
                                          <p:spTgt spid="9257"/>
                                        </p:tgtEl>
                                        <p:attrNameLst>
                                          <p:attrName>style.visibility</p:attrName>
                                        </p:attrNameLst>
                                      </p:cBhvr>
                                      <p:to>
                                        <p:strVal val="visible"/>
                                      </p:to>
                                    </p:set>
                                    <p:animEffect transition="in" filter="box(in)">
                                      <p:cBhvr>
                                        <p:cTn id="20" dur="500"/>
                                        <p:tgtEl>
                                          <p:spTgt spid="9257"/>
                                        </p:tgtEl>
                                      </p:cBhvr>
                                    </p:animEffect>
                                  </p:childTnLst>
                                </p:cTn>
                              </p:par>
                            </p:childTnLst>
                          </p:cTn>
                        </p:par>
                        <p:par>
                          <p:cTn id="21" fill="hold" nodeType="afterGroup">
                            <p:stCondLst>
                              <p:cond delay="1000"/>
                            </p:stCondLst>
                            <p:childTnLst>
                              <p:par>
                                <p:cTn id="22" presetID="4" presetClass="entr" presetSubtype="16" fill="hold" grpId="0" nodeType="afterEffect">
                                  <p:stCondLst>
                                    <p:cond delay="0"/>
                                  </p:stCondLst>
                                  <p:childTnLst>
                                    <p:set>
                                      <p:cBhvr>
                                        <p:cTn id="23" dur="1" fill="hold">
                                          <p:stCondLst>
                                            <p:cond delay="0"/>
                                          </p:stCondLst>
                                        </p:cTn>
                                        <p:tgtEl>
                                          <p:spTgt spid="9238"/>
                                        </p:tgtEl>
                                        <p:attrNameLst>
                                          <p:attrName>style.visibility</p:attrName>
                                        </p:attrNameLst>
                                      </p:cBhvr>
                                      <p:to>
                                        <p:strVal val="visible"/>
                                      </p:to>
                                    </p:set>
                                    <p:animEffect transition="in" filter="box(in)">
                                      <p:cBhvr>
                                        <p:cTn id="24" dur="500"/>
                                        <p:tgtEl>
                                          <p:spTgt spid="923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9259"/>
                                        </p:tgtEl>
                                        <p:attrNameLst>
                                          <p:attrName>style.visibility</p:attrName>
                                        </p:attrNameLst>
                                      </p:cBhvr>
                                      <p:to>
                                        <p:strVal val="visible"/>
                                      </p:to>
                                    </p:set>
                                    <p:animEffect transition="in" filter="box(in)">
                                      <p:cBhvr>
                                        <p:cTn id="29" dur="500"/>
                                        <p:tgtEl>
                                          <p:spTgt spid="9259"/>
                                        </p:tgtEl>
                                      </p:cBhvr>
                                    </p:animEffect>
                                  </p:childTnLst>
                                </p:cTn>
                              </p:par>
                            </p:childTnLst>
                          </p:cTn>
                        </p:par>
                        <p:par>
                          <p:cTn id="30" fill="hold" nodeType="afterGroup">
                            <p:stCondLst>
                              <p:cond delay="500"/>
                            </p:stCondLst>
                            <p:childTnLst>
                              <p:par>
                                <p:cTn id="31" presetID="4" presetClass="entr" presetSubtype="16" fill="hold" grpId="0" nodeType="afterEffect">
                                  <p:stCondLst>
                                    <p:cond delay="0"/>
                                  </p:stCondLst>
                                  <p:childTnLst>
                                    <p:set>
                                      <p:cBhvr>
                                        <p:cTn id="32" dur="1" fill="hold">
                                          <p:stCondLst>
                                            <p:cond delay="0"/>
                                          </p:stCondLst>
                                        </p:cTn>
                                        <p:tgtEl>
                                          <p:spTgt spid="9260"/>
                                        </p:tgtEl>
                                        <p:attrNameLst>
                                          <p:attrName>style.visibility</p:attrName>
                                        </p:attrNameLst>
                                      </p:cBhvr>
                                      <p:to>
                                        <p:strVal val="visible"/>
                                      </p:to>
                                    </p:set>
                                    <p:animEffect transition="in" filter="box(in)">
                                      <p:cBhvr>
                                        <p:cTn id="33" dur="500"/>
                                        <p:tgtEl>
                                          <p:spTgt spid="926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9240"/>
                                        </p:tgtEl>
                                        <p:attrNameLst>
                                          <p:attrName>style.visibility</p:attrName>
                                        </p:attrNameLst>
                                      </p:cBhvr>
                                      <p:to>
                                        <p:strVal val="visible"/>
                                      </p:to>
                                    </p:set>
                                    <p:anim calcmode="lin" valueType="num">
                                      <p:cBhvr additive="base">
                                        <p:cTn id="38" dur="500" fill="hold"/>
                                        <p:tgtEl>
                                          <p:spTgt spid="9240"/>
                                        </p:tgtEl>
                                        <p:attrNameLst>
                                          <p:attrName>ppt_x</p:attrName>
                                        </p:attrNameLst>
                                      </p:cBhvr>
                                      <p:tavLst>
                                        <p:tav tm="0">
                                          <p:val>
                                            <p:strVal val="#ppt_x"/>
                                          </p:val>
                                        </p:tav>
                                        <p:tav tm="100000">
                                          <p:val>
                                            <p:strVal val="#ppt_x"/>
                                          </p:val>
                                        </p:tav>
                                      </p:tavLst>
                                    </p:anim>
                                    <p:anim calcmode="lin" valueType="num">
                                      <p:cBhvr additive="base">
                                        <p:cTn id="39" dur="500" fill="hold"/>
                                        <p:tgtEl>
                                          <p:spTgt spid="9240"/>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9248"/>
                                        </p:tgtEl>
                                        <p:attrNameLst>
                                          <p:attrName>style.visibility</p:attrName>
                                        </p:attrNameLst>
                                      </p:cBhvr>
                                      <p:to>
                                        <p:strVal val="visible"/>
                                      </p:to>
                                    </p:set>
                                    <p:animEffect transition="in" filter="box(in)">
                                      <p:cBhvr>
                                        <p:cTn id="44" dur="500"/>
                                        <p:tgtEl>
                                          <p:spTgt spid="9248"/>
                                        </p:tgtEl>
                                      </p:cBhvr>
                                    </p:animEffect>
                                  </p:childTnLst>
                                </p:cTn>
                              </p:par>
                            </p:childTnLst>
                          </p:cTn>
                        </p:par>
                        <p:par>
                          <p:cTn id="45" fill="hold" nodeType="afterGroup">
                            <p:stCondLst>
                              <p:cond delay="500"/>
                            </p:stCondLst>
                            <p:childTnLst>
                              <p:par>
                                <p:cTn id="46" presetID="4" presetClass="entr" presetSubtype="16" fill="hold" grpId="0" nodeType="afterEffect">
                                  <p:stCondLst>
                                    <p:cond delay="0"/>
                                  </p:stCondLst>
                                  <p:childTnLst>
                                    <p:set>
                                      <p:cBhvr>
                                        <p:cTn id="47" dur="1" fill="hold">
                                          <p:stCondLst>
                                            <p:cond delay="0"/>
                                          </p:stCondLst>
                                        </p:cTn>
                                        <p:tgtEl>
                                          <p:spTgt spid="9249"/>
                                        </p:tgtEl>
                                        <p:attrNameLst>
                                          <p:attrName>style.visibility</p:attrName>
                                        </p:attrNameLst>
                                      </p:cBhvr>
                                      <p:to>
                                        <p:strVal val="visible"/>
                                      </p:to>
                                    </p:set>
                                    <p:animEffect transition="in" filter="box(in)">
                                      <p:cBhvr>
                                        <p:cTn id="48" dur="500"/>
                                        <p:tgtEl>
                                          <p:spTgt spid="9249"/>
                                        </p:tgtEl>
                                      </p:cBhvr>
                                    </p:animEffect>
                                  </p:childTnLst>
                                </p:cTn>
                              </p:par>
                            </p:childTnLst>
                          </p:cTn>
                        </p:par>
                        <p:par>
                          <p:cTn id="49" fill="hold" nodeType="afterGroup">
                            <p:stCondLst>
                              <p:cond delay="1000"/>
                            </p:stCondLst>
                            <p:childTnLst>
                              <p:par>
                                <p:cTn id="50" presetID="4" presetClass="entr" presetSubtype="16" fill="hold" grpId="0" nodeType="afterEffect">
                                  <p:stCondLst>
                                    <p:cond delay="0"/>
                                  </p:stCondLst>
                                  <p:childTnLst>
                                    <p:set>
                                      <p:cBhvr>
                                        <p:cTn id="51" dur="1" fill="hold">
                                          <p:stCondLst>
                                            <p:cond delay="0"/>
                                          </p:stCondLst>
                                        </p:cTn>
                                        <p:tgtEl>
                                          <p:spTgt spid="9250"/>
                                        </p:tgtEl>
                                        <p:attrNameLst>
                                          <p:attrName>style.visibility</p:attrName>
                                        </p:attrNameLst>
                                      </p:cBhvr>
                                      <p:to>
                                        <p:strVal val="visible"/>
                                      </p:to>
                                    </p:set>
                                    <p:animEffect transition="in" filter="box(in)">
                                      <p:cBhvr>
                                        <p:cTn id="52" dur="500"/>
                                        <p:tgtEl>
                                          <p:spTgt spid="925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9246"/>
                                        </p:tgtEl>
                                        <p:attrNameLst>
                                          <p:attrName>style.visibility</p:attrName>
                                        </p:attrNameLst>
                                      </p:cBhvr>
                                      <p:to>
                                        <p:strVal val="visible"/>
                                      </p:to>
                                    </p:set>
                                    <p:anim calcmode="lin" valueType="num">
                                      <p:cBhvr additive="base">
                                        <p:cTn id="57" dur="500" fill="hold"/>
                                        <p:tgtEl>
                                          <p:spTgt spid="9246"/>
                                        </p:tgtEl>
                                        <p:attrNameLst>
                                          <p:attrName>ppt_x</p:attrName>
                                        </p:attrNameLst>
                                      </p:cBhvr>
                                      <p:tavLst>
                                        <p:tav tm="0">
                                          <p:val>
                                            <p:strVal val="#ppt_x"/>
                                          </p:val>
                                        </p:tav>
                                        <p:tav tm="100000">
                                          <p:val>
                                            <p:strVal val="#ppt_x"/>
                                          </p:val>
                                        </p:tav>
                                      </p:tavLst>
                                    </p:anim>
                                    <p:anim calcmode="lin" valueType="num">
                                      <p:cBhvr additive="base">
                                        <p:cTn id="58" dur="500" fill="hold"/>
                                        <p:tgtEl>
                                          <p:spTgt spid="9246"/>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9251"/>
                                        </p:tgtEl>
                                        <p:attrNameLst>
                                          <p:attrName>style.visibility</p:attrName>
                                        </p:attrNameLst>
                                      </p:cBhvr>
                                      <p:to>
                                        <p:strVal val="visible"/>
                                      </p:to>
                                    </p:set>
                                    <p:animEffect transition="in" filter="box(in)">
                                      <p:cBhvr>
                                        <p:cTn id="63" dur="500"/>
                                        <p:tgtEl>
                                          <p:spTgt spid="9251"/>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9252"/>
                                        </p:tgtEl>
                                        <p:attrNameLst>
                                          <p:attrName>style.visibility</p:attrName>
                                        </p:attrNameLst>
                                      </p:cBhvr>
                                      <p:to>
                                        <p:strVal val="visible"/>
                                      </p:to>
                                    </p:set>
                                    <p:anim calcmode="lin" valueType="num">
                                      <p:cBhvr additive="base">
                                        <p:cTn id="68" dur="500" fill="hold"/>
                                        <p:tgtEl>
                                          <p:spTgt spid="9252"/>
                                        </p:tgtEl>
                                        <p:attrNameLst>
                                          <p:attrName>ppt_x</p:attrName>
                                        </p:attrNameLst>
                                      </p:cBhvr>
                                      <p:tavLst>
                                        <p:tav tm="0">
                                          <p:val>
                                            <p:strVal val="#ppt_x"/>
                                          </p:val>
                                        </p:tav>
                                        <p:tav tm="100000">
                                          <p:val>
                                            <p:strVal val="#ppt_x"/>
                                          </p:val>
                                        </p:tav>
                                      </p:tavLst>
                                    </p:anim>
                                    <p:anim calcmode="lin" valueType="num">
                                      <p:cBhvr additive="base">
                                        <p:cTn id="69" dur="500" fill="hold"/>
                                        <p:tgtEl>
                                          <p:spTgt spid="9252"/>
                                        </p:tgtEl>
                                        <p:attrNameLst>
                                          <p:attrName>ppt_y</p:attrName>
                                        </p:attrNameLst>
                                      </p:cBhvr>
                                      <p:tavLst>
                                        <p:tav tm="0">
                                          <p:val>
                                            <p:strVal val="1+#ppt_h/2"/>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9261"/>
                                        </p:tgtEl>
                                        <p:attrNameLst>
                                          <p:attrName>style.visibility</p:attrName>
                                        </p:attrNameLst>
                                      </p:cBhvr>
                                      <p:to>
                                        <p:strVal val="visible"/>
                                      </p:to>
                                    </p:set>
                                    <p:anim calcmode="lin" valueType="num">
                                      <p:cBhvr additive="base">
                                        <p:cTn id="74" dur="500" fill="hold"/>
                                        <p:tgtEl>
                                          <p:spTgt spid="9261"/>
                                        </p:tgtEl>
                                        <p:attrNameLst>
                                          <p:attrName>ppt_x</p:attrName>
                                        </p:attrNameLst>
                                      </p:cBhvr>
                                      <p:tavLst>
                                        <p:tav tm="0">
                                          <p:val>
                                            <p:strVal val="#ppt_x"/>
                                          </p:val>
                                        </p:tav>
                                        <p:tav tm="100000">
                                          <p:val>
                                            <p:strVal val="#ppt_x"/>
                                          </p:val>
                                        </p:tav>
                                      </p:tavLst>
                                    </p:anim>
                                    <p:anim calcmode="lin" valueType="num">
                                      <p:cBhvr additive="base">
                                        <p:cTn id="75" dur="500" fill="hold"/>
                                        <p:tgtEl>
                                          <p:spTgt spid="9261"/>
                                        </p:tgtEl>
                                        <p:attrNameLst>
                                          <p:attrName>ppt_y</p:attrName>
                                        </p:attrNameLst>
                                      </p:cBhvr>
                                      <p:tavLst>
                                        <p:tav tm="0">
                                          <p:val>
                                            <p:strVal val="1+#ppt_h/2"/>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4" presetClass="entr" presetSubtype="16" fill="hold" grpId="0" nodeType="clickEffect">
                                  <p:stCondLst>
                                    <p:cond delay="0"/>
                                  </p:stCondLst>
                                  <p:childTnLst>
                                    <p:set>
                                      <p:cBhvr>
                                        <p:cTn id="79" dur="1" fill="hold">
                                          <p:stCondLst>
                                            <p:cond delay="0"/>
                                          </p:stCondLst>
                                        </p:cTn>
                                        <p:tgtEl>
                                          <p:spTgt spid="9263"/>
                                        </p:tgtEl>
                                        <p:attrNameLst>
                                          <p:attrName>style.visibility</p:attrName>
                                        </p:attrNameLst>
                                      </p:cBhvr>
                                      <p:to>
                                        <p:strVal val="visible"/>
                                      </p:to>
                                    </p:set>
                                    <p:animEffect transition="in" filter="box(in)">
                                      <p:cBhvr>
                                        <p:cTn id="80" dur="500"/>
                                        <p:tgtEl>
                                          <p:spTgt spid="9263"/>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9262"/>
                                        </p:tgtEl>
                                        <p:attrNameLst>
                                          <p:attrName>style.visibility</p:attrName>
                                        </p:attrNameLst>
                                      </p:cBhvr>
                                      <p:to>
                                        <p:strVal val="visible"/>
                                      </p:to>
                                    </p:set>
                                    <p:anim calcmode="lin" valueType="num">
                                      <p:cBhvr additive="base">
                                        <p:cTn id="85" dur="500" fill="hold"/>
                                        <p:tgtEl>
                                          <p:spTgt spid="9262"/>
                                        </p:tgtEl>
                                        <p:attrNameLst>
                                          <p:attrName>ppt_x</p:attrName>
                                        </p:attrNameLst>
                                      </p:cBhvr>
                                      <p:tavLst>
                                        <p:tav tm="0">
                                          <p:val>
                                            <p:strVal val="#ppt_x"/>
                                          </p:val>
                                        </p:tav>
                                        <p:tav tm="100000">
                                          <p:val>
                                            <p:strVal val="#ppt_x"/>
                                          </p:val>
                                        </p:tav>
                                      </p:tavLst>
                                    </p:anim>
                                    <p:anim calcmode="lin" valueType="num">
                                      <p:cBhvr additive="base">
                                        <p:cTn id="86" dur="500" fill="hold"/>
                                        <p:tgtEl>
                                          <p:spTgt spid="9262"/>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9264"/>
                                        </p:tgtEl>
                                        <p:attrNameLst>
                                          <p:attrName>style.visibility</p:attrName>
                                        </p:attrNameLst>
                                      </p:cBhvr>
                                      <p:to>
                                        <p:strVal val="visible"/>
                                      </p:to>
                                    </p:set>
                                    <p:anim calcmode="lin" valueType="num">
                                      <p:cBhvr additive="base">
                                        <p:cTn id="91" dur="500" fill="hold"/>
                                        <p:tgtEl>
                                          <p:spTgt spid="9264"/>
                                        </p:tgtEl>
                                        <p:attrNameLst>
                                          <p:attrName>ppt_x</p:attrName>
                                        </p:attrNameLst>
                                      </p:cBhvr>
                                      <p:tavLst>
                                        <p:tav tm="0">
                                          <p:val>
                                            <p:strVal val="#ppt_x"/>
                                          </p:val>
                                        </p:tav>
                                        <p:tav tm="100000">
                                          <p:val>
                                            <p:strVal val="#ppt_x"/>
                                          </p:val>
                                        </p:tav>
                                      </p:tavLst>
                                    </p:anim>
                                    <p:anim calcmode="lin" valueType="num">
                                      <p:cBhvr additive="base">
                                        <p:cTn id="92" dur="500" fill="hold"/>
                                        <p:tgtEl>
                                          <p:spTgt spid="9264"/>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9273"/>
                                        </p:tgtEl>
                                        <p:attrNameLst>
                                          <p:attrName>style.visibility</p:attrName>
                                        </p:attrNameLst>
                                      </p:cBhvr>
                                      <p:to>
                                        <p:strVal val="visible"/>
                                      </p:to>
                                    </p:set>
                                    <p:anim calcmode="lin" valueType="num">
                                      <p:cBhvr additive="base">
                                        <p:cTn id="95" dur="500" fill="hold"/>
                                        <p:tgtEl>
                                          <p:spTgt spid="9273"/>
                                        </p:tgtEl>
                                        <p:attrNameLst>
                                          <p:attrName>ppt_x</p:attrName>
                                        </p:attrNameLst>
                                      </p:cBhvr>
                                      <p:tavLst>
                                        <p:tav tm="0">
                                          <p:val>
                                            <p:strVal val="#ppt_x"/>
                                          </p:val>
                                        </p:tav>
                                        <p:tav tm="100000">
                                          <p:val>
                                            <p:strVal val="#ppt_x"/>
                                          </p:val>
                                        </p:tav>
                                      </p:tavLst>
                                    </p:anim>
                                    <p:anim calcmode="lin" valueType="num">
                                      <p:cBhvr additive="base">
                                        <p:cTn id="96" dur="500" fill="hold"/>
                                        <p:tgtEl>
                                          <p:spTgt spid="9273"/>
                                        </p:tgtEl>
                                        <p:attrNameLst>
                                          <p:attrName>ppt_y</p:attrName>
                                        </p:attrNameLst>
                                      </p:cBhvr>
                                      <p:tavLst>
                                        <p:tav tm="0">
                                          <p:val>
                                            <p:strVal val="1+#ppt_h/2"/>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4" presetClass="entr" presetSubtype="16" fill="hold" grpId="0" nodeType="clickEffect">
                                  <p:stCondLst>
                                    <p:cond delay="0"/>
                                  </p:stCondLst>
                                  <p:childTnLst>
                                    <p:set>
                                      <p:cBhvr>
                                        <p:cTn id="100" dur="1" fill="hold">
                                          <p:stCondLst>
                                            <p:cond delay="0"/>
                                          </p:stCondLst>
                                        </p:cTn>
                                        <p:tgtEl>
                                          <p:spTgt spid="9266"/>
                                        </p:tgtEl>
                                        <p:attrNameLst>
                                          <p:attrName>style.visibility</p:attrName>
                                        </p:attrNameLst>
                                      </p:cBhvr>
                                      <p:to>
                                        <p:strVal val="visible"/>
                                      </p:to>
                                    </p:set>
                                    <p:animEffect transition="in" filter="box(in)">
                                      <p:cBhvr>
                                        <p:cTn id="101" dur="500"/>
                                        <p:tgtEl>
                                          <p:spTgt spid="9266"/>
                                        </p:tgtEl>
                                      </p:cBhvr>
                                    </p:animEffect>
                                  </p:childTnLst>
                                </p:cTn>
                              </p:par>
                            </p:childTnLst>
                          </p:cTn>
                        </p:par>
                        <p:par>
                          <p:cTn id="102" fill="hold" nodeType="afterGroup">
                            <p:stCondLst>
                              <p:cond delay="500"/>
                            </p:stCondLst>
                            <p:childTnLst>
                              <p:par>
                                <p:cTn id="103" presetID="4" presetClass="entr" presetSubtype="16" fill="hold" grpId="0" nodeType="afterEffect">
                                  <p:stCondLst>
                                    <p:cond delay="0"/>
                                  </p:stCondLst>
                                  <p:childTnLst>
                                    <p:set>
                                      <p:cBhvr>
                                        <p:cTn id="104" dur="1" fill="hold">
                                          <p:stCondLst>
                                            <p:cond delay="0"/>
                                          </p:stCondLst>
                                        </p:cTn>
                                        <p:tgtEl>
                                          <p:spTgt spid="9267"/>
                                        </p:tgtEl>
                                        <p:attrNameLst>
                                          <p:attrName>style.visibility</p:attrName>
                                        </p:attrNameLst>
                                      </p:cBhvr>
                                      <p:to>
                                        <p:strVal val="visible"/>
                                      </p:to>
                                    </p:set>
                                    <p:animEffect transition="in" filter="box(in)">
                                      <p:cBhvr>
                                        <p:cTn id="105" dur="500"/>
                                        <p:tgtEl>
                                          <p:spTgt spid="9267"/>
                                        </p:tgtEl>
                                      </p:cBhvr>
                                    </p:animEffect>
                                  </p:childTnLst>
                                </p:cTn>
                              </p:par>
                            </p:childTnLst>
                          </p:cTn>
                        </p:par>
                        <p:par>
                          <p:cTn id="106" fill="hold" nodeType="afterGroup">
                            <p:stCondLst>
                              <p:cond delay="1000"/>
                            </p:stCondLst>
                            <p:childTnLst>
                              <p:par>
                                <p:cTn id="107" presetID="4" presetClass="entr" presetSubtype="16" fill="hold" grpId="0" nodeType="afterEffect">
                                  <p:stCondLst>
                                    <p:cond delay="0"/>
                                  </p:stCondLst>
                                  <p:childTnLst>
                                    <p:set>
                                      <p:cBhvr>
                                        <p:cTn id="108" dur="1" fill="hold">
                                          <p:stCondLst>
                                            <p:cond delay="0"/>
                                          </p:stCondLst>
                                        </p:cTn>
                                        <p:tgtEl>
                                          <p:spTgt spid="9268"/>
                                        </p:tgtEl>
                                        <p:attrNameLst>
                                          <p:attrName>style.visibility</p:attrName>
                                        </p:attrNameLst>
                                      </p:cBhvr>
                                      <p:to>
                                        <p:strVal val="visible"/>
                                      </p:to>
                                    </p:set>
                                    <p:animEffect transition="in" filter="box(in)">
                                      <p:cBhvr>
                                        <p:cTn id="109" dur="500"/>
                                        <p:tgtEl>
                                          <p:spTgt spid="9268"/>
                                        </p:tgtEl>
                                      </p:cBhvr>
                                    </p:animEffect>
                                  </p:childTnLst>
                                </p:cTn>
                              </p:par>
                            </p:childTnLst>
                          </p:cTn>
                        </p:par>
                        <p:par>
                          <p:cTn id="110" fill="hold" nodeType="afterGroup">
                            <p:stCondLst>
                              <p:cond delay="1500"/>
                            </p:stCondLst>
                            <p:childTnLst>
                              <p:par>
                                <p:cTn id="111" presetID="4" presetClass="entr" presetSubtype="16" fill="hold" grpId="0" nodeType="afterEffect">
                                  <p:stCondLst>
                                    <p:cond delay="0"/>
                                  </p:stCondLst>
                                  <p:childTnLst>
                                    <p:set>
                                      <p:cBhvr>
                                        <p:cTn id="112" dur="1" fill="hold">
                                          <p:stCondLst>
                                            <p:cond delay="0"/>
                                          </p:stCondLst>
                                        </p:cTn>
                                        <p:tgtEl>
                                          <p:spTgt spid="9269"/>
                                        </p:tgtEl>
                                        <p:attrNameLst>
                                          <p:attrName>style.visibility</p:attrName>
                                        </p:attrNameLst>
                                      </p:cBhvr>
                                      <p:to>
                                        <p:strVal val="visible"/>
                                      </p:to>
                                    </p:set>
                                    <p:animEffect transition="in" filter="box(in)">
                                      <p:cBhvr>
                                        <p:cTn id="113" dur="500"/>
                                        <p:tgtEl>
                                          <p:spTgt spid="9269"/>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5" presetClass="entr" presetSubtype="10" fill="hold" grpId="0" nodeType="clickEffect">
                                  <p:stCondLst>
                                    <p:cond delay="0"/>
                                  </p:stCondLst>
                                  <p:childTnLst>
                                    <p:set>
                                      <p:cBhvr>
                                        <p:cTn id="117" dur="1" fill="hold">
                                          <p:stCondLst>
                                            <p:cond delay="0"/>
                                          </p:stCondLst>
                                        </p:cTn>
                                        <p:tgtEl>
                                          <p:spTgt spid="9253"/>
                                        </p:tgtEl>
                                        <p:attrNameLst>
                                          <p:attrName>style.visibility</p:attrName>
                                        </p:attrNameLst>
                                      </p:cBhvr>
                                      <p:to>
                                        <p:strVal val="visible"/>
                                      </p:to>
                                    </p:set>
                                    <p:animEffect transition="in" filter="checkerboard(across)">
                                      <p:cBhvr>
                                        <p:cTn id="118" dur="500"/>
                                        <p:tgtEl>
                                          <p:spTgt spid="9253"/>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49" presetClass="entr" presetSubtype="0" decel="100000" fill="hold" grpId="0" nodeType="clickEffect">
                                  <p:stCondLst>
                                    <p:cond delay="0"/>
                                  </p:stCondLst>
                                  <p:childTnLst>
                                    <p:set>
                                      <p:cBhvr>
                                        <p:cTn id="122" dur="1" fill="hold">
                                          <p:stCondLst>
                                            <p:cond delay="0"/>
                                          </p:stCondLst>
                                        </p:cTn>
                                        <p:tgtEl>
                                          <p:spTgt spid="9271"/>
                                        </p:tgtEl>
                                        <p:attrNameLst>
                                          <p:attrName>style.visibility</p:attrName>
                                        </p:attrNameLst>
                                      </p:cBhvr>
                                      <p:to>
                                        <p:strVal val="visible"/>
                                      </p:to>
                                    </p:set>
                                    <p:anim calcmode="lin" valueType="num">
                                      <p:cBhvr>
                                        <p:cTn id="123" dur="500" fill="hold"/>
                                        <p:tgtEl>
                                          <p:spTgt spid="9271"/>
                                        </p:tgtEl>
                                        <p:attrNameLst>
                                          <p:attrName>ppt_w</p:attrName>
                                        </p:attrNameLst>
                                      </p:cBhvr>
                                      <p:tavLst>
                                        <p:tav tm="0">
                                          <p:val>
                                            <p:fltVal val="0"/>
                                          </p:val>
                                        </p:tav>
                                        <p:tav tm="100000">
                                          <p:val>
                                            <p:strVal val="#ppt_w"/>
                                          </p:val>
                                        </p:tav>
                                      </p:tavLst>
                                    </p:anim>
                                    <p:anim calcmode="lin" valueType="num">
                                      <p:cBhvr>
                                        <p:cTn id="124" dur="500" fill="hold"/>
                                        <p:tgtEl>
                                          <p:spTgt spid="9271"/>
                                        </p:tgtEl>
                                        <p:attrNameLst>
                                          <p:attrName>ppt_h</p:attrName>
                                        </p:attrNameLst>
                                      </p:cBhvr>
                                      <p:tavLst>
                                        <p:tav tm="0">
                                          <p:val>
                                            <p:fltVal val="0"/>
                                          </p:val>
                                        </p:tav>
                                        <p:tav tm="100000">
                                          <p:val>
                                            <p:strVal val="#ppt_h"/>
                                          </p:val>
                                        </p:tav>
                                      </p:tavLst>
                                    </p:anim>
                                    <p:anim calcmode="lin" valueType="num">
                                      <p:cBhvr>
                                        <p:cTn id="125" dur="500" fill="hold"/>
                                        <p:tgtEl>
                                          <p:spTgt spid="9271"/>
                                        </p:tgtEl>
                                        <p:attrNameLst>
                                          <p:attrName>style.rotation</p:attrName>
                                        </p:attrNameLst>
                                      </p:cBhvr>
                                      <p:tavLst>
                                        <p:tav tm="0">
                                          <p:val>
                                            <p:fltVal val="360"/>
                                          </p:val>
                                        </p:tav>
                                        <p:tav tm="100000">
                                          <p:val>
                                            <p:fltVal val="0"/>
                                          </p:val>
                                        </p:tav>
                                      </p:tavLst>
                                    </p:anim>
                                    <p:animEffect transition="in" filter="fade">
                                      <p:cBhvr>
                                        <p:cTn id="126" dur="500"/>
                                        <p:tgtEl>
                                          <p:spTgt spid="9271"/>
                                        </p:tgtEl>
                                      </p:cBhvr>
                                    </p:animEffect>
                                  </p:childTnLst>
                                </p:cTn>
                              </p:par>
                            </p:childTnLst>
                          </p:cTn>
                        </p:par>
                        <p:par>
                          <p:cTn id="127" fill="hold" nodeType="afterGroup">
                            <p:stCondLst>
                              <p:cond delay="500"/>
                            </p:stCondLst>
                            <p:childTnLst>
                              <p:par>
                                <p:cTn id="128" presetID="4" presetClass="entr" presetSubtype="16" fill="hold" grpId="0" nodeType="afterEffect">
                                  <p:stCondLst>
                                    <p:cond delay="0"/>
                                  </p:stCondLst>
                                  <p:childTnLst>
                                    <p:set>
                                      <p:cBhvr>
                                        <p:cTn id="129" dur="1" fill="hold">
                                          <p:stCondLst>
                                            <p:cond delay="0"/>
                                          </p:stCondLst>
                                        </p:cTn>
                                        <p:tgtEl>
                                          <p:spTgt spid="9272"/>
                                        </p:tgtEl>
                                        <p:attrNameLst>
                                          <p:attrName>style.visibility</p:attrName>
                                        </p:attrNameLst>
                                      </p:cBhvr>
                                      <p:to>
                                        <p:strVal val="visible"/>
                                      </p:to>
                                    </p:set>
                                    <p:animEffect transition="in" filter="box(in)">
                                      <p:cBhvr>
                                        <p:cTn id="130" dur="500"/>
                                        <p:tgtEl>
                                          <p:spTgt spid="9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9" grpId="0" animBg="1"/>
      <p:bldP spid="9238" grpId="0" animBg="1"/>
      <p:bldP spid="9240" grpId="0"/>
      <p:bldP spid="9246" grpId="0"/>
      <p:bldP spid="9248" grpId="0" animBg="1"/>
      <p:bldP spid="9249" grpId="0" animBg="1"/>
      <p:bldP spid="9250" grpId="0" animBg="1"/>
      <p:bldP spid="9251" grpId="0" animBg="1"/>
      <p:bldP spid="9252" grpId="0"/>
      <p:bldP spid="9253" grpId="0"/>
      <p:bldP spid="9255" grpId="0" animBg="1"/>
      <p:bldP spid="9256" grpId="0" animBg="1"/>
      <p:bldP spid="9257" grpId="0" animBg="1"/>
      <p:bldP spid="9259" grpId="0" animBg="1"/>
      <p:bldP spid="9260" grpId="0" animBg="1"/>
      <p:bldP spid="9261" grpId="0"/>
      <p:bldP spid="9262" grpId="0"/>
      <p:bldP spid="9263" grpId="0"/>
      <p:bldP spid="9264" grpId="0"/>
      <p:bldP spid="9266" grpId="0" animBg="1"/>
      <p:bldP spid="9267" grpId="0" animBg="1"/>
      <p:bldP spid="9268" grpId="0" animBg="1"/>
      <p:bldP spid="9269" grpId="0" animBg="1"/>
      <p:bldP spid="9271" grpId="0" animBg="1"/>
      <p:bldP spid="9272" grpId="0"/>
      <p:bldP spid="927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rrowheads="1"/>
          </p:cNvSpPr>
          <p:nvPr>
            <p:ph type="title"/>
          </p:nvPr>
        </p:nvSpPr>
        <p:spPr/>
        <p:txBody>
          <a:bodyPr/>
          <a:lstStyle/>
          <a:p>
            <a:r>
              <a:rPr lang="hu-HU"/>
              <a:t>Az ábra magyarázata (1)</a:t>
            </a:r>
          </a:p>
        </p:txBody>
      </p:sp>
      <p:sp>
        <p:nvSpPr>
          <p:cNvPr id="144387" name="Rectangle 3"/>
          <p:cNvSpPr>
            <a:spLocks noGrp="1" noChangeArrowheads="1"/>
          </p:cNvSpPr>
          <p:nvPr>
            <p:ph idx="1"/>
          </p:nvPr>
        </p:nvSpPr>
        <p:spPr/>
        <p:txBody>
          <a:bodyPr/>
          <a:lstStyle/>
          <a:p>
            <a:pPr>
              <a:lnSpc>
                <a:spcPct val="80000"/>
              </a:lnSpc>
            </a:pPr>
            <a:r>
              <a:rPr lang="hu-HU" sz="2400" dirty="0"/>
              <a:t>A különbség az üzemi és az eredménykör rendezésében van</a:t>
            </a:r>
          </a:p>
          <a:p>
            <a:pPr>
              <a:lnSpc>
                <a:spcPct val="80000"/>
              </a:lnSpc>
            </a:pPr>
            <a:r>
              <a:rPr lang="hu-HU" sz="2400" dirty="0"/>
              <a:t>Ebben az esetben az üzemi körben felmerült összes költséget közvetlenül átvezetjük az eredmény terhére (hiszen tudjuk, hogy minden költségből ráfordítás lesz!), az üzemi kör így már is nulla egyenleget mutat! Ezzel a ráfordítás 100 lett.</a:t>
            </a:r>
          </a:p>
          <a:p>
            <a:pPr>
              <a:lnSpc>
                <a:spcPct val="80000"/>
              </a:lnSpc>
            </a:pPr>
            <a:r>
              <a:rPr lang="hu-HU" sz="2400" dirty="0"/>
              <a:t>Ezzel szemben itt is </a:t>
            </a:r>
            <a:r>
              <a:rPr lang="hu-HU" sz="2400" dirty="0"/>
              <a:t>(értelemszerűen) megjelenik </a:t>
            </a:r>
            <a:r>
              <a:rPr lang="hu-HU" sz="2400" dirty="0"/>
              <a:t>a 3 db eladott termék bevétele (90)</a:t>
            </a:r>
          </a:p>
          <a:p>
            <a:pPr>
              <a:lnSpc>
                <a:spcPct val="80000"/>
              </a:lnSpc>
            </a:pPr>
            <a:r>
              <a:rPr lang="hu-HU" sz="2400" dirty="0"/>
              <a:t>Az eredmény tehát -10, ezt nevezzük működési eredménynek.</a:t>
            </a:r>
          </a:p>
          <a:p>
            <a:pPr>
              <a:lnSpc>
                <a:spcPct val="80000"/>
              </a:lnSpc>
            </a:pPr>
            <a:r>
              <a:rPr lang="hu-HU" sz="2400" dirty="0"/>
              <a:t>A kettős könyvvitel teljesítés szemléletű, azaz eredményt csak kibocsátásból eredően mutathatunk ki, vagyis meg kell oldani, hogy a működési eredményből realizált eredmény legyen. Ehhez </a:t>
            </a:r>
            <a:r>
              <a:rPr lang="hu-HU" sz="2400" dirty="0"/>
              <a:t>25-tel </a:t>
            </a:r>
            <a:r>
              <a:rPr lang="hu-HU" sz="2400" dirty="0"/>
              <a:t>növelni kell a működési eredményt</a:t>
            </a:r>
          </a:p>
          <a:p>
            <a:pPr>
              <a:lnSpc>
                <a:spcPct val="80000"/>
              </a:lnSpc>
            </a:pPr>
            <a:r>
              <a:rPr lang="hu-HU" sz="2400" dirty="0"/>
              <a:t>Mi is ez a </a:t>
            </a:r>
            <a:r>
              <a:rPr lang="hu-HU" sz="2400" dirty="0"/>
              <a:t>25?</a:t>
            </a:r>
            <a:endParaRPr lang="hu-HU" sz="2400" dirty="0"/>
          </a:p>
        </p:txBody>
      </p:sp>
      <p:sp>
        <p:nvSpPr>
          <p:cNvPr id="4" name="Dátum helye 3"/>
          <p:cNvSpPr>
            <a:spLocks noGrp="1"/>
          </p:cNvSpPr>
          <p:nvPr>
            <p:ph type="dt" sz="half" idx="10"/>
          </p:nvPr>
        </p:nvSpPr>
        <p:spPr/>
        <p:txBody>
          <a:bodyPr/>
          <a:lstStyle/>
          <a:p>
            <a:r>
              <a:rPr lang="hu-HU" smtClean="0"/>
              <a:t>10. lecke</a:t>
            </a:r>
            <a:endParaRPr lang="hu-HU"/>
          </a:p>
        </p:txBody>
      </p:sp>
      <p:sp>
        <p:nvSpPr>
          <p:cNvPr id="5" name="Dia számának helye 4"/>
          <p:cNvSpPr>
            <a:spLocks noGrp="1"/>
          </p:cNvSpPr>
          <p:nvPr>
            <p:ph type="sldNum" sz="quarter" idx="12"/>
          </p:nvPr>
        </p:nvSpPr>
        <p:spPr/>
        <p:txBody>
          <a:bodyPr/>
          <a:lstStyle/>
          <a:p>
            <a:fld id="{CBD984CC-546C-4AEF-B3F0-7AA12AFBD555}" type="slidenum">
              <a:rPr lang="hu-HU"/>
              <a:pPr/>
              <a:t>11</a:t>
            </a:fld>
            <a:endParaRPr lang="hu-H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lstStyle/>
          <a:p>
            <a:r>
              <a:rPr lang="hu-HU"/>
              <a:t>Az ábra magyarázata (2)</a:t>
            </a:r>
          </a:p>
        </p:txBody>
      </p:sp>
      <p:sp>
        <p:nvSpPr>
          <p:cNvPr id="145411" name="Rectangle 3"/>
          <p:cNvSpPr>
            <a:spLocks noGrp="1" noChangeArrowheads="1"/>
          </p:cNvSpPr>
          <p:nvPr>
            <p:ph idx="1"/>
          </p:nvPr>
        </p:nvSpPr>
        <p:spPr>
          <a:xfrm>
            <a:off x="1981200" y="1412876"/>
            <a:ext cx="8229600" cy="4824413"/>
          </a:xfrm>
        </p:spPr>
        <p:txBody>
          <a:bodyPr/>
          <a:lstStyle/>
          <a:p>
            <a:pPr>
              <a:lnSpc>
                <a:spcPct val="80000"/>
              </a:lnSpc>
            </a:pPr>
            <a:r>
              <a:rPr lang="hu-HU" sz="2000" dirty="0"/>
              <a:t>Ez nem más, mint annak a terméknek az előállítási költsége, amit nem értékesítettünk. Ez a termék tehát az időszak végén raktáron van, tehát a mérlegben is ki kell mutatni (most még nincs ott, hiszen az üzemi kört nem a mérlegen keresztül rendeztük).</a:t>
            </a:r>
          </a:p>
          <a:p>
            <a:pPr>
              <a:lnSpc>
                <a:spcPct val="80000"/>
              </a:lnSpc>
            </a:pPr>
            <a:r>
              <a:rPr lang="hu-HU" sz="2000" dirty="0"/>
              <a:t>Ha ezt a terméket állományba vesszük az eredmény körrel szemben, akkor az eredmény kör egyenlege +</a:t>
            </a:r>
            <a:r>
              <a:rPr lang="hu-HU" sz="2000" dirty="0"/>
              <a:t>15 </a:t>
            </a:r>
            <a:r>
              <a:rPr lang="hu-HU" sz="2000" dirty="0"/>
              <a:t>lesz, és a mérlegben is megjelenik a zárókészlet értéke (</a:t>
            </a:r>
            <a:r>
              <a:rPr lang="hu-HU" sz="2000" dirty="0"/>
              <a:t>25).</a:t>
            </a:r>
            <a:endParaRPr lang="hu-HU" sz="2000" dirty="0"/>
          </a:p>
          <a:p>
            <a:pPr>
              <a:lnSpc>
                <a:spcPct val="80000"/>
              </a:lnSpc>
            </a:pPr>
            <a:r>
              <a:rPr lang="hu-HU" sz="2000" dirty="0"/>
              <a:t>Ezt a megoldási formát nevezzük összköltség szemléletnek.</a:t>
            </a:r>
          </a:p>
          <a:p>
            <a:pPr>
              <a:lnSpc>
                <a:spcPct val="80000"/>
              </a:lnSpc>
            </a:pPr>
            <a:r>
              <a:rPr lang="hu-HU" sz="2000" dirty="0"/>
              <a:t>Forgalmi költség esetében tehát az eredménykörbe csak azokat a költségeket vezetjük át, amely a tárgyidőszaki kibocsátással kapcsolatosak (amelyekhez tehát bevétel is kapcsolódik), a zárókészlet értéke pedig a termelés </a:t>
            </a:r>
            <a:r>
              <a:rPr lang="hu-HU" sz="2000" dirty="0"/>
              <a:t>(100) </a:t>
            </a:r>
            <a:r>
              <a:rPr lang="hu-HU" sz="2000" dirty="0"/>
              <a:t>és az értékesítés </a:t>
            </a:r>
            <a:r>
              <a:rPr lang="hu-HU" sz="2000" dirty="0"/>
              <a:t>(75) </a:t>
            </a:r>
            <a:r>
              <a:rPr lang="hu-HU" sz="2000" dirty="0"/>
              <a:t>különbségeként adódik</a:t>
            </a:r>
          </a:p>
          <a:p>
            <a:pPr>
              <a:lnSpc>
                <a:spcPct val="80000"/>
              </a:lnSpc>
            </a:pPr>
            <a:r>
              <a:rPr lang="hu-HU" sz="2000" dirty="0"/>
              <a:t>Összköltség szemléletben az eredménykörbe a kibocsátástól függetlenül az időszak összes költségét elszámoljuk (függetlenül attól, hogy kapcsolódik-e kibocsátás hozzá vagy sem). Emiatt az időszak végén helyesbítenünk kell a termelés és értékesítés különbségével az eredménykört és a mérlegkört.</a:t>
            </a:r>
          </a:p>
        </p:txBody>
      </p:sp>
      <p:sp>
        <p:nvSpPr>
          <p:cNvPr id="4" name="Dátum helye 3"/>
          <p:cNvSpPr>
            <a:spLocks noGrp="1"/>
          </p:cNvSpPr>
          <p:nvPr>
            <p:ph type="dt" sz="half" idx="10"/>
          </p:nvPr>
        </p:nvSpPr>
        <p:spPr/>
        <p:txBody>
          <a:bodyPr/>
          <a:lstStyle/>
          <a:p>
            <a:r>
              <a:rPr lang="hu-HU" smtClean="0"/>
              <a:t>10. lecke</a:t>
            </a:r>
            <a:endParaRPr lang="hu-HU"/>
          </a:p>
        </p:txBody>
      </p:sp>
      <p:sp>
        <p:nvSpPr>
          <p:cNvPr id="5" name="Dia számának helye 4"/>
          <p:cNvSpPr>
            <a:spLocks noGrp="1"/>
          </p:cNvSpPr>
          <p:nvPr>
            <p:ph type="sldNum" sz="quarter" idx="12"/>
          </p:nvPr>
        </p:nvSpPr>
        <p:spPr/>
        <p:txBody>
          <a:bodyPr/>
          <a:lstStyle/>
          <a:p>
            <a:fld id="{E630E349-1B3D-4075-A4DB-55D7CAA66FB1}" type="slidenum">
              <a:rPr lang="hu-HU"/>
              <a:pPr/>
              <a:t>12</a:t>
            </a:fld>
            <a:endParaRPr lang="hu-H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rrowheads="1"/>
          </p:cNvSpPr>
          <p:nvPr>
            <p:ph type="title"/>
          </p:nvPr>
        </p:nvSpPr>
        <p:spPr/>
        <p:txBody>
          <a:bodyPr>
            <a:normAutofit fontScale="90000"/>
          </a:bodyPr>
          <a:lstStyle/>
          <a:p>
            <a:r>
              <a:rPr lang="hu-HU" dirty="0" smtClean="0"/>
              <a:t>Ismételjük át a korábban megismert eredménytartalmakat!</a:t>
            </a:r>
            <a:endParaRPr lang="hu-HU" dirty="0"/>
          </a:p>
        </p:txBody>
      </p:sp>
      <p:sp>
        <p:nvSpPr>
          <p:cNvPr id="150531" name="Rectangle 3"/>
          <p:cNvSpPr>
            <a:spLocks noGrp="1" noChangeArrowheads="1"/>
          </p:cNvSpPr>
          <p:nvPr>
            <p:ph idx="1"/>
          </p:nvPr>
        </p:nvSpPr>
        <p:spPr>
          <a:xfrm>
            <a:off x="1981200" y="1600200"/>
            <a:ext cx="8229600" cy="4852988"/>
          </a:xfrm>
        </p:spPr>
        <p:txBody>
          <a:bodyPr>
            <a:normAutofit/>
          </a:bodyPr>
          <a:lstStyle/>
          <a:p>
            <a:pPr>
              <a:lnSpc>
                <a:spcPct val="90000"/>
              </a:lnSpc>
            </a:pPr>
            <a:r>
              <a:rPr lang="hu-HU" sz="2400" b="1" dirty="0"/>
              <a:t>Realizált eredmény:</a:t>
            </a:r>
            <a:r>
              <a:rPr lang="hu-HU" sz="2400" dirty="0"/>
              <a:t> kibocsátott teljesítmények (kiszámlázott) ellenértéke – kibocsátott teljesítmények bekerülési (előállítási) értéke (a pénzügyi teljesítéstől függetlenül!) → </a:t>
            </a:r>
            <a:r>
              <a:rPr lang="hu-HU" sz="2400" dirty="0">
                <a:solidFill>
                  <a:srgbClr val="FF0000"/>
                </a:solidFill>
              </a:rPr>
              <a:t>erre épül a kettős könyvvitel logikája (teljesítés szemlélet)</a:t>
            </a:r>
          </a:p>
          <a:p>
            <a:pPr>
              <a:lnSpc>
                <a:spcPct val="90000"/>
              </a:lnSpc>
            </a:pPr>
            <a:r>
              <a:rPr lang="hu-HU" sz="2400" b="1" dirty="0"/>
              <a:t>Működési eredmény:</a:t>
            </a:r>
            <a:r>
              <a:rPr lang="hu-HU" sz="2400" dirty="0"/>
              <a:t> kibocsátott teljesítmények (kiszámlázott) ellenértéke – időszaki működés költsége/létrehozott teljesítmények bekerülési (előállítási) értéke</a:t>
            </a:r>
          </a:p>
          <a:p>
            <a:pPr>
              <a:lnSpc>
                <a:spcPct val="90000"/>
              </a:lnSpc>
            </a:pPr>
            <a:r>
              <a:rPr lang="hu-HU" sz="2400" b="1" dirty="0"/>
              <a:t>Pénzforgalmi </a:t>
            </a:r>
            <a:r>
              <a:rPr lang="hu-HU" sz="2400" b="1" dirty="0"/>
              <a:t>eredmény:</a:t>
            </a:r>
            <a:r>
              <a:rPr lang="hu-HU" sz="2400" dirty="0"/>
              <a:t> pénzügyileg rendezett (befolyt) bevételek – pénzügyileg rendezett (kifizetett) ráfordítások → erre épül az egyszeres könyvvitel logikája</a:t>
            </a:r>
          </a:p>
        </p:txBody>
      </p:sp>
      <p:sp>
        <p:nvSpPr>
          <p:cNvPr id="4" name="Dátum helye 3"/>
          <p:cNvSpPr>
            <a:spLocks noGrp="1"/>
          </p:cNvSpPr>
          <p:nvPr>
            <p:ph type="dt" sz="half" idx="10"/>
          </p:nvPr>
        </p:nvSpPr>
        <p:spPr/>
        <p:txBody>
          <a:bodyPr/>
          <a:lstStyle/>
          <a:p>
            <a:r>
              <a:rPr lang="hu-HU" smtClean="0"/>
              <a:t>10. lecke</a:t>
            </a:r>
            <a:endParaRPr lang="hu-HU"/>
          </a:p>
        </p:txBody>
      </p:sp>
      <p:sp>
        <p:nvSpPr>
          <p:cNvPr id="5" name="Dia számának helye 4"/>
          <p:cNvSpPr>
            <a:spLocks noGrp="1"/>
          </p:cNvSpPr>
          <p:nvPr>
            <p:ph type="sldNum" sz="quarter" idx="12"/>
          </p:nvPr>
        </p:nvSpPr>
        <p:spPr/>
        <p:txBody>
          <a:bodyPr/>
          <a:lstStyle/>
          <a:p>
            <a:fld id="{4D78BFD8-6565-4EEB-B44D-D1CD604A0627}" type="slidenum">
              <a:rPr lang="hu-HU"/>
              <a:pPr/>
              <a:t>13</a:t>
            </a:fld>
            <a:endParaRPr lang="hu-H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lstStyle/>
          <a:p>
            <a:r>
              <a:rPr lang="hu-HU"/>
              <a:t>Példa</a:t>
            </a:r>
          </a:p>
        </p:txBody>
      </p:sp>
      <p:sp>
        <p:nvSpPr>
          <p:cNvPr id="151555" name="Rectangle 3"/>
          <p:cNvSpPr>
            <a:spLocks noGrp="1" noChangeArrowheads="1"/>
          </p:cNvSpPr>
          <p:nvPr>
            <p:ph idx="1"/>
          </p:nvPr>
        </p:nvSpPr>
        <p:spPr/>
        <p:txBody>
          <a:bodyPr/>
          <a:lstStyle/>
          <a:p>
            <a:r>
              <a:rPr lang="hu-HU"/>
              <a:t>Eladott termékek eladási ára 10.000, amelyből a vevők 7.000-et fizettek ki</a:t>
            </a:r>
          </a:p>
          <a:p>
            <a:r>
              <a:rPr lang="hu-HU"/>
              <a:t>Működés összes költsége 8.500, amelyből 5.000-et fizettünk ki</a:t>
            </a:r>
          </a:p>
          <a:p>
            <a:r>
              <a:rPr lang="hu-HU"/>
              <a:t>Előállított termékek bekerülési költsége 7.000</a:t>
            </a:r>
          </a:p>
          <a:p>
            <a:r>
              <a:rPr lang="hu-HU"/>
              <a:t>Értékesített termékek bekerülési költsége 6.000 </a:t>
            </a:r>
          </a:p>
        </p:txBody>
      </p:sp>
      <p:sp>
        <p:nvSpPr>
          <p:cNvPr id="4" name="Dátum helye 3"/>
          <p:cNvSpPr>
            <a:spLocks noGrp="1"/>
          </p:cNvSpPr>
          <p:nvPr>
            <p:ph type="dt" sz="half" idx="10"/>
          </p:nvPr>
        </p:nvSpPr>
        <p:spPr/>
        <p:txBody>
          <a:bodyPr/>
          <a:lstStyle/>
          <a:p>
            <a:r>
              <a:rPr lang="hu-HU" smtClean="0"/>
              <a:t>10. lecke</a:t>
            </a:r>
            <a:endParaRPr lang="hu-HU"/>
          </a:p>
        </p:txBody>
      </p:sp>
      <p:sp>
        <p:nvSpPr>
          <p:cNvPr id="5" name="Dia számának helye 4"/>
          <p:cNvSpPr>
            <a:spLocks noGrp="1"/>
          </p:cNvSpPr>
          <p:nvPr>
            <p:ph type="sldNum" sz="quarter" idx="12"/>
          </p:nvPr>
        </p:nvSpPr>
        <p:spPr/>
        <p:txBody>
          <a:bodyPr/>
          <a:lstStyle/>
          <a:p>
            <a:fld id="{3D39AB9A-54D7-4715-83C1-90EA057F8151}" type="slidenum">
              <a:rPr lang="hu-HU"/>
              <a:pPr/>
              <a:t>14</a:t>
            </a:fld>
            <a:endParaRPr lang="hu-H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r>
              <a:rPr lang="hu-HU"/>
              <a:t>Eredmények</a:t>
            </a:r>
          </a:p>
        </p:txBody>
      </p:sp>
      <p:sp>
        <p:nvSpPr>
          <p:cNvPr id="152579" name="Rectangle 3"/>
          <p:cNvSpPr>
            <a:spLocks noGrp="1" noChangeArrowheads="1"/>
          </p:cNvSpPr>
          <p:nvPr>
            <p:ph idx="1"/>
          </p:nvPr>
        </p:nvSpPr>
        <p:spPr/>
        <p:txBody>
          <a:bodyPr anchor="ctr"/>
          <a:lstStyle/>
          <a:p>
            <a:r>
              <a:rPr lang="hu-HU" dirty="0"/>
              <a:t>Realizált </a:t>
            </a:r>
            <a:r>
              <a:rPr lang="hu-HU" dirty="0" smtClean="0"/>
              <a:t>eredmény=10.000-6.000=4.000</a:t>
            </a:r>
            <a:endParaRPr lang="hu-HU" dirty="0"/>
          </a:p>
          <a:p>
            <a:r>
              <a:rPr lang="hu-HU" dirty="0"/>
              <a:t>Működési eredmény=10.000-8.500=1.500</a:t>
            </a:r>
          </a:p>
          <a:p>
            <a:r>
              <a:rPr lang="hu-HU" dirty="0"/>
              <a:t>Pénzforgalmi eredmény=7.000-5.000=2.000</a:t>
            </a:r>
          </a:p>
        </p:txBody>
      </p:sp>
      <p:sp>
        <p:nvSpPr>
          <p:cNvPr id="4" name="Dátum helye 3"/>
          <p:cNvSpPr>
            <a:spLocks noGrp="1"/>
          </p:cNvSpPr>
          <p:nvPr>
            <p:ph type="dt" sz="half" idx="10"/>
          </p:nvPr>
        </p:nvSpPr>
        <p:spPr/>
        <p:txBody>
          <a:bodyPr/>
          <a:lstStyle/>
          <a:p>
            <a:r>
              <a:rPr lang="hu-HU" smtClean="0"/>
              <a:t>10. lecke</a:t>
            </a:r>
            <a:endParaRPr lang="hu-HU"/>
          </a:p>
        </p:txBody>
      </p:sp>
      <p:sp>
        <p:nvSpPr>
          <p:cNvPr id="5" name="Dia számának helye 4"/>
          <p:cNvSpPr>
            <a:spLocks noGrp="1"/>
          </p:cNvSpPr>
          <p:nvPr>
            <p:ph type="sldNum" sz="quarter" idx="12"/>
          </p:nvPr>
        </p:nvSpPr>
        <p:spPr/>
        <p:txBody>
          <a:bodyPr/>
          <a:lstStyle/>
          <a:p>
            <a:fld id="{664F941D-B335-4E09-8CF9-9AC459AAFBD0}" type="slidenum">
              <a:rPr lang="hu-HU"/>
              <a:pPr/>
              <a:t>15</a:t>
            </a:fld>
            <a:endParaRPr lang="hu-H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35" name="Rectangle 111"/>
          <p:cNvSpPr>
            <a:spLocks noGrp="1" noRot="1" noChangeArrowheads="1"/>
          </p:cNvSpPr>
          <p:nvPr>
            <p:ph type="title"/>
          </p:nvPr>
        </p:nvSpPr>
        <p:spPr>
          <a:xfrm>
            <a:off x="1981200" y="274639"/>
            <a:ext cx="8229600" cy="777875"/>
          </a:xfrm>
        </p:spPr>
        <p:txBody>
          <a:bodyPr/>
          <a:lstStyle/>
          <a:p>
            <a:r>
              <a:rPr lang="hu-HU" sz="2400" dirty="0"/>
              <a:t>KÖLTSÉGNEMEK – ÖSSZKÖLTSÉG </a:t>
            </a:r>
            <a:r>
              <a:rPr lang="hu-HU" sz="2400" dirty="0"/>
              <a:t>SZEMLÉLETŰ RÁFORDÍTÁSOK</a:t>
            </a:r>
            <a:endParaRPr lang="hu-HU" sz="2400" dirty="0"/>
          </a:p>
        </p:txBody>
      </p:sp>
      <p:graphicFrame>
        <p:nvGraphicFramePr>
          <p:cNvPr id="26825" name="Group 201"/>
          <p:cNvGraphicFramePr>
            <a:graphicFrameLocks noGrp="1"/>
          </p:cNvGraphicFramePr>
          <p:nvPr>
            <p:ph type="tbl" idx="1"/>
            <p:extLst>
              <p:ext uri="{D42A27DB-BD31-4B8C-83A1-F6EECF244321}">
                <p14:modId xmlns:p14="http://schemas.microsoft.com/office/powerpoint/2010/main" val="2194537649"/>
              </p:ext>
            </p:extLst>
          </p:nvPr>
        </p:nvGraphicFramePr>
        <p:xfrm>
          <a:off x="1703512" y="1268413"/>
          <a:ext cx="8784976" cy="5030470"/>
        </p:xfrm>
        <a:graphic>
          <a:graphicData uri="http://schemas.openxmlformats.org/drawingml/2006/table">
            <a:tbl>
              <a:tblPr>
                <a:tableStyleId>{08FB837D-C827-4EFA-A057-4D05807E0F7C}</a:tableStyleId>
              </a:tblPr>
              <a:tblGrid>
                <a:gridCol w="654220">
                  <a:extLst>
                    <a:ext uri="{9D8B030D-6E8A-4147-A177-3AD203B41FA5}">
                      <a16:colId xmlns:a16="http://schemas.microsoft.com/office/drawing/2014/main" val="20000"/>
                    </a:ext>
                  </a:extLst>
                </a:gridCol>
                <a:gridCol w="3776387">
                  <a:extLst>
                    <a:ext uri="{9D8B030D-6E8A-4147-A177-3AD203B41FA5}">
                      <a16:colId xmlns:a16="http://schemas.microsoft.com/office/drawing/2014/main" val="20001"/>
                    </a:ext>
                  </a:extLst>
                </a:gridCol>
                <a:gridCol w="3756884">
                  <a:extLst>
                    <a:ext uri="{9D8B030D-6E8A-4147-A177-3AD203B41FA5}">
                      <a16:colId xmlns:a16="http://schemas.microsoft.com/office/drawing/2014/main" val="20002"/>
                    </a:ext>
                  </a:extLst>
                </a:gridCol>
                <a:gridCol w="597485">
                  <a:extLst>
                    <a:ext uri="{9D8B030D-6E8A-4147-A177-3AD203B41FA5}">
                      <a16:colId xmlns:a16="http://schemas.microsoft.com/office/drawing/2014/main" val="20003"/>
                    </a:ext>
                  </a:extLst>
                </a:gridCol>
              </a:tblGrid>
              <a:tr h="749300">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2000" u="none" strike="noStrike" cap="none" normalizeH="0" baseline="0" dirty="0" smtClean="0">
                          <a:ln>
                            <a:noFill/>
                          </a:ln>
                          <a:effectLst/>
                        </a:rPr>
                        <a:t>TERMELÉS (MŰKÖDÉS)  OLDALÁRÓL</a:t>
                      </a:r>
                      <a:endParaRPr kumimoji="0" lang="hu-HU" sz="2000" b="0" i="0" u="none" strike="noStrike" cap="none" normalizeH="0" baseline="0" dirty="0" smtClean="0">
                        <a:ln>
                          <a:noFill/>
                        </a:ln>
                        <a:solidFill>
                          <a:schemeClr val="tx1"/>
                        </a:solidFill>
                        <a:effectLst/>
                        <a:latin typeface="Times New Roman" pitchFamily="18" charset="0"/>
                      </a:endParaRPr>
                    </a:p>
                  </a:txBody>
                  <a:tcPr anchor="ctr" horzOverflow="overflow"/>
                </a:tc>
                <a:tc hMerge="1">
                  <a:txBody>
                    <a:bodyPr/>
                    <a:lstStyle/>
                    <a:p>
                      <a:endParaRPr lang="hu-HU"/>
                    </a:p>
                  </a:txBody>
                  <a:tcPr/>
                </a:tc>
                <a:tc gridSpan="2">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hu-HU" sz="2000" u="none" strike="noStrike" cap="none" normalizeH="0" baseline="0" dirty="0" smtClean="0">
                          <a:ln>
                            <a:noFill/>
                          </a:ln>
                          <a:effectLst/>
                        </a:rPr>
                        <a:t>KIBOCSÁTÁS (ÉRTÉKESÍTÉS) OLDALÁRÓL</a:t>
                      </a:r>
                      <a:endParaRPr kumimoji="0" lang="hu-HU" sz="2000" b="0" i="0" u="none" strike="noStrike" cap="none" normalizeH="0" baseline="0" dirty="0" smtClean="0">
                        <a:ln>
                          <a:noFill/>
                        </a:ln>
                        <a:solidFill>
                          <a:schemeClr val="tx1"/>
                        </a:solidFill>
                        <a:effectLst/>
                        <a:latin typeface="Times New Roman" pitchFamily="18" charset="0"/>
                      </a:endParaRPr>
                    </a:p>
                  </a:txBody>
                  <a:tcPr anchor="ctr" horzOverflow="overflow"/>
                </a:tc>
                <a:tc hMerge="1">
                  <a:txBody>
                    <a:bodyPr/>
                    <a:lstStyle/>
                    <a:p>
                      <a:endParaRPr lang="hu-HU"/>
                    </a:p>
                  </a:txBody>
                  <a:tcPr/>
                </a:tc>
                <a:extLst>
                  <a:ext uri="{0D108BD9-81ED-4DB2-BD59-A6C34878D82A}">
                    <a16:rowId xmlns:a16="http://schemas.microsoft.com/office/drawing/2014/main" val="10000"/>
                  </a:ext>
                </a:extLst>
              </a:tr>
              <a:tr h="749300">
                <a:tc rowSpan="5">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2000" u="none" strike="noStrike" cap="none" normalizeH="0" baseline="0" dirty="0" smtClean="0">
                          <a:ln>
                            <a:noFill/>
                          </a:ln>
                          <a:effectLst/>
                        </a:rPr>
                        <a:t>K</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dirty="0" smtClean="0">
                          <a:ln>
                            <a:noFill/>
                          </a:ln>
                          <a:effectLst/>
                        </a:rPr>
                        <a:t>Ö</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dirty="0" smtClean="0">
                          <a:ln>
                            <a:noFill/>
                          </a:ln>
                          <a:effectLst/>
                        </a:rPr>
                        <a:t>L</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dirty="0" smtClean="0">
                          <a:ln>
                            <a:noFill/>
                          </a:ln>
                          <a:effectLst/>
                        </a:rPr>
                        <a:t>T</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dirty="0" smtClean="0">
                          <a:ln>
                            <a:noFill/>
                          </a:ln>
                          <a:effectLst/>
                        </a:rPr>
                        <a:t>S</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dirty="0" smtClean="0">
                          <a:ln>
                            <a:noFill/>
                          </a:ln>
                          <a:effectLst/>
                        </a:rPr>
                        <a:t>É</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dirty="0" smtClean="0">
                          <a:ln>
                            <a:noFill/>
                          </a:ln>
                          <a:effectLst/>
                        </a:rPr>
                        <a:t>G</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dirty="0" smtClean="0">
                          <a:ln>
                            <a:noFill/>
                          </a:ln>
                          <a:effectLst/>
                        </a:rPr>
                        <a:t>N</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dirty="0" smtClean="0">
                          <a:ln>
                            <a:noFill/>
                          </a:ln>
                          <a:effectLst/>
                        </a:rPr>
                        <a:t>E</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dirty="0" smtClean="0">
                          <a:ln>
                            <a:noFill/>
                          </a:ln>
                          <a:effectLst/>
                        </a:rPr>
                        <a:t>M</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dirty="0" smtClean="0">
                          <a:ln>
                            <a:noFill/>
                          </a:ln>
                          <a:effectLst/>
                        </a:rPr>
                        <a:t>E</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dirty="0" smtClean="0">
                          <a:ln>
                            <a:noFill/>
                          </a:ln>
                          <a:effectLst/>
                        </a:rPr>
                        <a:t>K</a:t>
                      </a:r>
                      <a:endParaRPr kumimoji="0" lang="hu-HU" sz="20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2000" u="none" strike="noStrike" cap="none" normalizeH="0" baseline="0" dirty="0" smtClean="0">
                          <a:ln>
                            <a:noFill/>
                          </a:ln>
                          <a:effectLst/>
                        </a:rPr>
                        <a:t>Anyagköltség</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dirty="0" smtClean="0">
                          <a:ln>
                            <a:noFill/>
                          </a:ln>
                          <a:effectLst/>
                        </a:rPr>
                        <a:t>Igénybevett szolgáltatások</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dirty="0" smtClean="0">
                          <a:ln>
                            <a:noFill/>
                          </a:ln>
                          <a:effectLst/>
                        </a:rPr>
                        <a:t>Egyéb szolgáltatások </a:t>
                      </a:r>
                      <a:endParaRPr kumimoji="0" lang="hu-HU" sz="2000" b="0" i="0" u="none" strike="noStrike" cap="none" normalizeH="0" baseline="0" dirty="0" smtClean="0">
                        <a:ln>
                          <a:noFill/>
                        </a:ln>
                        <a:solidFill>
                          <a:schemeClr val="tx1"/>
                        </a:solidFill>
                        <a:effectLst/>
                        <a:latin typeface="Arial"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hu-HU" sz="2000" u="none" strike="noStrike" cap="none" normalizeH="0" baseline="0" smtClean="0">
                          <a:ln>
                            <a:noFill/>
                          </a:ln>
                          <a:effectLst/>
                        </a:rPr>
                        <a:t>Anyagköltség</a:t>
                      </a: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smtClean="0">
                          <a:ln>
                            <a:noFill/>
                          </a:ln>
                          <a:effectLst/>
                        </a:rPr>
                        <a:t>Igénybevett szolgáltatások</a:t>
                      </a: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smtClean="0">
                          <a:ln>
                            <a:noFill/>
                          </a:ln>
                          <a:effectLst/>
                        </a:rPr>
                        <a:t>Egyéb szolgáltatások</a:t>
                      </a:r>
                      <a:endParaRPr kumimoji="0" lang="hu-HU" sz="2000" b="0" i="0" u="none" strike="noStrike" cap="none" normalizeH="0" baseline="0" smtClean="0">
                        <a:ln>
                          <a:noFill/>
                        </a:ln>
                        <a:solidFill>
                          <a:schemeClr val="tx1"/>
                        </a:solidFill>
                        <a:effectLst/>
                        <a:latin typeface="Arial" charset="0"/>
                      </a:endParaRPr>
                    </a:p>
                  </a:txBody>
                  <a:tcPr horzOverflow="overflow"/>
                </a:tc>
                <a:tc rowSpan="5">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2000" u="none" strike="noStrike" cap="none" normalizeH="0" baseline="0" smtClean="0">
                          <a:ln>
                            <a:noFill/>
                          </a:ln>
                          <a:effectLst/>
                        </a:rPr>
                        <a:t>R</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smtClean="0">
                          <a:ln>
                            <a:noFill/>
                          </a:ln>
                          <a:effectLst/>
                        </a:rPr>
                        <a:t>Á</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smtClean="0">
                          <a:ln>
                            <a:noFill/>
                          </a:ln>
                          <a:effectLst/>
                        </a:rPr>
                        <a:t>F</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smtClean="0">
                          <a:ln>
                            <a:noFill/>
                          </a:ln>
                          <a:effectLst/>
                        </a:rPr>
                        <a:t>O</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smtClean="0">
                          <a:ln>
                            <a:noFill/>
                          </a:ln>
                          <a:effectLst/>
                        </a:rPr>
                        <a:t>R</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smtClean="0">
                          <a:ln>
                            <a:noFill/>
                          </a:ln>
                          <a:effectLst/>
                        </a:rPr>
                        <a:t>D</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smtClean="0">
                          <a:ln>
                            <a:noFill/>
                          </a:ln>
                          <a:effectLst/>
                        </a:rPr>
                        <a:t>Í</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smtClean="0">
                          <a:ln>
                            <a:noFill/>
                          </a:ln>
                          <a:effectLst/>
                        </a:rPr>
                        <a:t>T</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smtClean="0">
                          <a:ln>
                            <a:noFill/>
                          </a:ln>
                          <a:effectLst/>
                        </a:rPr>
                        <a:t>Á</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smtClean="0">
                          <a:ln>
                            <a:noFill/>
                          </a:ln>
                          <a:effectLst/>
                        </a:rPr>
                        <a:t>S</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smtClean="0">
                          <a:ln>
                            <a:noFill/>
                          </a:ln>
                          <a:effectLst/>
                        </a:rPr>
                        <a:t>O</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smtClean="0">
                          <a:ln>
                            <a:noFill/>
                          </a:ln>
                          <a:effectLst/>
                        </a:rPr>
                        <a:t>K</a:t>
                      </a:r>
                      <a:endParaRPr kumimoji="0" lang="hu-HU" sz="2000" b="0" i="0" u="none" strike="noStrike" cap="none" normalizeH="0" baseline="0" smtClean="0">
                        <a:ln>
                          <a:noFill/>
                        </a:ln>
                        <a:solidFill>
                          <a:schemeClr val="tx1"/>
                        </a:solidFill>
                        <a:effectLst/>
                        <a:latin typeface="Arial" charset="0"/>
                      </a:endParaRPr>
                    </a:p>
                  </a:txBody>
                  <a:tcPr anchor="ctr" horzOverflow="overflow"/>
                </a:tc>
                <a:extLst>
                  <a:ext uri="{0D108BD9-81ED-4DB2-BD59-A6C34878D82A}">
                    <a16:rowId xmlns:a16="http://schemas.microsoft.com/office/drawing/2014/main" val="10001"/>
                  </a:ext>
                </a:extLst>
              </a:tr>
              <a:tr h="685800">
                <a:tc vMerge="1">
                  <a:txBody>
                    <a:bodyPr/>
                    <a:lstStyle/>
                    <a:p>
                      <a:endParaRPr lang="hu-HU"/>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2500" u="none" strike="noStrike" cap="none" normalizeH="0" baseline="0" dirty="0" smtClean="0">
                          <a:ln>
                            <a:noFill/>
                          </a:ln>
                          <a:solidFill>
                            <a:schemeClr val="bg1"/>
                          </a:solidFill>
                          <a:effectLst/>
                        </a:rPr>
                        <a:t>Anyagjellegű költségek</a:t>
                      </a:r>
                      <a:endParaRPr kumimoji="0" lang="hu-HU" sz="2500" b="1" i="0" u="none" strike="noStrike" cap="none" normalizeH="0" baseline="0" dirty="0" smtClean="0">
                        <a:ln>
                          <a:noFill/>
                        </a:ln>
                        <a:solidFill>
                          <a:schemeClr val="bg1"/>
                        </a:solidFill>
                        <a:effectLst/>
                        <a:latin typeface="Times New Roman" pitchFamily="18" charset="0"/>
                        <a:cs typeface="Times New Roman" pitchFamily="18" charset="0"/>
                      </a:endParaRPr>
                    </a:p>
                  </a:txBody>
                  <a:tcPr anchor="ctr" horzOverflow="overflow">
                    <a:solidFill>
                      <a:srgbClr val="C00000"/>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hu-HU" sz="2500" u="none" strike="noStrike" cap="none" normalizeH="0" baseline="0" dirty="0" smtClean="0">
                          <a:ln>
                            <a:noFill/>
                          </a:ln>
                          <a:solidFill>
                            <a:schemeClr val="bg1"/>
                          </a:solidFill>
                          <a:effectLst/>
                        </a:rPr>
                        <a:t> Anyagjellegű ráfordítások</a:t>
                      </a:r>
                      <a:endParaRPr kumimoji="0" lang="hu-HU" sz="2500" b="0" i="0" u="none" strike="noStrike" cap="none" normalizeH="0" baseline="0" dirty="0" smtClean="0">
                        <a:ln>
                          <a:noFill/>
                        </a:ln>
                        <a:solidFill>
                          <a:schemeClr val="bg1"/>
                        </a:solidFill>
                        <a:effectLst/>
                        <a:latin typeface="Times New Roman" pitchFamily="18" charset="0"/>
                        <a:cs typeface="Times New Roman" pitchFamily="18" charset="0"/>
                      </a:endParaRPr>
                    </a:p>
                  </a:txBody>
                  <a:tcPr anchor="ctr" horzOverflow="overflow">
                    <a:solidFill>
                      <a:srgbClr val="C00000"/>
                    </a:solidFill>
                  </a:tcPr>
                </a:tc>
                <a:tc vMerge="1">
                  <a:txBody>
                    <a:bodyPr/>
                    <a:lstStyle/>
                    <a:p>
                      <a:endParaRPr lang="hu-HU"/>
                    </a:p>
                  </a:txBody>
                  <a:tcPr/>
                </a:tc>
                <a:extLst>
                  <a:ext uri="{0D108BD9-81ED-4DB2-BD59-A6C34878D82A}">
                    <a16:rowId xmlns:a16="http://schemas.microsoft.com/office/drawing/2014/main" val="10002"/>
                  </a:ext>
                </a:extLst>
              </a:tr>
              <a:tr h="958850">
                <a:tc vMerge="1">
                  <a:txBody>
                    <a:bodyPr/>
                    <a:lstStyle/>
                    <a:p>
                      <a:endParaRPr lang="hu-HU"/>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2000" u="none" strike="noStrike" cap="none" normalizeH="0" baseline="0" dirty="0" smtClean="0">
                          <a:ln>
                            <a:noFill/>
                          </a:ln>
                          <a:effectLst/>
                        </a:rPr>
                        <a:t>Bérköltség</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dirty="0" smtClean="0">
                          <a:ln>
                            <a:noFill/>
                          </a:ln>
                          <a:effectLst/>
                        </a:rPr>
                        <a:t>Személyi jellegű egyéb költség</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dirty="0" smtClean="0">
                          <a:ln>
                            <a:noFill/>
                          </a:ln>
                          <a:effectLst/>
                        </a:rPr>
                        <a:t>Bérjárulékok</a:t>
                      </a:r>
                      <a:endParaRPr kumimoji="0" lang="hu-HU" sz="2000" b="0" i="0" u="none" strike="noStrike" cap="none" normalizeH="0" baseline="0" dirty="0" smtClean="0">
                        <a:ln>
                          <a:noFill/>
                        </a:ln>
                        <a:solidFill>
                          <a:schemeClr val="tx1"/>
                        </a:solidFill>
                        <a:effectLst/>
                        <a:latin typeface="Arial"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hu-HU" sz="2000" u="none" strike="noStrike" cap="none" normalizeH="0" baseline="0" smtClean="0">
                          <a:ln>
                            <a:noFill/>
                          </a:ln>
                          <a:effectLst/>
                        </a:rPr>
                        <a:t>Bérköltség</a:t>
                      </a: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smtClean="0">
                          <a:ln>
                            <a:noFill/>
                          </a:ln>
                          <a:effectLst/>
                        </a:rPr>
                        <a:t>Személyi jellegű egyéb költség</a:t>
                      </a: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hu-HU" sz="2000" u="none" strike="noStrike" cap="none" normalizeH="0" baseline="0" smtClean="0">
                          <a:ln>
                            <a:noFill/>
                          </a:ln>
                          <a:effectLst/>
                        </a:rPr>
                        <a:t>Bérjárulékok</a:t>
                      </a:r>
                      <a:endParaRPr kumimoji="0" lang="hu-HU" sz="2000" b="0" i="0" u="none" strike="noStrike" cap="none" normalizeH="0" baseline="0" smtClean="0">
                        <a:ln>
                          <a:noFill/>
                        </a:ln>
                        <a:solidFill>
                          <a:schemeClr val="tx1"/>
                        </a:solidFill>
                        <a:effectLst/>
                        <a:latin typeface="Arial" charset="0"/>
                      </a:endParaRPr>
                    </a:p>
                  </a:txBody>
                  <a:tcPr horzOverflow="overflow"/>
                </a:tc>
                <a:tc vMerge="1">
                  <a:txBody>
                    <a:bodyPr/>
                    <a:lstStyle/>
                    <a:p>
                      <a:endParaRPr lang="hu-HU"/>
                    </a:p>
                  </a:txBody>
                  <a:tcPr/>
                </a:tc>
                <a:extLst>
                  <a:ext uri="{0D108BD9-81ED-4DB2-BD59-A6C34878D82A}">
                    <a16:rowId xmlns:a16="http://schemas.microsoft.com/office/drawing/2014/main" val="10003"/>
                  </a:ext>
                </a:extLst>
              </a:tr>
              <a:tr h="730250">
                <a:tc vMerge="1">
                  <a:txBody>
                    <a:bodyPr/>
                    <a:lstStyle/>
                    <a:p>
                      <a:endParaRPr lang="hu-HU"/>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2500" u="none" strike="noStrike" cap="none" normalizeH="0" baseline="0" dirty="0" smtClean="0">
                          <a:ln>
                            <a:noFill/>
                          </a:ln>
                          <a:solidFill>
                            <a:schemeClr val="bg1"/>
                          </a:solidFill>
                          <a:effectLst/>
                        </a:rPr>
                        <a:t>Személyi jellegű költségek</a:t>
                      </a:r>
                      <a:endParaRPr kumimoji="0" lang="hu-HU" sz="2500" b="1" i="0" u="none" strike="noStrike" cap="none" normalizeH="0" baseline="0" dirty="0" smtClean="0">
                        <a:ln>
                          <a:noFill/>
                        </a:ln>
                        <a:solidFill>
                          <a:schemeClr val="bg1"/>
                        </a:solidFill>
                        <a:effectLst/>
                        <a:latin typeface="Times New Roman" pitchFamily="18" charset="0"/>
                        <a:cs typeface="Times New Roman" pitchFamily="18" charset="0"/>
                      </a:endParaRPr>
                    </a:p>
                  </a:txBody>
                  <a:tcPr anchor="ctr" horzOverflow="overflow">
                    <a:solidFill>
                      <a:srgbClr val="C00000"/>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hu-HU" sz="2400" u="none" strike="noStrike" cap="none" normalizeH="0" baseline="0" dirty="0" smtClean="0">
                          <a:ln>
                            <a:noFill/>
                          </a:ln>
                          <a:solidFill>
                            <a:schemeClr val="bg1"/>
                          </a:solidFill>
                          <a:effectLst/>
                        </a:rPr>
                        <a:t>Személyi jellegű ráfordítások</a:t>
                      </a:r>
                      <a:endParaRPr kumimoji="0" lang="hu-HU" sz="2400" b="0" i="0" u="none" strike="noStrike" cap="none" normalizeH="0" baseline="0" dirty="0" smtClean="0">
                        <a:ln>
                          <a:noFill/>
                        </a:ln>
                        <a:solidFill>
                          <a:schemeClr val="bg1"/>
                        </a:solidFill>
                        <a:effectLst/>
                        <a:latin typeface="Times New Roman" pitchFamily="18" charset="0"/>
                        <a:cs typeface="Times New Roman" pitchFamily="18" charset="0"/>
                      </a:endParaRPr>
                    </a:p>
                  </a:txBody>
                  <a:tcPr anchor="ctr" horzOverflow="overflow">
                    <a:solidFill>
                      <a:srgbClr val="C00000"/>
                    </a:solidFill>
                  </a:tcPr>
                </a:tc>
                <a:tc vMerge="1">
                  <a:txBody>
                    <a:bodyPr/>
                    <a:lstStyle/>
                    <a:p>
                      <a:endParaRPr lang="hu-HU"/>
                    </a:p>
                  </a:txBody>
                  <a:tcPr/>
                </a:tc>
                <a:extLst>
                  <a:ext uri="{0D108BD9-81ED-4DB2-BD59-A6C34878D82A}">
                    <a16:rowId xmlns:a16="http://schemas.microsoft.com/office/drawing/2014/main" val="10004"/>
                  </a:ext>
                </a:extLst>
              </a:tr>
              <a:tr h="792163">
                <a:tc vMerge="1">
                  <a:txBody>
                    <a:bodyPr/>
                    <a:lstStyle/>
                    <a:p>
                      <a:endParaRPr lang="hu-HU"/>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2500" u="none" strike="noStrike" cap="none" normalizeH="0" baseline="0" dirty="0" smtClean="0">
                          <a:ln>
                            <a:noFill/>
                          </a:ln>
                          <a:solidFill>
                            <a:schemeClr val="bg1"/>
                          </a:solidFill>
                          <a:effectLst/>
                        </a:rPr>
                        <a:t>Értékcsökkenési leírási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2500" u="none" strike="noStrike" cap="none" normalizeH="0" baseline="0" dirty="0" smtClean="0">
                          <a:ln>
                            <a:noFill/>
                          </a:ln>
                          <a:solidFill>
                            <a:schemeClr val="bg1"/>
                          </a:solidFill>
                          <a:effectLst/>
                        </a:rPr>
                        <a:t>költség</a:t>
                      </a:r>
                      <a:endParaRPr kumimoji="0" lang="hu-HU" sz="2500" b="1" i="0" u="none" strike="noStrike" cap="none" normalizeH="0" baseline="0" dirty="0" smtClean="0">
                        <a:ln>
                          <a:noFill/>
                        </a:ln>
                        <a:solidFill>
                          <a:schemeClr val="bg1"/>
                        </a:solidFill>
                        <a:effectLst/>
                        <a:latin typeface="Times New Roman" pitchFamily="18" charset="0"/>
                        <a:cs typeface="Times New Roman" pitchFamily="18" charset="0"/>
                      </a:endParaRPr>
                    </a:p>
                  </a:txBody>
                  <a:tcPr horzOverflow="overflow">
                    <a:solidFill>
                      <a:srgbClr val="C00000"/>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hu-HU" sz="2500" u="none" strike="noStrike" cap="none" normalizeH="0" baseline="0" dirty="0" smtClean="0">
                          <a:ln>
                            <a:noFill/>
                          </a:ln>
                          <a:solidFill>
                            <a:schemeClr val="bg1"/>
                          </a:solidFill>
                          <a:effectLst/>
                        </a:rPr>
                        <a:t>   Értékcsökkenési leírási    </a:t>
                      </a: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hu-HU" sz="2500" u="none" strike="noStrike" cap="none" normalizeH="0" baseline="0" dirty="0" smtClean="0">
                          <a:ln>
                            <a:noFill/>
                          </a:ln>
                          <a:solidFill>
                            <a:schemeClr val="bg1"/>
                          </a:solidFill>
                          <a:effectLst/>
                        </a:rPr>
                        <a:t>                               ráfordítás</a:t>
                      </a:r>
                      <a:endParaRPr kumimoji="0" lang="hu-HU" sz="2500" b="0" i="0" u="none" strike="noStrike" cap="none" normalizeH="0" baseline="0" dirty="0" smtClean="0">
                        <a:ln>
                          <a:noFill/>
                        </a:ln>
                        <a:solidFill>
                          <a:schemeClr val="bg1"/>
                        </a:solidFill>
                        <a:effectLst/>
                        <a:latin typeface="Arial" charset="0"/>
                      </a:endParaRPr>
                    </a:p>
                  </a:txBody>
                  <a:tcPr horzOverflow="overflow">
                    <a:solidFill>
                      <a:srgbClr val="C00000"/>
                    </a:solidFill>
                  </a:tcPr>
                </a:tc>
                <a:tc vMerge="1">
                  <a:txBody>
                    <a:bodyPr/>
                    <a:lstStyle/>
                    <a:p>
                      <a:endParaRPr lang="hu-HU"/>
                    </a:p>
                  </a:txBody>
                  <a:tcPr/>
                </a:tc>
                <a:extLst>
                  <a:ext uri="{0D108BD9-81ED-4DB2-BD59-A6C34878D82A}">
                    <a16:rowId xmlns:a16="http://schemas.microsoft.com/office/drawing/2014/main" val="10005"/>
                  </a:ext>
                </a:extLst>
              </a:tr>
            </a:tbl>
          </a:graphicData>
        </a:graphic>
      </p:graphicFrame>
      <p:sp>
        <p:nvSpPr>
          <p:cNvPr id="33" name="Dátum helye 3"/>
          <p:cNvSpPr>
            <a:spLocks noGrp="1"/>
          </p:cNvSpPr>
          <p:nvPr>
            <p:ph type="dt" sz="half" idx="10"/>
          </p:nvPr>
        </p:nvSpPr>
        <p:spPr/>
        <p:txBody>
          <a:bodyPr/>
          <a:lstStyle/>
          <a:p>
            <a:r>
              <a:rPr lang="hu-HU" smtClean="0"/>
              <a:t>10. lecke</a:t>
            </a:r>
            <a:endParaRPr lang="hu-HU"/>
          </a:p>
        </p:txBody>
      </p:sp>
      <p:sp>
        <p:nvSpPr>
          <p:cNvPr id="34" name="Dia számának helye 4"/>
          <p:cNvSpPr>
            <a:spLocks noGrp="1"/>
          </p:cNvSpPr>
          <p:nvPr>
            <p:ph type="sldNum" sz="quarter" idx="11"/>
          </p:nvPr>
        </p:nvSpPr>
        <p:spPr/>
        <p:txBody>
          <a:bodyPr/>
          <a:lstStyle/>
          <a:p>
            <a:fld id="{A9E715C8-89FD-4CFB-8A4B-FEE89B170C5D}" type="slidenum">
              <a:rPr lang="hu-HU"/>
              <a:pPr/>
              <a:t>16</a:t>
            </a:fld>
            <a:endParaRPr lang="hu-H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rrowheads="1"/>
          </p:cNvSpPr>
          <p:nvPr>
            <p:ph type="title"/>
          </p:nvPr>
        </p:nvSpPr>
        <p:spPr/>
        <p:txBody>
          <a:bodyPr/>
          <a:lstStyle/>
          <a:p>
            <a:r>
              <a:rPr lang="hu-HU"/>
              <a:t>Az előző ábra lényege</a:t>
            </a:r>
          </a:p>
        </p:txBody>
      </p:sp>
      <p:sp>
        <p:nvSpPr>
          <p:cNvPr id="146435" name="Rectangle 3"/>
          <p:cNvSpPr>
            <a:spLocks noGrp="1" noChangeArrowheads="1"/>
          </p:cNvSpPr>
          <p:nvPr>
            <p:ph idx="1"/>
          </p:nvPr>
        </p:nvSpPr>
        <p:spPr/>
        <p:txBody>
          <a:bodyPr/>
          <a:lstStyle/>
          <a:p>
            <a:r>
              <a:rPr lang="hu-HU"/>
              <a:t>Összköltség eljárás esetében az időszak értékesítési költsége (származtatott ráfordítása) megegyezik az időszak termelési (működési) költségével, függetlenül attól, hogy a tényleges kibocsátás volumene hogyan viszonyul a termelés volumenéhez.</a:t>
            </a:r>
          </a:p>
          <a:p>
            <a:r>
              <a:rPr lang="hu-HU"/>
              <a:t>Ehhez a szemlélethez tehát elegendő az időszak termelési költségeinek az ismerete</a:t>
            </a:r>
          </a:p>
        </p:txBody>
      </p:sp>
      <p:sp>
        <p:nvSpPr>
          <p:cNvPr id="4" name="Dátum helye 3"/>
          <p:cNvSpPr>
            <a:spLocks noGrp="1"/>
          </p:cNvSpPr>
          <p:nvPr>
            <p:ph type="dt" sz="half" idx="10"/>
          </p:nvPr>
        </p:nvSpPr>
        <p:spPr/>
        <p:txBody>
          <a:bodyPr/>
          <a:lstStyle/>
          <a:p>
            <a:r>
              <a:rPr lang="hu-HU" smtClean="0"/>
              <a:t>10. lecke</a:t>
            </a:r>
            <a:endParaRPr lang="hu-HU"/>
          </a:p>
        </p:txBody>
      </p:sp>
      <p:sp>
        <p:nvSpPr>
          <p:cNvPr id="5" name="Dia számának helye 4"/>
          <p:cNvSpPr>
            <a:spLocks noGrp="1"/>
          </p:cNvSpPr>
          <p:nvPr>
            <p:ph type="sldNum" sz="quarter" idx="12"/>
          </p:nvPr>
        </p:nvSpPr>
        <p:spPr/>
        <p:txBody>
          <a:bodyPr/>
          <a:lstStyle/>
          <a:p>
            <a:fld id="{3E3F1115-2849-43EA-A350-258669A444EC}" type="slidenum">
              <a:rPr lang="hu-HU"/>
              <a:pPr/>
              <a:t>17</a:t>
            </a:fld>
            <a:endParaRPr lang="hu-H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ím 5"/>
          <p:cNvSpPr>
            <a:spLocks noGrp="1"/>
          </p:cNvSpPr>
          <p:nvPr>
            <p:ph type="ctrTitle"/>
          </p:nvPr>
        </p:nvSpPr>
        <p:spPr>
          <a:xfrm>
            <a:off x="2209800" y="980729"/>
            <a:ext cx="7772400" cy="2619722"/>
          </a:xfrm>
        </p:spPr>
        <p:txBody>
          <a:bodyPr>
            <a:normAutofit/>
          </a:bodyPr>
          <a:lstStyle/>
          <a:p>
            <a:r>
              <a:rPr lang="hu-HU" dirty="0" smtClean="0"/>
              <a:t>Ezek után nincs más hátra, mint az előbbiek könyvviteli elszámolása!</a:t>
            </a:r>
            <a:endParaRPr lang="hu-HU" dirty="0"/>
          </a:p>
        </p:txBody>
      </p:sp>
      <p:sp>
        <p:nvSpPr>
          <p:cNvPr id="7" name="Alcím 6"/>
          <p:cNvSpPr>
            <a:spLocks noGrp="1"/>
          </p:cNvSpPr>
          <p:nvPr>
            <p:ph type="subTitle" idx="1"/>
          </p:nvPr>
        </p:nvSpPr>
        <p:spPr>
          <a:xfrm>
            <a:off x="2895600" y="3886200"/>
            <a:ext cx="6400800" cy="2351112"/>
          </a:xfrm>
        </p:spPr>
        <p:txBody>
          <a:bodyPr>
            <a:normAutofit fontScale="77500" lnSpcReduction="20000"/>
          </a:bodyPr>
          <a:lstStyle/>
          <a:p>
            <a:r>
              <a:rPr lang="hu-HU" dirty="0" smtClean="0"/>
              <a:t>Tanulmányaink során csak az összköltség szemléletű elszámolás könyvelésével foglalkozunk, a forgalmi szemléletű elszámolásnak elegendő csak a tartalmát ismerni. Erről még lesz szó az </a:t>
            </a:r>
            <a:r>
              <a:rPr lang="hu-HU" dirty="0" err="1" smtClean="0"/>
              <a:t>eredménykimutatás</a:t>
            </a:r>
            <a:r>
              <a:rPr lang="hu-HU" dirty="0" smtClean="0"/>
              <a:t> tárgyalásánál is (12-13. leckék)</a:t>
            </a:r>
            <a:endParaRPr lang="hu-HU" dirty="0"/>
          </a:p>
        </p:txBody>
      </p:sp>
    </p:spTree>
    <p:extLst>
      <p:ext uri="{BB962C8B-B14F-4D97-AF65-F5344CB8AC3E}">
        <p14:creationId xmlns:p14="http://schemas.microsoft.com/office/powerpoint/2010/main" val="3401542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rrowheads="1"/>
          </p:cNvSpPr>
          <p:nvPr>
            <p:ph type="title"/>
          </p:nvPr>
        </p:nvSpPr>
        <p:spPr/>
        <p:txBody>
          <a:bodyPr/>
          <a:lstStyle/>
          <a:p>
            <a:r>
              <a:rPr lang="hu-HU" sz="3200" dirty="0"/>
              <a:t>OUTPUT KÖLTSÉGELSZÁMOLÁS </a:t>
            </a:r>
            <a:br>
              <a:rPr lang="hu-HU" sz="3200" dirty="0"/>
            </a:br>
            <a:r>
              <a:rPr lang="hu-HU" sz="3200" dirty="0"/>
              <a:t>LÉNYEGE</a:t>
            </a:r>
            <a:r>
              <a:rPr lang="hu-HU" sz="3200" dirty="0"/>
              <a:t>: összköltség szemlélet esetén</a:t>
            </a:r>
          </a:p>
        </p:txBody>
      </p:sp>
      <p:sp>
        <p:nvSpPr>
          <p:cNvPr id="32" name="Dátum helye 3"/>
          <p:cNvSpPr>
            <a:spLocks noGrp="1"/>
          </p:cNvSpPr>
          <p:nvPr>
            <p:ph type="dt" sz="half" idx="10"/>
          </p:nvPr>
        </p:nvSpPr>
        <p:spPr/>
        <p:txBody>
          <a:bodyPr/>
          <a:lstStyle/>
          <a:p>
            <a:r>
              <a:rPr lang="hu-HU" smtClean="0"/>
              <a:t>10. lecke</a:t>
            </a:r>
            <a:endParaRPr lang="hu-HU"/>
          </a:p>
        </p:txBody>
      </p:sp>
      <p:sp>
        <p:nvSpPr>
          <p:cNvPr id="33" name="Dia számának helye 4"/>
          <p:cNvSpPr>
            <a:spLocks noGrp="1"/>
          </p:cNvSpPr>
          <p:nvPr>
            <p:ph type="sldNum" sz="quarter" idx="12"/>
          </p:nvPr>
        </p:nvSpPr>
        <p:spPr/>
        <p:txBody>
          <a:bodyPr/>
          <a:lstStyle/>
          <a:p>
            <a:fld id="{02F86BA6-DD95-464D-A825-B5E22AE754B0}" type="slidenum">
              <a:rPr lang="hu-HU"/>
              <a:pPr/>
              <a:t>19</a:t>
            </a:fld>
            <a:endParaRPr lang="hu-HU"/>
          </a:p>
        </p:txBody>
      </p:sp>
      <p:sp>
        <p:nvSpPr>
          <p:cNvPr id="125955" name="Line 3"/>
          <p:cNvSpPr>
            <a:spLocks noChangeShapeType="1"/>
          </p:cNvSpPr>
          <p:nvPr/>
        </p:nvSpPr>
        <p:spPr bwMode="auto">
          <a:xfrm>
            <a:off x="6383339" y="2349500"/>
            <a:ext cx="194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56" name="Line 4"/>
          <p:cNvSpPr>
            <a:spLocks noChangeShapeType="1"/>
          </p:cNvSpPr>
          <p:nvPr/>
        </p:nvSpPr>
        <p:spPr bwMode="auto">
          <a:xfrm>
            <a:off x="4151313" y="2349500"/>
            <a:ext cx="1943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57" name="Line 5"/>
          <p:cNvSpPr>
            <a:spLocks noChangeShapeType="1"/>
          </p:cNvSpPr>
          <p:nvPr/>
        </p:nvSpPr>
        <p:spPr bwMode="auto">
          <a:xfrm>
            <a:off x="8616951" y="2349500"/>
            <a:ext cx="1800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58" name="Line 6"/>
          <p:cNvSpPr>
            <a:spLocks noChangeShapeType="1"/>
          </p:cNvSpPr>
          <p:nvPr/>
        </p:nvSpPr>
        <p:spPr bwMode="auto">
          <a:xfrm>
            <a:off x="1847850" y="2349500"/>
            <a:ext cx="1943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59" name="Line 7"/>
          <p:cNvSpPr>
            <a:spLocks noChangeShapeType="1"/>
          </p:cNvSpPr>
          <p:nvPr/>
        </p:nvSpPr>
        <p:spPr bwMode="auto">
          <a:xfrm flipH="1">
            <a:off x="2782889" y="2349500"/>
            <a:ext cx="1587" cy="1511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60" name="Line 8"/>
          <p:cNvSpPr>
            <a:spLocks noChangeShapeType="1"/>
          </p:cNvSpPr>
          <p:nvPr/>
        </p:nvSpPr>
        <p:spPr bwMode="auto">
          <a:xfrm>
            <a:off x="5087938" y="2349501"/>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61" name="Line 9"/>
          <p:cNvSpPr>
            <a:spLocks noChangeShapeType="1"/>
          </p:cNvSpPr>
          <p:nvPr/>
        </p:nvSpPr>
        <p:spPr bwMode="auto">
          <a:xfrm>
            <a:off x="7319963" y="2349501"/>
            <a:ext cx="0" cy="16557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62" name="Line 10"/>
          <p:cNvSpPr>
            <a:spLocks noChangeShapeType="1"/>
          </p:cNvSpPr>
          <p:nvPr/>
        </p:nvSpPr>
        <p:spPr bwMode="auto">
          <a:xfrm>
            <a:off x="9551988" y="2349501"/>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63" name="Text Box 11"/>
          <p:cNvSpPr txBox="1">
            <a:spLocks noChangeArrowheads="1"/>
          </p:cNvSpPr>
          <p:nvPr/>
        </p:nvSpPr>
        <p:spPr bwMode="auto">
          <a:xfrm>
            <a:off x="1775520" y="2020888"/>
            <a:ext cx="2077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hu-HU" dirty="0" smtClean="0"/>
              <a:t>KÖLTSÉGNEMEK</a:t>
            </a:r>
            <a:endParaRPr lang="hu-HU" dirty="0"/>
          </a:p>
        </p:txBody>
      </p:sp>
      <p:sp>
        <p:nvSpPr>
          <p:cNvPr id="125964" name="Text Box 12"/>
          <p:cNvSpPr txBox="1">
            <a:spLocks noChangeArrowheads="1"/>
          </p:cNvSpPr>
          <p:nvPr/>
        </p:nvSpPr>
        <p:spPr bwMode="auto">
          <a:xfrm>
            <a:off x="4132002" y="1982788"/>
            <a:ext cx="196399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hu-HU" dirty="0" smtClean="0"/>
              <a:t>RÁFORDÍTÁSOK</a:t>
            </a:r>
            <a:endParaRPr lang="hu-HU" dirty="0"/>
          </a:p>
        </p:txBody>
      </p:sp>
      <p:sp>
        <p:nvSpPr>
          <p:cNvPr id="125965" name="Text Box 13"/>
          <p:cNvSpPr txBox="1">
            <a:spLocks noChangeArrowheads="1"/>
          </p:cNvSpPr>
          <p:nvPr/>
        </p:nvSpPr>
        <p:spPr bwMode="auto">
          <a:xfrm>
            <a:off x="6415672" y="2020888"/>
            <a:ext cx="18405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hu-HU" dirty="0" smtClean="0"/>
              <a:t>ÁRBEVÉTELEK</a:t>
            </a:r>
            <a:endParaRPr lang="hu-HU" dirty="0"/>
          </a:p>
        </p:txBody>
      </p:sp>
      <p:sp>
        <p:nvSpPr>
          <p:cNvPr id="125966" name="Text Box 14"/>
          <p:cNvSpPr txBox="1">
            <a:spLocks noChangeArrowheads="1"/>
          </p:cNvSpPr>
          <p:nvPr/>
        </p:nvSpPr>
        <p:spPr bwMode="auto">
          <a:xfrm>
            <a:off x="9052640" y="2054225"/>
            <a:ext cx="100380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hu-HU" dirty="0" smtClean="0"/>
              <a:t>VEVŐK</a:t>
            </a:r>
            <a:endParaRPr lang="hu-HU" dirty="0"/>
          </a:p>
        </p:txBody>
      </p:sp>
      <p:sp>
        <p:nvSpPr>
          <p:cNvPr id="125967" name="Line 15"/>
          <p:cNvSpPr>
            <a:spLocks noChangeShapeType="1"/>
          </p:cNvSpPr>
          <p:nvPr/>
        </p:nvSpPr>
        <p:spPr bwMode="auto">
          <a:xfrm>
            <a:off x="7464425" y="2997200"/>
            <a:ext cx="1944688" cy="0"/>
          </a:xfrm>
          <a:prstGeom prst="line">
            <a:avLst/>
          </a:prstGeom>
          <a:noFill/>
          <a:ln w="38100">
            <a:solidFill>
              <a:srgbClr val="FF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68" name="Rectangle 16"/>
          <p:cNvSpPr>
            <a:spLocks noChangeArrowheads="1"/>
          </p:cNvSpPr>
          <p:nvPr/>
        </p:nvSpPr>
        <p:spPr bwMode="auto">
          <a:xfrm>
            <a:off x="2063750" y="2493964"/>
            <a:ext cx="431800" cy="503237"/>
          </a:xfrm>
          <a:prstGeom prst="rect">
            <a:avLst/>
          </a:prstGeom>
          <a:solidFill>
            <a:schemeClr val="accent1">
              <a:alpha val="40000"/>
            </a:schemeClr>
          </a:solidFill>
          <a:ln w="9525">
            <a:solidFill>
              <a:schemeClr val="tx1"/>
            </a:solidFill>
            <a:miter lim="800000"/>
            <a:headEnd/>
            <a:tailEnd/>
          </a:ln>
          <a:effectLst/>
          <a:extLst/>
        </p:spPr>
        <p:txBody>
          <a:bodyPr wrap="none" anchor="ctr"/>
          <a:lstStyle/>
          <a:p>
            <a:pPr algn="ctr"/>
            <a:r>
              <a:rPr lang="hu-HU" sz="2400" dirty="0"/>
              <a:t>E</a:t>
            </a:r>
          </a:p>
        </p:txBody>
      </p:sp>
      <p:sp>
        <p:nvSpPr>
          <p:cNvPr id="125969" name="Line 17"/>
          <p:cNvSpPr>
            <a:spLocks noChangeShapeType="1"/>
          </p:cNvSpPr>
          <p:nvPr/>
        </p:nvSpPr>
        <p:spPr bwMode="auto">
          <a:xfrm>
            <a:off x="3000376" y="2997200"/>
            <a:ext cx="1871663"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70" name="Line 18"/>
          <p:cNvSpPr>
            <a:spLocks noChangeShapeType="1"/>
          </p:cNvSpPr>
          <p:nvPr/>
        </p:nvSpPr>
        <p:spPr bwMode="auto">
          <a:xfrm>
            <a:off x="4656138" y="4868863"/>
            <a:ext cx="35290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71" name="Text Box 19"/>
          <p:cNvSpPr txBox="1">
            <a:spLocks noChangeArrowheads="1"/>
          </p:cNvSpPr>
          <p:nvPr/>
        </p:nvSpPr>
        <p:spPr bwMode="auto">
          <a:xfrm>
            <a:off x="5100634" y="4300539"/>
            <a:ext cx="275908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hu-HU" dirty="0" smtClean="0"/>
              <a:t>ADÓZOTT EREDMÉNY</a:t>
            </a:r>
          </a:p>
          <a:p>
            <a:pPr algn="ctr"/>
            <a:r>
              <a:rPr lang="hu-HU" dirty="0" smtClean="0"/>
              <a:t>ELSZÁMOLÁSI </a:t>
            </a:r>
            <a:r>
              <a:rPr lang="hu-HU" dirty="0"/>
              <a:t> </a:t>
            </a:r>
            <a:r>
              <a:rPr lang="hu-HU" dirty="0" smtClean="0"/>
              <a:t>SZÁMLA</a:t>
            </a:r>
            <a:endParaRPr lang="hu-HU" dirty="0"/>
          </a:p>
        </p:txBody>
      </p:sp>
      <p:sp>
        <p:nvSpPr>
          <p:cNvPr id="125972" name="Line 20"/>
          <p:cNvSpPr>
            <a:spLocks noChangeShapeType="1"/>
          </p:cNvSpPr>
          <p:nvPr/>
        </p:nvSpPr>
        <p:spPr bwMode="auto">
          <a:xfrm>
            <a:off x="6383338" y="4868864"/>
            <a:ext cx="0" cy="15128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73" name="Line 21"/>
          <p:cNvSpPr>
            <a:spLocks noChangeShapeType="1"/>
          </p:cNvSpPr>
          <p:nvPr/>
        </p:nvSpPr>
        <p:spPr bwMode="auto">
          <a:xfrm>
            <a:off x="5591175" y="3284539"/>
            <a:ext cx="0" cy="865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74" name="Line 22"/>
          <p:cNvSpPr>
            <a:spLocks noChangeShapeType="1"/>
          </p:cNvSpPr>
          <p:nvPr/>
        </p:nvSpPr>
        <p:spPr bwMode="auto">
          <a:xfrm flipH="1">
            <a:off x="4079875" y="4149725"/>
            <a:ext cx="15113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75" name="Line 23"/>
          <p:cNvSpPr>
            <a:spLocks noChangeShapeType="1"/>
          </p:cNvSpPr>
          <p:nvPr/>
        </p:nvSpPr>
        <p:spPr bwMode="auto">
          <a:xfrm>
            <a:off x="4079875" y="4149726"/>
            <a:ext cx="0" cy="1223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76" name="Line 24"/>
          <p:cNvSpPr>
            <a:spLocks noChangeShapeType="1"/>
          </p:cNvSpPr>
          <p:nvPr/>
        </p:nvSpPr>
        <p:spPr bwMode="auto">
          <a:xfrm>
            <a:off x="4079875" y="5373688"/>
            <a:ext cx="19446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77" name="Line 25"/>
          <p:cNvSpPr>
            <a:spLocks noChangeShapeType="1"/>
          </p:cNvSpPr>
          <p:nvPr/>
        </p:nvSpPr>
        <p:spPr bwMode="auto">
          <a:xfrm>
            <a:off x="6959600" y="3286125"/>
            <a:ext cx="0"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78" name="Line 26"/>
          <p:cNvSpPr>
            <a:spLocks noChangeShapeType="1"/>
          </p:cNvSpPr>
          <p:nvPr/>
        </p:nvSpPr>
        <p:spPr bwMode="auto">
          <a:xfrm>
            <a:off x="6959601" y="4149725"/>
            <a:ext cx="1800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79" name="Line 27"/>
          <p:cNvSpPr>
            <a:spLocks noChangeShapeType="1"/>
          </p:cNvSpPr>
          <p:nvPr/>
        </p:nvSpPr>
        <p:spPr bwMode="auto">
          <a:xfrm>
            <a:off x="8759825" y="4149726"/>
            <a:ext cx="0" cy="1223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80" name="Line 28"/>
          <p:cNvSpPr>
            <a:spLocks noChangeShapeType="1"/>
          </p:cNvSpPr>
          <p:nvPr/>
        </p:nvSpPr>
        <p:spPr bwMode="auto">
          <a:xfrm flipH="1">
            <a:off x="6959601" y="5373688"/>
            <a:ext cx="18002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25982" name="Text Box 30"/>
          <p:cNvSpPr txBox="1">
            <a:spLocks noChangeArrowheads="1"/>
          </p:cNvSpPr>
          <p:nvPr/>
        </p:nvSpPr>
        <p:spPr bwMode="auto">
          <a:xfrm>
            <a:off x="3000375" y="2655888"/>
            <a:ext cx="1809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hu-HU">
                <a:latin typeface="Arial" charset="0"/>
              </a:rPr>
              <a:t>Az időszak</a:t>
            </a:r>
          </a:p>
          <a:p>
            <a:pPr algn="ctr" eaLnBrk="0" hangingPunct="0"/>
            <a:r>
              <a:rPr lang="hu-HU">
                <a:latin typeface="Arial" charset="0"/>
              </a:rPr>
              <a:t>összes költsége</a:t>
            </a:r>
          </a:p>
        </p:txBody>
      </p:sp>
      <p:sp>
        <p:nvSpPr>
          <p:cNvPr id="125983" name="Text Box 31"/>
          <p:cNvSpPr txBox="1">
            <a:spLocks noChangeArrowheads="1"/>
          </p:cNvSpPr>
          <p:nvPr/>
        </p:nvSpPr>
        <p:spPr bwMode="auto">
          <a:xfrm>
            <a:off x="7391400" y="2708275"/>
            <a:ext cx="21082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hu-HU" sz="1600">
                <a:latin typeface="Arial" charset="0"/>
              </a:rPr>
              <a:t>Értékesített termékek</a:t>
            </a:r>
          </a:p>
          <a:p>
            <a:pPr algn="ctr"/>
            <a:r>
              <a:rPr lang="hu-HU" sz="1600">
                <a:latin typeface="Arial" charset="0"/>
              </a:rPr>
              <a:t>szolgáltatások </a:t>
            </a:r>
          </a:p>
          <a:p>
            <a:pPr algn="ctr"/>
            <a:r>
              <a:rPr lang="hu-HU" sz="1600">
                <a:latin typeface="Arial" charset="0"/>
              </a:rPr>
              <a:t>eladási ára</a:t>
            </a:r>
          </a:p>
        </p:txBody>
      </p:sp>
      <p:sp>
        <p:nvSpPr>
          <p:cNvPr id="125984" name="Text Box 32"/>
          <p:cNvSpPr txBox="1">
            <a:spLocks noChangeArrowheads="1"/>
          </p:cNvSpPr>
          <p:nvPr/>
        </p:nvSpPr>
        <p:spPr bwMode="auto">
          <a:xfrm>
            <a:off x="5568951" y="5798592"/>
            <a:ext cx="1895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hu-HU" dirty="0"/>
              <a:t>Időszak eredménye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5964"/>
                                        </p:tgtEl>
                                        <p:attrNameLst>
                                          <p:attrName>style.visibility</p:attrName>
                                        </p:attrNameLst>
                                      </p:cBhvr>
                                      <p:to>
                                        <p:strVal val="visible"/>
                                      </p:to>
                                    </p:set>
                                    <p:anim calcmode="lin" valueType="num">
                                      <p:cBhvr additive="base">
                                        <p:cTn id="7" dur="500" fill="hold"/>
                                        <p:tgtEl>
                                          <p:spTgt spid="125964"/>
                                        </p:tgtEl>
                                        <p:attrNameLst>
                                          <p:attrName>ppt_x</p:attrName>
                                        </p:attrNameLst>
                                      </p:cBhvr>
                                      <p:tavLst>
                                        <p:tav tm="0">
                                          <p:val>
                                            <p:strVal val="#ppt_x"/>
                                          </p:val>
                                        </p:tav>
                                        <p:tav tm="100000">
                                          <p:val>
                                            <p:strVal val="#ppt_x"/>
                                          </p:val>
                                        </p:tav>
                                      </p:tavLst>
                                    </p:anim>
                                    <p:anim calcmode="lin" valueType="num">
                                      <p:cBhvr additive="base">
                                        <p:cTn id="8" dur="500" fill="hold"/>
                                        <p:tgtEl>
                                          <p:spTgt spid="1259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5969"/>
                                        </p:tgtEl>
                                        <p:attrNameLst>
                                          <p:attrName>style.visibility</p:attrName>
                                        </p:attrNameLst>
                                      </p:cBhvr>
                                      <p:to>
                                        <p:strVal val="visible"/>
                                      </p:to>
                                    </p:set>
                                    <p:anim calcmode="lin" valueType="num">
                                      <p:cBhvr additive="base">
                                        <p:cTn id="13" dur="500" fill="hold"/>
                                        <p:tgtEl>
                                          <p:spTgt spid="125969"/>
                                        </p:tgtEl>
                                        <p:attrNameLst>
                                          <p:attrName>ppt_x</p:attrName>
                                        </p:attrNameLst>
                                      </p:cBhvr>
                                      <p:tavLst>
                                        <p:tav tm="0">
                                          <p:val>
                                            <p:strVal val="#ppt_x"/>
                                          </p:val>
                                        </p:tav>
                                        <p:tav tm="100000">
                                          <p:val>
                                            <p:strVal val="#ppt_x"/>
                                          </p:val>
                                        </p:tav>
                                      </p:tavLst>
                                    </p:anim>
                                    <p:anim calcmode="lin" valueType="num">
                                      <p:cBhvr additive="base">
                                        <p:cTn id="14" dur="500" fill="hold"/>
                                        <p:tgtEl>
                                          <p:spTgt spid="12596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5965"/>
                                        </p:tgtEl>
                                        <p:attrNameLst>
                                          <p:attrName>style.visibility</p:attrName>
                                        </p:attrNameLst>
                                      </p:cBhvr>
                                      <p:to>
                                        <p:strVal val="visible"/>
                                      </p:to>
                                    </p:set>
                                    <p:anim calcmode="lin" valueType="num">
                                      <p:cBhvr additive="base">
                                        <p:cTn id="19" dur="500" fill="hold"/>
                                        <p:tgtEl>
                                          <p:spTgt spid="125965"/>
                                        </p:tgtEl>
                                        <p:attrNameLst>
                                          <p:attrName>ppt_x</p:attrName>
                                        </p:attrNameLst>
                                      </p:cBhvr>
                                      <p:tavLst>
                                        <p:tav tm="0">
                                          <p:val>
                                            <p:strVal val="#ppt_x"/>
                                          </p:val>
                                        </p:tav>
                                        <p:tav tm="100000">
                                          <p:val>
                                            <p:strVal val="#ppt_x"/>
                                          </p:val>
                                        </p:tav>
                                      </p:tavLst>
                                    </p:anim>
                                    <p:anim calcmode="lin" valueType="num">
                                      <p:cBhvr additive="base">
                                        <p:cTn id="20" dur="500" fill="hold"/>
                                        <p:tgtEl>
                                          <p:spTgt spid="12596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5966"/>
                                        </p:tgtEl>
                                        <p:attrNameLst>
                                          <p:attrName>style.visibility</p:attrName>
                                        </p:attrNameLst>
                                      </p:cBhvr>
                                      <p:to>
                                        <p:strVal val="visible"/>
                                      </p:to>
                                    </p:set>
                                    <p:anim calcmode="lin" valueType="num">
                                      <p:cBhvr additive="base">
                                        <p:cTn id="25" dur="500" fill="hold"/>
                                        <p:tgtEl>
                                          <p:spTgt spid="125966"/>
                                        </p:tgtEl>
                                        <p:attrNameLst>
                                          <p:attrName>ppt_x</p:attrName>
                                        </p:attrNameLst>
                                      </p:cBhvr>
                                      <p:tavLst>
                                        <p:tav tm="0">
                                          <p:val>
                                            <p:strVal val="#ppt_x"/>
                                          </p:val>
                                        </p:tav>
                                        <p:tav tm="100000">
                                          <p:val>
                                            <p:strVal val="#ppt_x"/>
                                          </p:val>
                                        </p:tav>
                                      </p:tavLst>
                                    </p:anim>
                                    <p:anim calcmode="lin" valueType="num">
                                      <p:cBhvr additive="base">
                                        <p:cTn id="26" dur="500" fill="hold"/>
                                        <p:tgtEl>
                                          <p:spTgt spid="125966"/>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500"/>
                            </p:stCondLst>
                            <p:childTnLst>
                              <p:par>
                                <p:cTn id="28" presetID="49" presetClass="entr" presetSubtype="0" decel="100000" fill="hold" grpId="0" nodeType="afterEffect">
                                  <p:stCondLst>
                                    <p:cond delay="0"/>
                                  </p:stCondLst>
                                  <p:childTnLst>
                                    <p:set>
                                      <p:cBhvr>
                                        <p:cTn id="29" dur="1" fill="hold">
                                          <p:stCondLst>
                                            <p:cond delay="0"/>
                                          </p:stCondLst>
                                        </p:cTn>
                                        <p:tgtEl>
                                          <p:spTgt spid="125967"/>
                                        </p:tgtEl>
                                        <p:attrNameLst>
                                          <p:attrName>style.visibility</p:attrName>
                                        </p:attrNameLst>
                                      </p:cBhvr>
                                      <p:to>
                                        <p:strVal val="visible"/>
                                      </p:to>
                                    </p:set>
                                    <p:anim calcmode="lin" valueType="num">
                                      <p:cBhvr>
                                        <p:cTn id="30" dur="500" fill="hold"/>
                                        <p:tgtEl>
                                          <p:spTgt spid="125967"/>
                                        </p:tgtEl>
                                        <p:attrNameLst>
                                          <p:attrName>ppt_w</p:attrName>
                                        </p:attrNameLst>
                                      </p:cBhvr>
                                      <p:tavLst>
                                        <p:tav tm="0">
                                          <p:val>
                                            <p:fltVal val="0"/>
                                          </p:val>
                                        </p:tav>
                                        <p:tav tm="100000">
                                          <p:val>
                                            <p:strVal val="#ppt_w"/>
                                          </p:val>
                                        </p:tav>
                                      </p:tavLst>
                                    </p:anim>
                                    <p:anim calcmode="lin" valueType="num">
                                      <p:cBhvr>
                                        <p:cTn id="31" dur="500" fill="hold"/>
                                        <p:tgtEl>
                                          <p:spTgt spid="125967"/>
                                        </p:tgtEl>
                                        <p:attrNameLst>
                                          <p:attrName>ppt_h</p:attrName>
                                        </p:attrNameLst>
                                      </p:cBhvr>
                                      <p:tavLst>
                                        <p:tav tm="0">
                                          <p:val>
                                            <p:fltVal val="0"/>
                                          </p:val>
                                        </p:tav>
                                        <p:tav tm="100000">
                                          <p:val>
                                            <p:strVal val="#ppt_h"/>
                                          </p:val>
                                        </p:tav>
                                      </p:tavLst>
                                    </p:anim>
                                    <p:anim calcmode="lin" valueType="num">
                                      <p:cBhvr>
                                        <p:cTn id="32" dur="500" fill="hold"/>
                                        <p:tgtEl>
                                          <p:spTgt spid="125967"/>
                                        </p:tgtEl>
                                        <p:attrNameLst>
                                          <p:attrName>style.rotation</p:attrName>
                                        </p:attrNameLst>
                                      </p:cBhvr>
                                      <p:tavLst>
                                        <p:tav tm="0">
                                          <p:val>
                                            <p:fltVal val="360"/>
                                          </p:val>
                                        </p:tav>
                                        <p:tav tm="100000">
                                          <p:val>
                                            <p:fltVal val="0"/>
                                          </p:val>
                                        </p:tav>
                                      </p:tavLst>
                                    </p:anim>
                                    <p:animEffect transition="in" filter="fade">
                                      <p:cBhvr>
                                        <p:cTn id="33" dur="500"/>
                                        <p:tgtEl>
                                          <p:spTgt spid="12596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125983"/>
                                        </p:tgtEl>
                                        <p:attrNameLst>
                                          <p:attrName>style.visibility</p:attrName>
                                        </p:attrNameLst>
                                      </p:cBhvr>
                                      <p:to>
                                        <p:strVal val="visible"/>
                                      </p:to>
                                    </p:set>
                                    <p:animEffect transition="in" filter="slide(fromBottom)">
                                      <p:cBhvr>
                                        <p:cTn id="38" dur="500"/>
                                        <p:tgtEl>
                                          <p:spTgt spid="12598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125971"/>
                                        </p:tgtEl>
                                        <p:attrNameLst>
                                          <p:attrName>style.visibility</p:attrName>
                                        </p:attrNameLst>
                                      </p:cBhvr>
                                      <p:to>
                                        <p:strVal val="visible"/>
                                      </p:to>
                                    </p:set>
                                    <p:anim calcmode="lin" valueType="num">
                                      <p:cBhvr>
                                        <p:cTn id="43" dur="1000" fill="hold"/>
                                        <p:tgtEl>
                                          <p:spTgt spid="125971"/>
                                        </p:tgtEl>
                                        <p:attrNameLst>
                                          <p:attrName>ppt_w</p:attrName>
                                        </p:attrNameLst>
                                      </p:cBhvr>
                                      <p:tavLst>
                                        <p:tav tm="0">
                                          <p:val>
                                            <p:strVal val="#ppt_w*0.70"/>
                                          </p:val>
                                        </p:tav>
                                        <p:tav tm="100000">
                                          <p:val>
                                            <p:strVal val="#ppt_w"/>
                                          </p:val>
                                        </p:tav>
                                      </p:tavLst>
                                    </p:anim>
                                    <p:anim calcmode="lin" valueType="num">
                                      <p:cBhvr>
                                        <p:cTn id="44" dur="1000" fill="hold"/>
                                        <p:tgtEl>
                                          <p:spTgt spid="125971"/>
                                        </p:tgtEl>
                                        <p:attrNameLst>
                                          <p:attrName>ppt_h</p:attrName>
                                        </p:attrNameLst>
                                      </p:cBhvr>
                                      <p:tavLst>
                                        <p:tav tm="0">
                                          <p:val>
                                            <p:strVal val="#ppt_h"/>
                                          </p:val>
                                        </p:tav>
                                        <p:tav tm="100000">
                                          <p:val>
                                            <p:strVal val="#ppt_h"/>
                                          </p:val>
                                        </p:tav>
                                      </p:tavLst>
                                    </p:anim>
                                    <p:animEffect transition="in" filter="fade">
                                      <p:cBhvr>
                                        <p:cTn id="45" dur="1000"/>
                                        <p:tgtEl>
                                          <p:spTgt spid="12597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125973"/>
                                        </p:tgtEl>
                                        <p:attrNameLst>
                                          <p:attrName>style.visibility</p:attrName>
                                        </p:attrNameLst>
                                      </p:cBhvr>
                                      <p:to>
                                        <p:strVal val="visible"/>
                                      </p:to>
                                    </p:set>
                                    <p:animEffect transition="in" filter="box(in)">
                                      <p:cBhvr>
                                        <p:cTn id="50" dur="500"/>
                                        <p:tgtEl>
                                          <p:spTgt spid="125973"/>
                                        </p:tgtEl>
                                      </p:cBhvr>
                                    </p:animEffect>
                                  </p:childTnLst>
                                </p:cTn>
                              </p:par>
                            </p:childTnLst>
                          </p:cTn>
                        </p:par>
                        <p:par>
                          <p:cTn id="51" fill="hold" nodeType="afterGroup">
                            <p:stCondLst>
                              <p:cond delay="500"/>
                            </p:stCondLst>
                            <p:childTnLst>
                              <p:par>
                                <p:cTn id="52" presetID="4" presetClass="entr" presetSubtype="16" fill="hold" grpId="0" nodeType="afterEffect">
                                  <p:stCondLst>
                                    <p:cond delay="0"/>
                                  </p:stCondLst>
                                  <p:childTnLst>
                                    <p:set>
                                      <p:cBhvr>
                                        <p:cTn id="53" dur="1" fill="hold">
                                          <p:stCondLst>
                                            <p:cond delay="0"/>
                                          </p:stCondLst>
                                        </p:cTn>
                                        <p:tgtEl>
                                          <p:spTgt spid="125974"/>
                                        </p:tgtEl>
                                        <p:attrNameLst>
                                          <p:attrName>style.visibility</p:attrName>
                                        </p:attrNameLst>
                                      </p:cBhvr>
                                      <p:to>
                                        <p:strVal val="visible"/>
                                      </p:to>
                                    </p:set>
                                    <p:animEffect transition="in" filter="box(in)">
                                      <p:cBhvr>
                                        <p:cTn id="54" dur="500"/>
                                        <p:tgtEl>
                                          <p:spTgt spid="125974"/>
                                        </p:tgtEl>
                                      </p:cBhvr>
                                    </p:animEffect>
                                  </p:childTnLst>
                                </p:cTn>
                              </p:par>
                            </p:childTnLst>
                          </p:cTn>
                        </p:par>
                        <p:par>
                          <p:cTn id="55" fill="hold" nodeType="afterGroup">
                            <p:stCondLst>
                              <p:cond delay="1000"/>
                            </p:stCondLst>
                            <p:childTnLst>
                              <p:par>
                                <p:cTn id="56" presetID="4" presetClass="entr" presetSubtype="16" fill="hold" grpId="0" nodeType="afterEffect">
                                  <p:stCondLst>
                                    <p:cond delay="0"/>
                                  </p:stCondLst>
                                  <p:childTnLst>
                                    <p:set>
                                      <p:cBhvr>
                                        <p:cTn id="57" dur="1" fill="hold">
                                          <p:stCondLst>
                                            <p:cond delay="0"/>
                                          </p:stCondLst>
                                        </p:cTn>
                                        <p:tgtEl>
                                          <p:spTgt spid="125975"/>
                                        </p:tgtEl>
                                        <p:attrNameLst>
                                          <p:attrName>style.visibility</p:attrName>
                                        </p:attrNameLst>
                                      </p:cBhvr>
                                      <p:to>
                                        <p:strVal val="visible"/>
                                      </p:to>
                                    </p:set>
                                    <p:animEffect transition="in" filter="box(in)">
                                      <p:cBhvr>
                                        <p:cTn id="58" dur="500"/>
                                        <p:tgtEl>
                                          <p:spTgt spid="125975"/>
                                        </p:tgtEl>
                                      </p:cBhvr>
                                    </p:animEffect>
                                  </p:childTnLst>
                                </p:cTn>
                              </p:par>
                            </p:childTnLst>
                          </p:cTn>
                        </p:par>
                        <p:par>
                          <p:cTn id="59" fill="hold" nodeType="afterGroup">
                            <p:stCondLst>
                              <p:cond delay="1500"/>
                            </p:stCondLst>
                            <p:childTnLst>
                              <p:par>
                                <p:cTn id="60" presetID="4" presetClass="entr" presetSubtype="16" fill="hold" grpId="0" nodeType="afterEffect">
                                  <p:stCondLst>
                                    <p:cond delay="0"/>
                                  </p:stCondLst>
                                  <p:childTnLst>
                                    <p:set>
                                      <p:cBhvr>
                                        <p:cTn id="61" dur="1" fill="hold">
                                          <p:stCondLst>
                                            <p:cond delay="0"/>
                                          </p:stCondLst>
                                        </p:cTn>
                                        <p:tgtEl>
                                          <p:spTgt spid="125976"/>
                                        </p:tgtEl>
                                        <p:attrNameLst>
                                          <p:attrName>style.visibility</p:attrName>
                                        </p:attrNameLst>
                                      </p:cBhvr>
                                      <p:to>
                                        <p:strVal val="visible"/>
                                      </p:to>
                                    </p:set>
                                    <p:animEffect transition="in" filter="box(in)">
                                      <p:cBhvr>
                                        <p:cTn id="62" dur="500"/>
                                        <p:tgtEl>
                                          <p:spTgt spid="12597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125977"/>
                                        </p:tgtEl>
                                        <p:attrNameLst>
                                          <p:attrName>style.visibility</p:attrName>
                                        </p:attrNameLst>
                                      </p:cBhvr>
                                      <p:to>
                                        <p:strVal val="visible"/>
                                      </p:to>
                                    </p:set>
                                    <p:animEffect transition="in" filter="box(in)">
                                      <p:cBhvr>
                                        <p:cTn id="67" dur="500"/>
                                        <p:tgtEl>
                                          <p:spTgt spid="125977"/>
                                        </p:tgtEl>
                                      </p:cBhvr>
                                    </p:animEffect>
                                  </p:childTnLst>
                                </p:cTn>
                              </p:par>
                            </p:childTnLst>
                          </p:cTn>
                        </p:par>
                        <p:par>
                          <p:cTn id="68" fill="hold" nodeType="afterGroup">
                            <p:stCondLst>
                              <p:cond delay="500"/>
                            </p:stCondLst>
                            <p:childTnLst>
                              <p:par>
                                <p:cTn id="69" presetID="4" presetClass="entr" presetSubtype="16" fill="hold" grpId="0" nodeType="afterEffect">
                                  <p:stCondLst>
                                    <p:cond delay="0"/>
                                  </p:stCondLst>
                                  <p:childTnLst>
                                    <p:set>
                                      <p:cBhvr>
                                        <p:cTn id="70" dur="1" fill="hold">
                                          <p:stCondLst>
                                            <p:cond delay="0"/>
                                          </p:stCondLst>
                                        </p:cTn>
                                        <p:tgtEl>
                                          <p:spTgt spid="125978"/>
                                        </p:tgtEl>
                                        <p:attrNameLst>
                                          <p:attrName>style.visibility</p:attrName>
                                        </p:attrNameLst>
                                      </p:cBhvr>
                                      <p:to>
                                        <p:strVal val="visible"/>
                                      </p:to>
                                    </p:set>
                                    <p:animEffect transition="in" filter="box(in)">
                                      <p:cBhvr>
                                        <p:cTn id="71" dur="500"/>
                                        <p:tgtEl>
                                          <p:spTgt spid="125978"/>
                                        </p:tgtEl>
                                      </p:cBhvr>
                                    </p:animEffect>
                                  </p:childTnLst>
                                </p:cTn>
                              </p:par>
                            </p:childTnLst>
                          </p:cTn>
                        </p:par>
                        <p:par>
                          <p:cTn id="72" fill="hold" nodeType="afterGroup">
                            <p:stCondLst>
                              <p:cond delay="1000"/>
                            </p:stCondLst>
                            <p:childTnLst>
                              <p:par>
                                <p:cTn id="73" presetID="4" presetClass="entr" presetSubtype="16" fill="hold" grpId="0" nodeType="afterEffect">
                                  <p:stCondLst>
                                    <p:cond delay="0"/>
                                  </p:stCondLst>
                                  <p:childTnLst>
                                    <p:set>
                                      <p:cBhvr>
                                        <p:cTn id="74" dur="1" fill="hold">
                                          <p:stCondLst>
                                            <p:cond delay="0"/>
                                          </p:stCondLst>
                                        </p:cTn>
                                        <p:tgtEl>
                                          <p:spTgt spid="125979"/>
                                        </p:tgtEl>
                                        <p:attrNameLst>
                                          <p:attrName>style.visibility</p:attrName>
                                        </p:attrNameLst>
                                      </p:cBhvr>
                                      <p:to>
                                        <p:strVal val="visible"/>
                                      </p:to>
                                    </p:set>
                                    <p:animEffect transition="in" filter="box(in)">
                                      <p:cBhvr>
                                        <p:cTn id="75" dur="500"/>
                                        <p:tgtEl>
                                          <p:spTgt spid="125979"/>
                                        </p:tgtEl>
                                      </p:cBhvr>
                                    </p:animEffect>
                                  </p:childTnLst>
                                </p:cTn>
                              </p:par>
                            </p:childTnLst>
                          </p:cTn>
                        </p:par>
                        <p:par>
                          <p:cTn id="76" fill="hold" nodeType="afterGroup">
                            <p:stCondLst>
                              <p:cond delay="1500"/>
                            </p:stCondLst>
                            <p:childTnLst>
                              <p:par>
                                <p:cTn id="77" presetID="4" presetClass="entr" presetSubtype="16" fill="hold" grpId="0" nodeType="afterEffect">
                                  <p:stCondLst>
                                    <p:cond delay="0"/>
                                  </p:stCondLst>
                                  <p:childTnLst>
                                    <p:set>
                                      <p:cBhvr>
                                        <p:cTn id="78" dur="1" fill="hold">
                                          <p:stCondLst>
                                            <p:cond delay="0"/>
                                          </p:stCondLst>
                                        </p:cTn>
                                        <p:tgtEl>
                                          <p:spTgt spid="125980"/>
                                        </p:tgtEl>
                                        <p:attrNameLst>
                                          <p:attrName>style.visibility</p:attrName>
                                        </p:attrNameLst>
                                      </p:cBhvr>
                                      <p:to>
                                        <p:strVal val="visible"/>
                                      </p:to>
                                    </p:set>
                                    <p:animEffect transition="in" filter="box(in)">
                                      <p:cBhvr>
                                        <p:cTn id="79" dur="500"/>
                                        <p:tgtEl>
                                          <p:spTgt spid="125980"/>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25984"/>
                                        </p:tgtEl>
                                        <p:attrNameLst>
                                          <p:attrName>style.visibility</p:attrName>
                                        </p:attrNameLst>
                                      </p:cBhvr>
                                      <p:to>
                                        <p:strVal val="visible"/>
                                      </p:to>
                                    </p:set>
                                    <p:anim calcmode="lin" valueType="num">
                                      <p:cBhvr additive="base">
                                        <p:cTn id="84" dur="500" fill="hold"/>
                                        <p:tgtEl>
                                          <p:spTgt spid="125984"/>
                                        </p:tgtEl>
                                        <p:attrNameLst>
                                          <p:attrName>ppt_x</p:attrName>
                                        </p:attrNameLst>
                                      </p:cBhvr>
                                      <p:tavLst>
                                        <p:tav tm="0">
                                          <p:val>
                                            <p:strVal val="#ppt_x"/>
                                          </p:val>
                                        </p:tav>
                                        <p:tav tm="100000">
                                          <p:val>
                                            <p:strVal val="#ppt_x"/>
                                          </p:val>
                                        </p:tav>
                                      </p:tavLst>
                                    </p:anim>
                                    <p:anim calcmode="lin" valueType="num">
                                      <p:cBhvr additive="base">
                                        <p:cTn id="85" dur="500" fill="hold"/>
                                        <p:tgtEl>
                                          <p:spTgt spid="1259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4" grpId="0"/>
      <p:bldP spid="125965" grpId="0"/>
      <p:bldP spid="125966" grpId="0"/>
      <p:bldP spid="125967" grpId="0" animBg="1"/>
      <p:bldP spid="125969" grpId="0" animBg="1"/>
      <p:bldP spid="125971" grpId="0"/>
      <p:bldP spid="125973" grpId="0" animBg="1"/>
      <p:bldP spid="125974" grpId="0" animBg="1"/>
      <p:bldP spid="125975" grpId="0" animBg="1"/>
      <p:bldP spid="125976" grpId="0" animBg="1"/>
      <p:bldP spid="125977" grpId="0" animBg="1"/>
      <p:bldP spid="125978" grpId="0" animBg="1"/>
      <p:bldP spid="125979" grpId="0" animBg="1"/>
      <p:bldP spid="125980" grpId="0" animBg="1"/>
      <p:bldP spid="125983" grpId="0"/>
      <p:bldP spid="12598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artalom helye 4"/>
          <p:cNvSpPr>
            <a:spLocks noGrp="1"/>
          </p:cNvSpPr>
          <p:nvPr>
            <p:ph idx="1"/>
          </p:nvPr>
        </p:nvSpPr>
        <p:spPr>
          <a:xfrm>
            <a:off x="1981200" y="332657"/>
            <a:ext cx="8229600" cy="5793507"/>
          </a:xfrm>
        </p:spPr>
        <p:txBody>
          <a:bodyPr>
            <a:normAutofit fontScale="85000" lnSpcReduction="20000"/>
          </a:bodyPr>
          <a:lstStyle/>
          <a:p>
            <a:r>
              <a:rPr lang="hu-HU" dirty="0" smtClean="0"/>
              <a:t>Az előző leckékben arról volt szó, hogyan jelenik meg az elszámolásokban az erőforrás-felhasználások igen változatos sokasága</a:t>
            </a:r>
          </a:p>
          <a:p>
            <a:r>
              <a:rPr lang="hu-HU" dirty="0" smtClean="0"/>
              <a:t>Bevezettük a költségszámlákat és megismertük a költségfelmerülés könyvviteli elszámolását valamint a felmerült költségek kiigazítását az időbeli elhatárolások segítségével, ezt neveztük el input költségelszámolásnak</a:t>
            </a:r>
          </a:p>
          <a:p>
            <a:r>
              <a:rPr lang="hu-HU" dirty="0" smtClean="0"/>
              <a:t>Természetesen a költségek csak egy közbülső állomást jelentenek a működés folyamatában, a költségek valamilyen cél eléréséhez vezető út fontos mérföldkövei</a:t>
            </a:r>
          </a:p>
          <a:p>
            <a:r>
              <a:rPr lang="hu-HU" dirty="0" smtClean="0"/>
              <a:t>Ez a cél pedig az eredmény realizálás</a:t>
            </a:r>
          </a:p>
          <a:p>
            <a:r>
              <a:rPr lang="hu-HU" dirty="0" smtClean="0"/>
              <a:t>Foglalkoznunk kell tehát azzal a kérdéssel is, hogy mi lesz a költségekből és ezt hogyan jelenítjük meg az elszámolásokban</a:t>
            </a:r>
            <a:endParaRPr lang="hu-HU" dirty="0"/>
          </a:p>
        </p:txBody>
      </p:sp>
      <p:sp>
        <p:nvSpPr>
          <p:cNvPr id="2" name="Dátum helye 1"/>
          <p:cNvSpPr>
            <a:spLocks noGrp="1"/>
          </p:cNvSpPr>
          <p:nvPr>
            <p:ph type="dt" sz="half" idx="10"/>
          </p:nvPr>
        </p:nvSpPr>
        <p:spPr/>
        <p:txBody>
          <a:bodyPr/>
          <a:lstStyle/>
          <a:p>
            <a:r>
              <a:rPr lang="hu-HU" smtClean="0"/>
              <a:t>10. lecke</a:t>
            </a:r>
            <a:endParaRPr lang="hu-HU"/>
          </a:p>
        </p:txBody>
      </p:sp>
      <p:sp>
        <p:nvSpPr>
          <p:cNvPr id="3" name="Dia számának helye 2"/>
          <p:cNvSpPr>
            <a:spLocks noGrp="1"/>
          </p:cNvSpPr>
          <p:nvPr>
            <p:ph type="sldNum" sz="quarter" idx="12"/>
          </p:nvPr>
        </p:nvSpPr>
        <p:spPr/>
        <p:txBody>
          <a:bodyPr/>
          <a:lstStyle/>
          <a:p>
            <a:fld id="{4AD39AA7-3E56-4243-A1F7-B0A552A94EB2}" type="slidenum">
              <a:rPr lang="hu-HU" smtClean="0"/>
              <a:pPr/>
              <a:t>2</a:t>
            </a:fld>
            <a:endParaRPr lang="hu-HU"/>
          </a:p>
        </p:txBody>
      </p:sp>
    </p:spTree>
    <p:extLst>
      <p:ext uri="{BB962C8B-B14F-4D97-AF65-F5344CB8AC3E}">
        <p14:creationId xmlns:p14="http://schemas.microsoft.com/office/powerpoint/2010/main" val="2902726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981200" y="404665"/>
            <a:ext cx="8229600" cy="5721499"/>
          </a:xfrm>
        </p:spPr>
        <p:txBody>
          <a:bodyPr>
            <a:normAutofit fontScale="85000" lnSpcReduction="20000"/>
          </a:bodyPr>
          <a:lstStyle/>
          <a:p>
            <a:r>
              <a:rPr lang="hu-HU" dirty="0" smtClean="0"/>
              <a:t>Ezzel ugyan kimutattuk, hogy mi lett a költségből, sőt eredményt is értelmeztünk, de ha arra gondolunk, hogy realizált eredményt kell kimutatnunk, akkor nyilvánvaló, hogy ezzel még nem fejeztük be a folyamatot</a:t>
            </a:r>
          </a:p>
          <a:p>
            <a:r>
              <a:rPr lang="hu-HU" dirty="0" smtClean="0"/>
              <a:t>Miért?</a:t>
            </a:r>
          </a:p>
          <a:p>
            <a:r>
              <a:rPr lang="hu-HU" dirty="0" smtClean="0"/>
              <a:t>Mert az előbbi ábráról is jól látszik, hogy a kimutatott eredmény nem a realizált eredmény, hiszen egyáltalán nem biztos, hogy az időszaki eladás és az időszaki termelés szinkronban vagy egymással</a:t>
            </a:r>
          </a:p>
          <a:p>
            <a:r>
              <a:rPr lang="hu-HU" dirty="0" smtClean="0"/>
              <a:t>Lehetséges, hogy az adott időszakban előállítottuk a terméket, de nem adtuk el (és nyilván ebből eredően a következő időszakban adjuk el ezt a terméket, amikor viszont nem kapcsolódik hozzá előállítás)</a:t>
            </a:r>
          </a:p>
          <a:p>
            <a:r>
              <a:rPr lang="hu-HU" dirty="0" smtClean="0"/>
              <a:t>Ezt a problémát járjuk körül a következő (11.) leckében</a:t>
            </a:r>
            <a:endParaRPr lang="hu-HU" dirty="0"/>
          </a:p>
        </p:txBody>
      </p:sp>
      <p:sp>
        <p:nvSpPr>
          <p:cNvPr id="4" name="Dátum helye 3"/>
          <p:cNvSpPr>
            <a:spLocks noGrp="1"/>
          </p:cNvSpPr>
          <p:nvPr>
            <p:ph type="dt" sz="half" idx="10"/>
          </p:nvPr>
        </p:nvSpPr>
        <p:spPr/>
        <p:txBody>
          <a:bodyPr/>
          <a:lstStyle/>
          <a:p>
            <a:r>
              <a:rPr lang="hu-HU" smtClean="0"/>
              <a:t>10. lecke</a:t>
            </a:r>
            <a:endParaRPr lang="hu-HU"/>
          </a:p>
        </p:txBody>
      </p:sp>
      <p:sp>
        <p:nvSpPr>
          <p:cNvPr id="5" name="Dia számának helye 4"/>
          <p:cNvSpPr>
            <a:spLocks noGrp="1"/>
          </p:cNvSpPr>
          <p:nvPr>
            <p:ph type="sldNum" sz="quarter" idx="12"/>
          </p:nvPr>
        </p:nvSpPr>
        <p:spPr/>
        <p:txBody>
          <a:bodyPr/>
          <a:lstStyle/>
          <a:p>
            <a:fld id="{450AA98E-8E2D-47B7-83D9-31B049091F1B}" type="slidenum">
              <a:rPr lang="hu-HU" smtClean="0"/>
              <a:pPr/>
              <a:t>20</a:t>
            </a:fld>
            <a:endParaRPr lang="hu-HU"/>
          </a:p>
        </p:txBody>
      </p:sp>
    </p:spTree>
    <p:extLst>
      <p:ext uri="{BB962C8B-B14F-4D97-AF65-F5344CB8AC3E}">
        <p14:creationId xmlns:p14="http://schemas.microsoft.com/office/powerpoint/2010/main" val="23057611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151953" y="5417840"/>
            <a:ext cx="6658279" cy="1440160"/>
          </a:xfrm>
        </p:spPr>
        <p:txBody>
          <a:bodyPr/>
          <a:lstStyle/>
          <a:p>
            <a:r>
              <a:rPr lang="hu-HU" sz="2000" dirty="0"/>
              <a:t>Jelen tananyag </a:t>
            </a:r>
            <a:br>
              <a:rPr lang="hu-HU" sz="2000" dirty="0"/>
            </a:br>
            <a:r>
              <a:rPr lang="hu-HU" sz="2000" dirty="0"/>
              <a:t>a Szegedi Tudományegyetemen készült</a:t>
            </a:r>
            <a:br>
              <a:rPr lang="hu-HU" sz="2000" dirty="0"/>
            </a:br>
            <a:r>
              <a:rPr lang="hu-HU" sz="2000" dirty="0"/>
              <a:t>az Európai Unió támogatásával. </a:t>
            </a:r>
            <a:br>
              <a:rPr lang="hu-HU" sz="2000" dirty="0"/>
            </a:br>
            <a:r>
              <a:rPr lang="hu-HU" sz="2000" dirty="0"/>
              <a:t>Projekt azonosító: EFOP-3.4.3-16-2016-00014</a:t>
            </a:r>
          </a:p>
        </p:txBody>
      </p:sp>
      <p:sp>
        <p:nvSpPr>
          <p:cNvPr id="3" name="Cím 1">
            <a:extLst>
              <a:ext uri="{FF2B5EF4-FFF2-40B4-BE49-F238E27FC236}">
                <a16:creationId xmlns:a16="http://schemas.microsoft.com/office/drawing/2014/main" id="{9B93854D-BB69-4D55-9607-A5D5A37F9570}"/>
              </a:ext>
            </a:extLst>
          </p:cNvPr>
          <p:cNvSpPr txBox="1">
            <a:spLocks/>
          </p:cNvSpPr>
          <p:nvPr/>
        </p:nvSpPr>
        <p:spPr bwMode="auto">
          <a:xfrm>
            <a:off x="1901365" y="323973"/>
            <a:ext cx="8389270" cy="3355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eaLnBrk="1" fontAlgn="base" hangingPunct="1">
              <a:spcBef>
                <a:spcPct val="0"/>
              </a:spcBef>
              <a:spcAft>
                <a:spcPct val="0"/>
              </a:spcAft>
              <a:defRPr sz="4400" b="1" cap="all" baseline="0">
                <a:solidFill>
                  <a:schemeClr val="bg1"/>
                </a:solidFill>
                <a:latin typeface="Arial"/>
                <a:ea typeface="+mj-ea"/>
                <a:cs typeface="Arial"/>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hu-HU" sz="2000" b="1" i="0" u="none" strike="noStrike" kern="0" cap="all" spc="0" normalizeH="0" baseline="0" noProof="0" dirty="0">
              <a:ln>
                <a:noFill/>
              </a:ln>
              <a:solidFill>
                <a:srgbClr val="FFFFFF"/>
              </a:solidFill>
              <a:effectLst/>
              <a:uLnTx/>
              <a:uFillTx/>
              <a:latin typeface="Arial"/>
              <a:ea typeface="+mj-ea"/>
              <a:cs typeface="Arial"/>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2000" b="1" i="0" u="none" strike="noStrike" kern="0" cap="all" spc="0" normalizeH="0" baseline="0" noProof="0" dirty="0">
                <a:ln>
                  <a:noFill/>
                </a:ln>
                <a:solidFill>
                  <a:srgbClr val="FFFFFF"/>
                </a:solidFill>
                <a:effectLst/>
                <a:uLnTx/>
                <a:uFillTx/>
                <a:latin typeface="Arial"/>
                <a:ea typeface="+mj-ea"/>
                <a:cs typeface="Arial"/>
              </a:rPr>
              <a:t>Szegedi Tudományegyetem</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2000" b="1" i="0" u="none" strike="noStrike" kern="0" cap="all" spc="0" normalizeH="0" baseline="0" noProof="0" dirty="0" err="1">
                <a:ln>
                  <a:noFill/>
                </a:ln>
                <a:solidFill>
                  <a:srgbClr val="FFFFFF"/>
                </a:solidFill>
                <a:effectLst/>
                <a:uLnTx/>
                <a:uFillTx/>
                <a:latin typeface="Arial"/>
                <a:ea typeface="+mj-ea"/>
                <a:cs typeface="Arial"/>
              </a:rPr>
              <a:t>GazdaságtUDOMÁNYI</a:t>
            </a:r>
            <a:r>
              <a:rPr kumimoji="0" lang="hu-HU" sz="2000" b="1" i="0" u="none" strike="noStrike" kern="0" cap="all" spc="0" normalizeH="0" baseline="0" noProof="0" dirty="0">
                <a:ln>
                  <a:noFill/>
                </a:ln>
                <a:solidFill>
                  <a:srgbClr val="FFFFFF"/>
                </a:solidFill>
                <a:effectLst/>
                <a:uLnTx/>
                <a:uFillTx/>
                <a:latin typeface="Arial"/>
                <a:ea typeface="+mj-ea"/>
                <a:cs typeface="Arial"/>
              </a:rPr>
              <a:t> KAR</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2000" b="1" i="0" u="none" strike="noStrike" kern="0" cap="all" spc="0" normalizeH="0" baseline="0" noProof="0" dirty="0">
                <a:ln>
                  <a:noFill/>
                </a:ln>
                <a:solidFill>
                  <a:srgbClr val="FFFFFF"/>
                </a:solidFill>
                <a:effectLst/>
                <a:uLnTx/>
                <a:uFillTx/>
                <a:latin typeface="Arial"/>
                <a:ea typeface="+mj-ea"/>
                <a:cs typeface="Arial"/>
              </a:rPr>
              <a:t>Közgazdász  KÉPZÉS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2000" b="1" i="0" u="none" strike="noStrike" kern="0" cap="all" spc="0" normalizeH="0" baseline="0" noProof="0" dirty="0">
                <a:ln>
                  <a:noFill/>
                </a:ln>
                <a:solidFill>
                  <a:srgbClr val="FFFFFF"/>
                </a:solidFill>
                <a:effectLst/>
                <a:uLnTx/>
                <a:uFillTx/>
                <a:latin typeface="Arial"/>
                <a:ea typeface="+mj-ea"/>
                <a:cs typeface="Arial"/>
              </a:rPr>
              <a:t>Távoktatási TAGOZAT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2000" b="1" i="0" u="none" strike="noStrike" kern="0" cap="all" spc="0" normalizeH="0" baseline="0" noProof="0" dirty="0">
                <a:ln>
                  <a:noFill/>
                </a:ln>
                <a:solidFill>
                  <a:srgbClr val="FFFFFF"/>
                </a:solidFill>
                <a:effectLst/>
                <a:uLnTx/>
                <a:uFillTx/>
                <a:latin typeface="Arial"/>
                <a:ea typeface="+mj-ea"/>
                <a:cs typeface="Arial"/>
              </a:rPr>
              <a:t>LECKESOROZAT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2000" b="1" i="0" u="none" strike="noStrike" kern="0" cap="all" spc="0" normalizeH="0" baseline="0" noProof="0" dirty="0">
                <a:ln>
                  <a:noFill/>
                </a:ln>
                <a:solidFill>
                  <a:srgbClr val="FFFFFF"/>
                </a:solidFill>
                <a:effectLst/>
                <a:uLnTx/>
                <a:uFillTx/>
                <a:latin typeface="Arial"/>
                <a:ea typeface="+mj-ea"/>
                <a:cs typeface="Arial"/>
              </a:rPr>
              <a:t>Copyright ©  SZTE GTK 2017/2018</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hu-HU" sz="2000" b="1" i="0" u="none" strike="noStrike" kern="0" cap="all" spc="0" normalizeH="0" baseline="0" noProof="0" dirty="0">
              <a:ln>
                <a:noFill/>
              </a:ln>
              <a:solidFill>
                <a:srgbClr val="FFFFFF"/>
              </a:solidFill>
              <a:effectLst/>
              <a:uLnTx/>
              <a:uFillTx/>
              <a:latin typeface="Arial"/>
              <a:ea typeface="+mj-ea"/>
              <a:cs typeface="Arial"/>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2000" b="1" i="0" u="none" strike="noStrike" kern="0" cap="all" spc="0" normalizeH="0" baseline="0" noProof="0" dirty="0">
                <a:ln>
                  <a:noFill/>
                </a:ln>
                <a:solidFill>
                  <a:srgbClr val="FFFFFF"/>
                </a:solidFill>
                <a:effectLst/>
                <a:uLnTx/>
                <a:uFillTx/>
                <a:latin typeface="Arial"/>
                <a:ea typeface="+mj-ea"/>
                <a:cs typeface="Arial"/>
              </a:rPr>
              <a:t>A LECKE tartalma, illetve alkotó </a:t>
            </a:r>
            <a:r>
              <a:rPr kumimoji="0" lang="hu-HU" sz="2000" b="1" i="0" u="none" strike="noStrike" kern="0" cap="all" spc="0" normalizeH="0" baseline="0" noProof="0" dirty="0" err="1">
                <a:ln>
                  <a:noFill/>
                </a:ln>
                <a:solidFill>
                  <a:srgbClr val="FFFFFF"/>
                </a:solidFill>
                <a:effectLst/>
                <a:uLnTx/>
                <a:uFillTx/>
                <a:latin typeface="Arial"/>
                <a:ea typeface="+mj-ea"/>
                <a:cs typeface="Arial"/>
              </a:rPr>
              <a:t>elemeI</a:t>
            </a:r>
            <a:r>
              <a:rPr kumimoji="0" lang="hu-HU" sz="2000" b="1" i="0" u="none" strike="noStrike" kern="0" cap="all" spc="0" normalizeH="0" baseline="0" noProof="0" dirty="0">
                <a:ln>
                  <a:noFill/>
                </a:ln>
                <a:solidFill>
                  <a:srgbClr val="FFFFFF"/>
                </a:solidFill>
                <a:effectLst/>
                <a:uLnTx/>
                <a:uFillTx/>
                <a:latin typeface="Arial"/>
                <a:ea typeface="+mj-ea"/>
                <a:cs typeface="Arial"/>
              </a:rPr>
              <a:t> előzetes, írásbeli engedély MELLETT használhatók fel.</a:t>
            </a:r>
          </a:p>
        </p:txBody>
      </p:sp>
    </p:spTree>
    <p:extLst>
      <p:ext uri="{BB962C8B-B14F-4D97-AF65-F5344CB8AC3E}">
        <p14:creationId xmlns:p14="http://schemas.microsoft.com/office/powerpoint/2010/main" val="1910147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 lesz a költségekből?</a:t>
            </a:r>
            <a:endParaRPr lang="hu-HU" dirty="0"/>
          </a:p>
        </p:txBody>
      </p:sp>
      <p:sp>
        <p:nvSpPr>
          <p:cNvPr id="3" name="Tartalom helye 2"/>
          <p:cNvSpPr>
            <a:spLocks noGrp="1"/>
          </p:cNvSpPr>
          <p:nvPr>
            <p:ph idx="1"/>
          </p:nvPr>
        </p:nvSpPr>
        <p:spPr/>
        <p:txBody>
          <a:bodyPr>
            <a:normAutofit fontScale="85000" lnSpcReduction="20000"/>
          </a:bodyPr>
          <a:lstStyle/>
          <a:p>
            <a:r>
              <a:rPr lang="hu-HU" dirty="0" smtClean="0"/>
              <a:t>Korábban ezt nagyon egyszerűen fogalmaztuk meg: a költségből ráfordítás lesz</a:t>
            </a:r>
          </a:p>
          <a:p>
            <a:r>
              <a:rPr lang="hu-HU" dirty="0" smtClean="0"/>
              <a:t>Ezt a folyamatot kétféle technikával tudjuk bemutatni</a:t>
            </a:r>
          </a:p>
          <a:p>
            <a:pPr lvl="1"/>
            <a:r>
              <a:rPr lang="hu-HU" dirty="0" smtClean="0"/>
              <a:t>A költség közvetetten, a mérlegen keresztül (az előállított teljesítmények értékesítésével) válik ráfordítássá</a:t>
            </a:r>
          </a:p>
          <a:p>
            <a:pPr lvl="2"/>
            <a:r>
              <a:rPr lang="hu-HU" dirty="0" smtClean="0"/>
              <a:t>Ezt nevezzük forgalmiköltség</a:t>
            </a:r>
            <a:r>
              <a:rPr lang="hu-HU" dirty="0"/>
              <a:t>-</a:t>
            </a:r>
            <a:r>
              <a:rPr lang="hu-HU" dirty="0" smtClean="0"/>
              <a:t>szemléletnek</a:t>
            </a:r>
          </a:p>
          <a:p>
            <a:pPr lvl="1"/>
            <a:r>
              <a:rPr lang="hu-HU" dirty="0" smtClean="0"/>
              <a:t>A költség közvetlenül (az értékesítéstől függetlenül) válik ráfordítássá</a:t>
            </a:r>
          </a:p>
          <a:p>
            <a:pPr lvl="2"/>
            <a:r>
              <a:rPr lang="hu-HU" dirty="0" smtClean="0"/>
              <a:t>Ezt nevezzük összköltség szemléletnek</a:t>
            </a:r>
            <a:endParaRPr lang="hu-HU" dirty="0"/>
          </a:p>
          <a:p>
            <a:r>
              <a:rPr lang="hu-HU" dirty="0" smtClean="0"/>
              <a:t>Az output költségelszámolás formálisan tehát kétféle módon valósulhat meg</a:t>
            </a:r>
          </a:p>
          <a:p>
            <a:r>
              <a:rPr lang="hu-HU" dirty="0" smtClean="0"/>
              <a:t>Nézzük meg egy egyszerű esettanulmány keretében a kétféle szemlélet működési logikáját!</a:t>
            </a:r>
            <a:endParaRPr lang="hu-HU" dirty="0"/>
          </a:p>
        </p:txBody>
      </p:sp>
      <p:sp>
        <p:nvSpPr>
          <p:cNvPr id="4" name="Dátum helye 3"/>
          <p:cNvSpPr>
            <a:spLocks noGrp="1"/>
          </p:cNvSpPr>
          <p:nvPr>
            <p:ph type="dt" sz="half" idx="10"/>
          </p:nvPr>
        </p:nvSpPr>
        <p:spPr/>
        <p:txBody>
          <a:bodyPr/>
          <a:lstStyle/>
          <a:p>
            <a:r>
              <a:rPr lang="hu-HU" smtClean="0"/>
              <a:t>10. lecke</a:t>
            </a:r>
            <a:endParaRPr lang="hu-HU"/>
          </a:p>
        </p:txBody>
      </p:sp>
      <p:sp>
        <p:nvSpPr>
          <p:cNvPr id="5" name="Dia számának helye 4"/>
          <p:cNvSpPr>
            <a:spLocks noGrp="1"/>
          </p:cNvSpPr>
          <p:nvPr>
            <p:ph type="sldNum" sz="quarter" idx="12"/>
          </p:nvPr>
        </p:nvSpPr>
        <p:spPr/>
        <p:txBody>
          <a:bodyPr/>
          <a:lstStyle/>
          <a:p>
            <a:fld id="{450AA98E-8E2D-47B7-83D9-31B049091F1B}" type="slidenum">
              <a:rPr lang="hu-HU" smtClean="0"/>
              <a:pPr/>
              <a:t>3</a:t>
            </a:fld>
            <a:endParaRPr lang="hu-HU"/>
          </a:p>
        </p:txBody>
      </p:sp>
    </p:spTree>
    <p:extLst>
      <p:ext uri="{BB962C8B-B14F-4D97-AF65-F5344CB8AC3E}">
        <p14:creationId xmlns:p14="http://schemas.microsoft.com/office/powerpoint/2010/main" val="1966199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ím 5"/>
          <p:cNvSpPr>
            <a:spLocks noGrp="1"/>
          </p:cNvSpPr>
          <p:nvPr>
            <p:ph type="ctrTitle"/>
          </p:nvPr>
        </p:nvSpPr>
        <p:spPr/>
        <p:txBody>
          <a:bodyPr/>
          <a:lstStyle/>
          <a:p>
            <a:r>
              <a:rPr lang="hu-HU" dirty="0" smtClean="0"/>
              <a:t>A forgalmi szemléletű output költségelszámolás </a:t>
            </a:r>
            <a:endParaRPr lang="hu-HU" dirty="0"/>
          </a:p>
        </p:txBody>
      </p:sp>
      <p:sp>
        <p:nvSpPr>
          <p:cNvPr id="7" name="Alcím 6"/>
          <p:cNvSpPr>
            <a:spLocks noGrp="1"/>
          </p:cNvSpPr>
          <p:nvPr>
            <p:ph type="subTitle" idx="1"/>
          </p:nvPr>
        </p:nvSpPr>
        <p:spPr/>
        <p:txBody>
          <a:bodyPr/>
          <a:lstStyle/>
          <a:p>
            <a:endParaRPr lang="hu-HU" dirty="0"/>
          </a:p>
        </p:txBody>
      </p:sp>
    </p:spTree>
    <p:extLst>
      <p:ext uri="{BB962C8B-B14F-4D97-AF65-F5344CB8AC3E}">
        <p14:creationId xmlns:p14="http://schemas.microsoft.com/office/powerpoint/2010/main" val="2364840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Dátum helye 1"/>
          <p:cNvSpPr>
            <a:spLocks noGrp="1"/>
          </p:cNvSpPr>
          <p:nvPr>
            <p:ph type="dt" sz="quarter" idx="10"/>
          </p:nvPr>
        </p:nvSpPr>
        <p:spPr/>
        <p:txBody>
          <a:bodyPr/>
          <a:lstStyle/>
          <a:p>
            <a:pPr>
              <a:defRPr/>
            </a:pPr>
            <a:r>
              <a:rPr lang="hu-HU" smtClean="0"/>
              <a:t>10. lecke</a:t>
            </a:r>
            <a:endParaRPr lang="hu-HU"/>
          </a:p>
        </p:txBody>
      </p:sp>
      <p:sp>
        <p:nvSpPr>
          <p:cNvPr id="8197" name="Text Box 4"/>
          <p:cNvSpPr txBox="1">
            <a:spLocks noChangeArrowheads="1"/>
          </p:cNvSpPr>
          <p:nvPr/>
        </p:nvSpPr>
        <p:spPr bwMode="auto">
          <a:xfrm>
            <a:off x="2424113" y="692151"/>
            <a:ext cx="2735262" cy="26638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sz="1600" b="1" dirty="0">
                <a:solidFill>
                  <a:srgbClr val="FF3300"/>
                </a:solidFill>
              </a:rPr>
              <a:t>MÉRLEGKÖR</a:t>
            </a:r>
          </a:p>
          <a:p>
            <a:pPr eaLnBrk="1" hangingPunct="1"/>
            <a:r>
              <a:rPr lang="hu-HU" sz="1600" b="1" i="1" dirty="0">
                <a:solidFill>
                  <a:schemeClr val="accent6">
                    <a:lumMod val="75000"/>
                  </a:schemeClr>
                </a:solidFill>
              </a:rPr>
              <a:t>erőforrások megszerzése és készletezése</a:t>
            </a:r>
            <a:r>
              <a:rPr lang="hu-HU" sz="1600" b="1" i="1" dirty="0">
                <a:solidFill>
                  <a:srgbClr val="92D050"/>
                </a:solidFill>
              </a:rPr>
              <a:t>:</a:t>
            </a:r>
            <a:r>
              <a:rPr lang="hu-HU" sz="1600" b="1" dirty="0">
                <a:solidFill>
                  <a:srgbClr val="92D050"/>
                </a:solidFill>
              </a:rPr>
              <a:t> </a:t>
            </a:r>
            <a:r>
              <a:rPr lang="hu-HU" sz="1600" dirty="0"/>
              <a:t>ESZKÖZÖK és </a:t>
            </a:r>
          </a:p>
          <a:p>
            <a:pPr eaLnBrk="1" hangingPunct="1"/>
            <a:r>
              <a:rPr lang="hu-HU" sz="1600" dirty="0"/>
              <a:t>                     FORRÁSOK</a:t>
            </a:r>
          </a:p>
          <a:p>
            <a:pPr eaLnBrk="1" hangingPunct="1"/>
            <a:r>
              <a:rPr lang="hu-HU" sz="1600" b="1" dirty="0">
                <a:solidFill>
                  <a:srgbClr val="7030A0"/>
                </a:solidFill>
              </a:rPr>
              <a:t>KIADÁSOK </a:t>
            </a:r>
          </a:p>
          <a:p>
            <a:pPr eaLnBrk="1" hangingPunct="1"/>
            <a:r>
              <a:rPr lang="hu-HU" sz="1600" dirty="0"/>
              <a:t>KÉSZTERMÉK</a:t>
            </a:r>
          </a:p>
          <a:p>
            <a:pPr eaLnBrk="1" hangingPunct="1"/>
            <a:endParaRPr lang="hu-HU" sz="1600" dirty="0"/>
          </a:p>
          <a:p>
            <a:pPr eaLnBrk="1" hangingPunct="1"/>
            <a:r>
              <a:rPr lang="hu-HU" sz="1600" dirty="0"/>
              <a:t>    PÉNZBEVÉTELEK</a:t>
            </a:r>
          </a:p>
          <a:p>
            <a:pPr eaLnBrk="1" hangingPunct="1"/>
            <a:endParaRPr lang="hu-HU" sz="1600" dirty="0"/>
          </a:p>
          <a:p>
            <a:pPr eaLnBrk="1" hangingPunct="1"/>
            <a:r>
              <a:rPr lang="hu-HU" sz="1600" dirty="0"/>
              <a:t>         VEVŐK</a:t>
            </a:r>
          </a:p>
        </p:txBody>
      </p:sp>
      <p:sp>
        <p:nvSpPr>
          <p:cNvPr id="2" name="Text Box 5"/>
          <p:cNvSpPr txBox="1">
            <a:spLocks noChangeArrowheads="1"/>
          </p:cNvSpPr>
          <p:nvPr/>
        </p:nvSpPr>
        <p:spPr bwMode="auto">
          <a:xfrm>
            <a:off x="6907214" y="908051"/>
            <a:ext cx="2860675" cy="22320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sz="1600" b="1" dirty="0">
                <a:solidFill>
                  <a:srgbClr val="FF3300"/>
                </a:solidFill>
              </a:rPr>
              <a:t>ÜZEMI KÖR</a:t>
            </a:r>
          </a:p>
          <a:p>
            <a:pPr eaLnBrk="1" hangingPunct="1"/>
            <a:r>
              <a:rPr lang="hu-HU" sz="1600" b="1" i="1" dirty="0">
                <a:solidFill>
                  <a:schemeClr val="accent6">
                    <a:lumMod val="75000"/>
                  </a:schemeClr>
                </a:solidFill>
              </a:rPr>
              <a:t>teljesítmények létrehozása</a:t>
            </a:r>
          </a:p>
          <a:p>
            <a:pPr eaLnBrk="1" hangingPunct="1"/>
            <a:endParaRPr lang="hu-HU" sz="1600" dirty="0"/>
          </a:p>
          <a:p>
            <a:pPr eaLnBrk="1" hangingPunct="1"/>
            <a:endParaRPr lang="hu-HU" sz="1600" dirty="0"/>
          </a:p>
          <a:p>
            <a:pPr eaLnBrk="1" hangingPunct="1"/>
            <a:r>
              <a:rPr lang="hu-HU" sz="1600" b="1" dirty="0">
                <a:solidFill>
                  <a:srgbClr val="7030A0"/>
                </a:solidFill>
              </a:rPr>
              <a:t>KÖLTSÉGEK</a:t>
            </a:r>
            <a:r>
              <a:rPr lang="hu-HU" sz="1600" b="1" dirty="0"/>
              <a:t>:</a:t>
            </a:r>
            <a:r>
              <a:rPr lang="hu-HU" sz="1600" dirty="0"/>
              <a:t> erőforrás felhasználások pénzben kifejezett értéke</a:t>
            </a:r>
          </a:p>
        </p:txBody>
      </p:sp>
      <p:sp>
        <p:nvSpPr>
          <p:cNvPr id="8198" name="Text Box 6"/>
          <p:cNvSpPr txBox="1">
            <a:spLocks noChangeArrowheads="1"/>
          </p:cNvSpPr>
          <p:nvPr/>
        </p:nvSpPr>
        <p:spPr bwMode="auto">
          <a:xfrm>
            <a:off x="4367213" y="3716339"/>
            <a:ext cx="3465512" cy="20208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sz="1600" b="1" dirty="0">
                <a:solidFill>
                  <a:srgbClr val="FF3300"/>
                </a:solidFill>
              </a:rPr>
              <a:t>EREDMÉNYKÖR:</a:t>
            </a:r>
          </a:p>
          <a:p>
            <a:pPr eaLnBrk="1" hangingPunct="1"/>
            <a:r>
              <a:rPr lang="hu-HU" sz="1600" b="1" i="1" dirty="0">
                <a:solidFill>
                  <a:schemeClr val="accent6">
                    <a:lumMod val="75000"/>
                  </a:schemeClr>
                </a:solidFill>
              </a:rPr>
              <a:t>eredményképződés folyamata</a:t>
            </a:r>
            <a:r>
              <a:rPr lang="hu-HU" sz="1600" b="1" dirty="0">
                <a:solidFill>
                  <a:schemeClr val="accent6">
                    <a:lumMod val="75000"/>
                  </a:schemeClr>
                </a:solidFill>
              </a:rPr>
              <a:t> </a:t>
            </a:r>
          </a:p>
          <a:p>
            <a:pPr eaLnBrk="1" hangingPunct="1"/>
            <a:endParaRPr lang="hu-HU" sz="1600" dirty="0"/>
          </a:p>
          <a:p>
            <a:pPr eaLnBrk="1" hangingPunct="1"/>
            <a:r>
              <a:rPr lang="hu-HU" sz="1600" b="1" dirty="0">
                <a:solidFill>
                  <a:srgbClr val="7030A0"/>
                </a:solidFill>
              </a:rPr>
              <a:t>BEVÉTELEK</a:t>
            </a:r>
            <a:r>
              <a:rPr lang="hu-HU" sz="1600" dirty="0"/>
              <a:t> (</a:t>
            </a:r>
            <a:r>
              <a:rPr lang="hu-HU" sz="1600" b="1" dirty="0"/>
              <a:t>kibocsátott </a:t>
            </a:r>
            <a:r>
              <a:rPr lang="hu-HU" sz="1600" dirty="0"/>
              <a:t>teljesítmények ellenértéke) és </a:t>
            </a:r>
            <a:r>
              <a:rPr lang="hu-HU" sz="1600" b="1" dirty="0">
                <a:solidFill>
                  <a:srgbClr val="7030A0"/>
                </a:solidFill>
              </a:rPr>
              <a:t>RÁFORDÍTÁSOK</a:t>
            </a:r>
            <a:r>
              <a:rPr lang="hu-HU" sz="1600" dirty="0"/>
              <a:t> (</a:t>
            </a:r>
            <a:r>
              <a:rPr lang="hu-HU" sz="1600" b="1" dirty="0"/>
              <a:t>kibocsátott </a:t>
            </a:r>
            <a:r>
              <a:rPr lang="hu-HU" sz="1600" dirty="0"/>
              <a:t>teljesítmények bekerülési értéke)</a:t>
            </a:r>
          </a:p>
          <a:p>
            <a:pPr eaLnBrk="1" hangingPunct="1"/>
            <a:endParaRPr lang="hu-HU" dirty="0"/>
          </a:p>
        </p:txBody>
      </p:sp>
      <p:sp>
        <p:nvSpPr>
          <p:cNvPr id="8199" name="Line 7"/>
          <p:cNvSpPr>
            <a:spLocks noChangeShapeType="1"/>
          </p:cNvSpPr>
          <p:nvPr/>
        </p:nvSpPr>
        <p:spPr bwMode="auto">
          <a:xfrm flipH="1">
            <a:off x="1774826" y="1844675"/>
            <a:ext cx="720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00" name="Line 8"/>
          <p:cNvSpPr>
            <a:spLocks noChangeShapeType="1"/>
          </p:cNvSpPr>
          <p:nvPr/>
        </p:nvSpPr>
        <p:spPr bwMode="auto">
          <a:xfrm>
            <a:off x="2424113" y="1773238"/>
            <a:ext cx="16557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01" name="Line 9"/>
          <p:cNvSpPr>
            <a:spLocks noChangeShapeType="1"/>
          </p:cNvSpPr>
          <p:nvPr/>
        </p:nvSpPr>
        <p:spPr bwMode="auto">
          <a:xfrm flipV="1">
            <a:off x="4079875" y="692150"/>
            <a:ext cx="0" cy="10810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02" name="Line 10"/>
          <p:cNvSpPr>
            <a:spLocks noChangeShapeType="1"/>
          </p:cNvSpPr>
          <p:nvPr/>
        </p:nvSpPr>
        <p:spPr bwMode="auto">
          <a:xfrm>
            <a:off x="4079875" y="260350"/>
            <a:ext cx="34559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04" name="Line 11"/>
          <p:cNvSpPr>
            <a:spLocks noChangeShapeType="1"/>
          </p:cNvSpPr>
          <p:nvPr/>
        </p:nvSpPr>
        <p:spPr bwMode="auto">
          <a:xfrm>
            <a:off x="7535863" y="260350"/>
            <a:ext cx="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05" name="Line 12"/>
          <p:cNvSpPr>
            <a:spLocks noChangeShapeType="1"/>
          </p:cNvSpPr>
          <p:nvPr/>
        </p:nvSpPr>
        <p:spPr bwMode="auto">
          <a:xfrm>
            <a:off x="4079875" y="260350"/>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 name="Text Box 13"/>
          <p:cNvSpPr txBox="1">
            <a:spLocks noChangeArrowheads="1"/>
          </p:cNvSpPr>
          <p:nvPr/>
        </p:nvSpPr>
        <p:spPr bwMode="auto">
          <a:xfrm>
            <a:off x="2484438" y="171451"/>
            <a:ext cx="253206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sz="1600"/>
              <a:t>Eszköz csökkenés   (60)         </a:t>
            </a:r>
          </a:p>
          <a:p>
            <a:pPr eaLnBrk="1" hangingPunct="1"/>
            <a:r>
              <a:rPr lang="hu-HU" sz="1600"/>
              <a:t>Forrás növekedés    (40) </a:t>
            </a:r>
          </a:p>
        </p:txBody>
      </p:sp>
      <p:sp>
        <p:nvSpPr>
          <p:cNvPr id="8206" name="Text Box 14"/>
          <p:cNvSpPr txBox="1">
            <a:spLocks noChangeArrowheads="1"/>
          </p:cNvSpPr>
          <p:nvPr/>
        </p:nvSpPr>
        <p:spPr bwMode="auto">
          <a:xfrm>
            <a:off x="6959600" y="293688"/>
            <a:ext cx="272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a:t>(100)  költségek növekedése </a:t>
            </a:r>
          </a:p>
        </p:txBody>
      </p:sp>
      <p:sp>
        <p:nvSpPr>
          <p:cNvPr id="8207" name="Line 15"/>
          <p:cNvSpPr>
            <a:spLocks noChangeShapeType="1"/>
          </p:cNvSpPr>
          <p:nvPr/>
        </p:nvSpPr>
        <p:spPr bwMode="auto">
          <a:xfrm>
            <a:off x="7535863" y="908051"/>
            <a:ext cx="0" cy="18002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08" name="Line 16"/>
          <p:cNvSpPr>
            <a:spLocks noChangeShapeType="1"/>
          </p:cNvSpPr>
          <p:nvPr/>
        </p:nvSpPr>
        <p:spPr bwMode="auto">
          <a:xfrm flipH="1">
            <a:off x="6888163" y="2708275"/>
            <a:ext cx="6477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11" name="Line 19"/>
          <p:cNvSpPr>
            <a:spLocks noChangeShapeType="1"/>
          </p:cNvSpPr>
          <p:nvPr/>
        </p:nvSpPr>
        <p:spPr bwMode="auto">
          <a:xfrm flipH="1">
            <a:off x="6024563" y="2708275"/>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12" name="Line 20"/>
          <p:cNvSpPr>
            <a:spLocks noChangeShapeType="1"/>
          </p:cNvSpPr>
          <p:nvPr/>
        </p:nvSpPr>
        <p:spPr bwMode="auto">
          <a:xfrm flipV="1">
            <a:off x="6024563" y="2060575"/>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13" name="Line 21"/>
          <p:cNvSpPr>
            <a:spLocks noChangeShapeType="1"/>
          </p:cNvSpPr>
          <p:nvPr/>
        </p:nvSpPr>
        <p:spPr bwMode="auto">
          <a:xfrm flipH="1">
            <a:off x="5159375" y="2060575"/>
            <a:ext cx="865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14" name="Line 22"/>
          <p:cNvSpPr>
            <a:spLocks noChangeShapeType="1"/>
          </p:cNvSpPr>
          <p:nvPr/>
        </p:nvSpPr>
        <p:spPr bwMode="auto">
          <a:xfrm flipH="1">
            <a:off x="3863975" y="2060575"/>
            <a:ext cx="129540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18" name="Text Box 26"/>
          <p:cNvSpPr txBox="1">
            <a:spLocks noChangeArrowheads="1"/>
          </p:cNvSpPr>
          <p:nvPr/>
        </p:nvSpPr>
        <p:spPr bwMode="auto">
          <a:xfrm>
            <a:off x="5140325" y="2416176"/>
            <a:ext cx="18923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ctr" eaLnBrk="1" hangingPunct="1"/>
            <a:r>
              <a:rPr lang="hu-HU" sz="1600" dirty="0"/>
              <a:t>Befejezett termékek </a:t>
            </a:r>
            <a:r>
              <a:rPr lang="hu-HU" sz="1600" dirty="0"/>
              <a:t>100 </a:t>
            </a:r>
            <a:r>
              <a:rPr lang="hu-HU" sz="1600" dirty="0"/>
              <a:t>(4db) </a:t>
            </a:r>
          </a:p>
        </p:txBody>
      </p:sp>
      <p:sp>
        <p:nvSpPr>
          <p:cNvPr id="8220" name="Line 28"/>
          <p:cNvSpPr>
            <a:spLocks noChangeShapeType="1"/>
          </p:cNvSpPr>
          <p:nvPr/>
        </p:nvSpPr>
        <p:spPr bwMode="auto">
          <a:xfrm>
            <a:off x="2640013" y="2133600"/>
            <a:ext cx="0" cy="6477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21" name="Line 29"/>
          <p:cNvSpPr>
            <a:spLocks noChangeShapeType="1"/>
          </p:cNvSpPr>
          <p:nvPr/>
        </p:nvSpPr>
        <p:spPr bwMode="auto">
          <a:xfrm>
            <a:off x="1847850" y="2781300"/>
            <a:ext cx="0" cy="2376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22" name="Line 30"/>
          <p:cNvSpPr>
            <a:spLocks noChangeShapeType="1"/>
          </p:cNvSpPr>
          <p:nvPr/>
        </p:nvSpPr>
        <p:spPr bwMode="auto">
          <a:xfrm>
            <a:off x="1847851" y="5157788"/>
            <a:ext cx="25193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23" name="Text Box 31"/>
          <p:cNvSpPr txBox="1">
            <a:spLocks noChangeArrowheads="1"/>
          </p:cNvSpPr>
          <p:nvPr/>
        </p:nvSpPr>
        <p:spPr bwMode="auto">
          <a:xfrm>
            <a:off x="1978122" y="4868864"/>
            <a:ext cx="241598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ctr" eaLnBrk="1" hangingPunct="1"/>
            <a:r>
              <a:rPr lang="hu-HU" sz="1600" dirty="0"/>
              <a:t>értékesített termékek (3 db) </a:t>
            </a:r>
          </a:p>
          <a:p>
            <a:pPr algn="ctr" eaLnBrk="1" hangingPunct="1"/>
            <a:r>
              <a:rPr lang="hu-HU" sz="1600" dirty="0"/>
              <a:t>ráfordítása </a:t>
            </a:r>
            <a:r>
              <a:rPr lang="hu-HU" sz="1600" dirty="0"/>
              <a:t>(75)</a:t>
            </a:r>
            <a:r>
              <a:rPr lang="hu-HU" sz="1600" dirty="0"/>
              <a:t>	 </a:t>
            </a:r>
          </a:p>
        </p:txBody>
      </p:sp>
      <p:sp>
        <p:nvSpPr>
          <p:cNvPr id="8224" name="Line 32"/>
          <p:cNvSpPr>
            <a:spLocks noChangeShapeType="1"/>
          </p:cNvSpPr>
          <p:nvPr/>
        </p:nvSpPr>
        <p:spPr bwMode="auto">
          <a:xfrm>
            <a:off x="1703389" y="1773238"/>
            <a:ext cx="720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25" name="Text Box 33"/>
          <p:cNvSpPr txBox="1">
            <a:spLocks noChangeArrowheads="1"/>
          </p:cNvSpPr>
          <p:nvPr/>
        </p:nvSpPr>
        <p:spPr bwMode="auto">
          <a:xfrm>
            <a:off x="2555580" y="4360864"/>
            <a:ext cx="184050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ctr" eaLnBrk="1" hangingPunct="1"/>
            <a:r>
              <a:rPr lang="hu-HU" sz="1600"/>
              <a:t>értékesített termékek</a:t>
            </a:r>
          </a:p>
          <a:p>
            <a:pPr algn="ctr" eaLnBrk="1" hangingPunct="1"/>
            <a:r>
              <a:rPr lang="hu-HU" sz="1600"/>
              <a:t> bevétele (90) </a:t>
            </a:r>
          </a:p>
        </p:txBody>
      </p:sp>
      <p:sp>
        <p:nvSpPr>
          <p:cNvPr id="8226" name="Line 34"/>
          <p:cNvSpPr>
            <a:spLocks noChangeShapeType="1"/>
          </p:cNvSpPr>
          <p:nvPr/>
        </p:nvSpPr>
        <p:spPr bwMode="auto">
          <a:xfrm flipH="1">
            <a:off x="1847851" y="2781300"/>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29" name="Line 37"/>
          <p:cNvSpPr>
            <a:spLocks noChangeShapeType="1"/>
          </p:cNvSpPr>
          <p:nvPr/>
        </p:nvSpPr>
        <p:spPr bwMode="auto">
          <a:xfrm flipH="1">
            <a:off x="3287713" y="4652963"/>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30" name="Line 38"/>
          <p:cNvSpPr>
            <a:spLocks noChangeShapeType="1"/>
          </p:cNvSpPr>
          <p:nvPr/>
        </p:nvSpPr>
        <p:spPr bwMode="auto">
          <a:xfrm flipV="1">
            <a:off x="3287713" y="3357563"/>
            <a:ext cx="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31" name="Line 39"/>
          <p:cNvSpPr>
            <a:spLocks noChangeShapeType="1"/>
          </p:cNvSpPr>
          <p:nvPr/>
        </p:nvSpPr>
        <p:spPr bwMode="auto">
          <a:xfrm flipV="1">
            <a:off x="3287713" y="3141663"/>
            <a:ext cx="0" cy="2159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32" name="Line 40"/>
          <p:cNvSpPr>
            <a:spLocks noChangeShapeType="1"/>
          </p:cNvSpPr>
          <p:nvPr/>
        </p:nvSpPr>
        <p:spPr bwMode="auto">
          <a:xfrm flipV="1">
            <a:off x="3287713" y="2708275"/>
            <a:ext cx="0" cy="43338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33" name="Text Box 41"/>
          <p:cNvSpPr txBox="1">
            <a:spLocks noChangeArrowheads="1"/>
          </p:cNvSpPr>
          <p:nvPr/>
        </p:nvSpPr>
        <p:spPr bwMode="auto">
          <a:xfrm>
            <a:off x="8445500" y="5753100"/>
            <a:ext cx="20701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dirty="0"/>
              <a:t>BEVÉTEL           90</a:t>
            </a:r>
          </a:p>
          <a:p>
            <a:pPr eaLnBrk="1" hangingPunct="1"/>
            <a:r>
              <a:rPr lang="hu-HU" dirty="0"/>
              <a:t>RÁFORDÍTÁS    </a:t>
            </a:r>
            <a:r>
              <a:rPr lang="hu-HU" dirty="0" smtClean="0"/>
              <a:t>75</a:t>
            </a:r>
            <a:endParaRPr lang="hu-HU" dirty="0"/>
          </a:p>
          <a:p>
            <a:pPr eaLnBrk="1" hangingPunct="1"/>
            <a:r>
              <a:rPr lang="hu-HU" dirty="0"/>
              <a:t>EREDMÉNY  +  </a:t>
            </a:r>
            <a:r>
              <a:rPr lang="hu-HU" dirty="0" smtClean="0"/>
              <a:t>15</a:t>
            </a:r>
            <a:endParaRPr lang="hu-HU" dirty="0"/>
          </a:p>
        </p:txBody>
      </p:sp>
      <p:sp>
        <p:nvSpPr>
          <p:cNvPr id="8234" name="Text Box 42"/>
          <p:cNvSpPr txBox="1">
            <a:spLocks noChangeArrowheads="1"/>
          </p:cNvSpPr>
          <p:nvPr/>
        </p:nvSpPr>
        <p:spPr bwMode="auto">
          <a:xfrm>
            <a:off x="1631951" y="6302376"/>
            <a:ext cx="4238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ctr" eaLnBrk="1" hangingPunct="1"/>
            <a:r>
              <a:rPr lang="hu-HU"/>
              <a:t>FORGALMI SZEMLÉLETŰ EREDMÉNY</a:t>
            </a:r>
          </a:p>
        </p:txBody>
      </p:sp>
      <p:sp>
        <p:nvSpPr>
          <p:cNvPr id="8236" name="Line 44"/>
          <p:cNvSpPr>
            <a:spLocks noChangeShapeType="1"/>
          </p:cNvSpPr>
          <p:nvPr/>
        </p:nvSpPr>
        <p:spPr bwMode="auto">
          <a:xfrm flipV="1">
            <a:off x="4511675" y="1700214"/>
            <a:ext cx="0" cy="2016125"/>
          </a:xfrm>
          <a:prstGeom prst="line">
            <a:avLst/>
          </a:prstGeom>
          <a:noFill/>
          <a:ln w="38100" cmpd="dbl">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37" name="Text Box 45"/>
          <p:cNvSpPr txBox="1">
            <a:spLocks noChangeArrowheads="1"/>
          </p:cNvSpPr>
          <p:nvPr/>
        </p:nvSpPr>
        <p:spPr bwMode="auto">
          <a:xfrm>
            <a:off x="3863975" y="3363913"/>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sz="1400" dirty="0"/>
              <a:t>Időszak eredménye (</a:t>
            </a:r>
            <a:r>
              <a:rPr lang="hu-HU" sz="1400" dirty="0"/>
              <a:t>15)</a:t>
            </a:r>
            <a:endParaRPr lang="hu-HU" sz="1400" dirty="0"/>
          </a:p>
        </p:txBody>
      </p:sp>
      <p:sp>
        <p:nvSpPr>
          <p:cNvPr id="8238" name="Text Box 46"/>
          <p:cNvSpPr txBox="1">
            <a:spLocks noChangeArrowheads="1"/>
          </p:cNvSpPr>
          <p:nvPr/>
        </p:nvSpPr>
        <p:spPr bwMode="auto">
          <a:xfrm>
            <a:off x="6988175" y="6308726"/>
            <a:ext cx="1555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a:t>(REALIZÁLT)</a:t>
            </a:r>
          </a:p>
        </p:txBody>
      </p:sp>
      <p:sp>
        <p:nvSpPr>
          <p:cNvPr id="8239" name="Line 47"/>
          <p:cNvSpPr>
            <a:spLocks noChangeShapeType="1"/>
          </p:cNvSpPr>
          <p:nvPr/>
        </p:nvSpPr>
        <p:spPr bwMode="auto">
          <a:xfrm flipH="1">
            <a:off x="5808663" y="6524625"/>
            <a:ext cx="12239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40" name="Text Box 48"/>
          <p:cNvSpPr txBox="1">
            <a:spLocks noChangeArrowheads="1"/>
          </p:cNvSpPr>
          <p:nvPr/>
        </p:nvSpPr>
        <p:spPr bwMode="auto">
          <a:xfrm>
            <a:off x="5375276" y="149226"/>
            <a:ext cx="12366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lang="hu-HU"/>
              <a:t>felhasználás</a:t>
            </a:r>
          </a:p>
        </p:txBody>
      </p:sp>
      <p:sp>
        <p:nvSpPr>
          <p:cNvPr id="5" name="Dia számának helye 4"/>
          <p:cNvSpPr>
            <a:spLocks noGrp="1"/>
          </p:cNvSpPr>
          <p:nvPr>
            <p:ph type="sldNum" sz="quarter" idx="12"/>
          </p:nvPr>
        </p:nvSpPr>
        <p:spPr/>
        <p:txBody>
          <a:bodyPr/>
          <a:lstStyle/>
          <a:p>
            <a:fld id="{4AD39AA7-3E56-4243-A1F7-B0A552A94EB2}" type="slidenum">
              <a:rPr lang="hu-HU" smtClean="0"/>
              <a:pPr/>
              <a:t>5</a:t>
            </a:fld>
            <a:endParaRPr lang="hu-HU"/>
          </a:p>
        </p:txBody>
      </p:sp>
    </p:spTree>
    <p:extLst>
      <p:ext uri="{BB962C8B-B14F-4D97-AF65-F5344CB8AC3E}">
        <p14:creationId xmlns:p14="http://schemas.microsoft.com/office/powerpoint/2010/main" val="1215090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208"/>
                                        </p:tgtEl>
                                        <p:attrNameLst>
                                          <p:attrName>style.visibility</p:attrName>
                                        </p:attrNameLst>
                                      </p:cBhvr>
                                      <p:to>
                                        <p:strVal val="visible"/>
                                      </p:to>
                                    </p:set>
                                    <p:animEffect transition="in" filter="box(in)">
                                      <p:cBhvr>
                                        <p:cTn id="7" dur="500"/>
                                        <p:tgtEl>
                                          <p:spTgt spid="82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211"/>
                                        </p:tgtEl>
                                        <p:attrNameLst>
                                          <p:attrName>style.visibility</p:attrName>
                                        </p:attrNameLst>
                                      </p:cBhvr>
                                      <p:to>
                                        <p:strVal val="visible"/>
                                      </p:to>
                                    </p:set>
                                    <p:animEffect transition="in" filter="box(in)">
                                      <p:cBhvr>
                                        <p:cTn id="12" dur="500"/>
                                        <p:tgtEl>
                                          <p:spTgt spid="8211"/>
                                        </p:tgtEl>
                                      </p:cBhvr>
                                    </p:animEffect>
                                  </p:childTnLst>
                                </p:cTn>
                              </p:par>
                            </p:childTnLst>
                          </p:cTn>
                        </p:par>
                        <p:par>
                          <p:cTn id="13" fill="hold" nodeType="afterGroup">
                            <p:stCondLst>
                              <p:cond delay="500"/>
                            </p:stCondLst>
                            <p:childTnLst>
                              <p:par>
                                <p:cTn id="14" presetID="4" presetClass="entr" presetSubtype="16" fill="hold" grpId="0" nodeType="afterEffect">
                                  <p:stCondLst>
                                    <p:cond delay="0"/>
                                  </p:stCondLst>
                                  <p:childTnLst>
                                    <p:set>
                                      <p:cBhvr>
                                        <p:cTn id="15" dur="1" fill="hold">
                                          <p:stCondLst>
                                            <p:cond delay="0"/>
                                          </p:stCondLst>
                                        </p:cTn>
                                        <p:tgtEl>
                                          <p:spTgt spid="8212"/>
                                        </p:tgtEl>
                                        <p:attrNameLst>
                                          <p:attrName>style.visibility</p:attrName>
                                        </p:attrNameLst>
                                      </p:cBhvr>
                                      <p:to>
                                        <p:strVal val="visible"/>
                                      </p:to>
                                    </p:set>
                                    <p:animEffect transition="in" filter="box(in)">
                                      <p:cBhvr>
                                        <p:cTn id="16" dur="500"/>
                                        <p:tgtEl>
                                          <p:spTgt spid="8212"/>
                                        </p:tgtEl>
                                      </p:cBhvr>
                                    </p:animEffect>
                                  </p:childTnLst>
                                </p:cTn>
                              </p:par>
                            </p:childTnLst>
                          </p:cTn>
                        </p:par>
                        <p:par>
                          <p:cTn id="17" fill="hold" nodeType="afterGroup">
                            <p:stCondLst>
                              <p:cond delay="1000"/>
                            </p:stCondLst>
                            <p:childTnLst>
                              <p:par>
                                <p:cTn id="18" presetID="4" presetClass="entr" presetSubtype="16" fill="hold" grpId="0" nodeType="afterEffect">
                                  <p:stCondLst>
                                    <p:cond delay="0"/>
                                  </p:stCondLst>
                                  <p:childTnLst>
                                    <p:set>
                                      <p:cBhvr>
                                        <p:cTn id="19" dur="1" fill="hold">
                                          <p:stCondLst>
                                            <p:cond delay="0"/>
                                          </p:stCondLst>
                                        </p:cTn>
                                        <p:tgtEl>
                                          <p:spTgt spid="8213"/>
                                        </p:tgtEl>
                                        <p:attrNameLst>
                                          <p:attrName>style.visibility</p:attrName>
                                        </p:attrNameLst>
                                      </p:cBhvr>
                                      <p:to>
                                        <p:strVal val="visible"/>
                                      </p:to>
                                    </p:set>
                                    <p:animEffect transition="in" filter="box(in)">
                                      <p:cBhvr>
                                        <p:cTn id="20" dur="500"/>
                                        <p:tgtEl>
                                          <p:spTgt spid="8213"/>
                                        </p:tgtEl>
                                      </p:cBhvr>
                                    </p:animEffect>
                                  </p:childTnLst>
                                </p:cTn>
                              </p:par>
                            </p:childTnLst>
                          </p:cTn>
                        </p:par>
                        <p:par>
                          <p:cTn id="21" fill="hold" nodeType="afterGroup">
                            <p:stCondLst>
                              <p:cond delay="1500"/>
                            </p:stCondLst>
                            <p:childTnLst>
                              <p:par>
                                <p:cTn id="22" presetID="4" presetClass="entr" presetSubtype="16" fill="hold" grpId="0" nodeType="afterEffect">
                                  <p:stCondLst>
                                    <p:cond delay="0"/>
                                  </p:stCondLst>
                                  <p:childTnLst>
                                    <p:set>
                                      <p:cBhvr>
                                        <p:cTn id="23" dur="1" fill="hold">
                                          <p:stCondLst>
                                            <p:cond delay="0"/>
                                          </p:stCondLst>
                                        </p:cTn>
                                        <p:tgtEl>
                                          <p:spTgt spid="8214"/>
                                        </p:tgtEl>
                                        <p:attrNameLst>
                                          <p:attrName>style.visibility</p:attrName>
                                        </p:attrNameLst>
                                      </p:cBhvr>
                                      <p:to>
                                        <p:strVal val="visible"/>
                                      </p:to>
                                    </p:set>
                                    <p:animEffect transition="in" filter="box(in)">
                                      <p:cBhvr>
                                        <p:cTn id="24" dur="500"/>
                                        <p:tgtEl>
                                          <p:spTgt spid="821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218"/>
                                        </p:tgtEl>
                                        <p:attrNameLst>
                                          <p:attrName>style.visibility</p:attrName>
                                        </p:attrNameLst>
                                      </p:cBhvr>
                                      <p:to>
                                        <p:strVal val="visible"/>
                                      </p:to>
                                    </p:set>
                                    <p:anim calcmode="lin" valueType="num">
                                      <p:cBhvr additive="base">
                                        <p:cTn id="29" dur="500" fill="hold"/>
                                        <p:tgtEl>
                                          <p:spTgt spid="8218"/>
                                        </p:tgtEl>
                                        <p:attrNameLst>
                                          <p:attrName>ppt_x</p:attrName>
                                        </p:attrNameLst>
                                      </p:cBhvr>
                                      <p:tavLst>
                                        <p:tav tm="0">
                                          <p:val>
                                            <p:strVal val="#ppt_x"/>
                                          </p:val>
                                        </p:tav>
                                        <p:tav tm="100000">
                                          <p:val>
                                            <p:strVal val="#ppt_x"/>
                                          </p:val>
                                        </p:tav>
                                      </p:tavLst>
                                    </p:anim>
                                    <p:anim calcmode="lin" valueType="num">
                                      <p:cBhvr additive="base">
                                        <p:cTn id="30" dur="500" fill="hold"/>
                                        <p:tgtEl>
                                          <p:spTgt spid="8218"/>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8220"/>
                                        </p:tgtEl>
                                        <p:attrNameLst>
                                          <p:attrName>style.visibility</p:attrName>
                                        </p:attrNameLst>
                                      </p:cBhvr>
                                      <p:to>
                                        <p:strVal val="visible"/>
                                      </p:to>
                                    </p:set>
                                    <p:animEffect transition="in" filter="box(in)">
                                      <p:cBhvr>
                                        <p:cTn id="35" dur="500"/>
                                        <p:tgtEl>
                                          <p:spTgt spid="8220"/>
                                        </p:tgtEl>
                                      </p:cBhvr>
                                    </p:animEffect>
                                  </p:childTnLst>
                                </p:cTn>
                              </p:par>
                            </p:childTnLst>
                          </p:cTn>
                        </p:par>
                        <p:par>
                          <p:cTn id="36" fill="hold" nodeType="afterGroup">
                            <p:stCondLst>
                              <p:cond delay="500"/>
                            </p:stCondLst>
                            <p:childTnLst>
                              <p:par>
                                <p:cTn id="37" presetID="4" presetClass="entr" presetSubtype="16" fill="hold" grpId="0" nodeType="afterEffect">
                                  <p:stCondLst>
                                    <p:cond delay="0"/>
                                  </p:stCondLst>
                                  <p:childTnLst>
                                    <p:set>
                                      <p:cBhvr>
                                        <p:cTn id="38" dur="1" fill="hold">
                                          <p:stCondLst>
                                            <p:cond delay="0"/>
                                          </p:stCondLst>
                                        </p:cTn>
                                        <p:tgtEl>
                                          <p:spTgt spid="8226"/>
                                        </p:tgtEl>
                                        <p:attrNameLst>
                                          <p:attrName>style.visibility</p:attrName>
                                        </p:attrNameLst>
                                      </p:cBhvr>
                                      <p:to>
                                        <p:strVal val="visible"/>
                                      </p:to>
                                    </p:set>
                                    <p:animEffect transition="in" filter="box(in)">
                                      <p:cBhvr>
                                        <p:cTn id="39" dur="500"/>
                                        <p:tgtEl>
                                          <p:spTgt spid="8226"/>
                                        </p:tgtEl>
                                      </p:cBhvr>
                                    </p:animEffect>
                                  </p:childTnLst>
                                </p:cTn>
                              </p:par>
                            </p:childTnLst>
                          </p:cTn>
                        </p:par>
                        <p:par>
                          <p:cTn id="40" fill="hold" nodeType="afterGroup">
                            <p:stCondLst>
                              <p:cond delay="1000"/>
                            </p:stCondLst>
                            <p:childTnLst>
                              <p:par>
                                <p:cTn id="41" presetID="4" presetClass="entr" presetSubtype="16" fill="hold" grpId="0" nodeType="afterEffect">
                                  <p:stCondLst>
                                    <p:cond delay="0"/>
                                  </p:stCondLst>
                                  <p:childTnLst>
                                    <p:set>
                                      <p:cBhvr>
                                        <p:cTn id="42" dur="1" fill="hold">
                                          <p:stCondLst>
                                            <p:cond delay="0"/>
                                          </p:stCondLst>
                                        </p:cTn>
                                        <p:tgtEl>
                                          <p:spTgt spid="8221"/>
                                        </p:tgtEl>
                                        <p:attrNameLst>
                                          <p:attrName>style.visibility</p:attrName>
                                        </p:attrNameLst>
                                      </p:cBhvr>
                                      <p:to>
                                        <p:strVal val="visible"/>
                                      </p:to>
                                    </p:set>
                                    <p:animEffect transition="in" filter="box(in)">
                                      <p:cBhvr>
                                        <p:cTn id="43" dur="500"/>
                                        <p:tgtEl>
                                          <p:spTgt spid="8221"/>
                                        </p:tgtEl>
                                      </p:cBhvr>
                                    </p:animEffect>
                                  </p:childTnLst>
                                </p:cTn>
                              </p:par>
                            </p:childTnLst>
                          </p:cTn>
                        </p:par>
                        <p:par>
                          <p:cTn id="44" fill="hold" nodeType="afterGroup">
                            <p:stCondLst>
                              <p:cond delay="1500"/>
                            </p:stCondLst>
                            <p:childTnLst>
                              <p:par>
                                <p:cTn id="45" presetID="4" presetClass="entr" presetSubtype="16" fill="hold" grpId="0" nodeType="afterEffect">
                                  <p:stCondLst>
                                    <p:cond delay="0"/>
                                  </p:stCondLst>
                                  <p:childTnLst>
                                    <p:set>
                                      <p:cBhvr>
                                        <p:cTn id="46" dur="1" fill="hold">
                                          <p:stCondLst>
                                            <p:cond delay="0"/>
                                          </p:stCondLst>
                                        </p:cTn>
                                        <p:tgtEl>
                                          <p:spTgt spid="8222"/>
                                        </p:tgtEl>
                                        <p:attrNameLst>
                                          <p:attrName>style.visibility</p:attrName>
                                        </p:attrNameLst>
                                      </p:cBhvr>
                                      <p:to>
                                        <p:strVal val="visible"/>
                                      </p:to>
                                    </p:set>
                                    <p:animEffect transition="in" filter="box(in)">
                                      <p:cBhvr>
                                        <p:cTn id="47" dur="500"/>
                                        <p:tgtEl>
                                          <p:spTgt spid="822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198">
                                            <p:bg/>
                                          </p:spTgt>
                                        </p:tgtEl>
                                        <p:attrNameLst>
                                          <p:attrName>style.visibility</p:attrName>
                                        </p:attrNameLst>
                                      </p:cBhvr>
                                      <p:to>
                                        <p:strVal val="visible"/>
                                      </p:to>
                                    </p:set>
                                    <p:animEffect transition="in" filter="blinds(horizontal)">
                                      <p:cBhvr>
                                        <p:cTn id="52" dur="500"/>
                                        <p:tgtEl>
                                          <p:spTgt spid="8198">
                                            <p:bg/>
                                          </p:spTgt>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8198">
                                            <p:txEl>
                                              <p:pRg st="0" end="0"/>
                                            </p:txEl>
                                          </p:spTgt>
                                        </p:tgtEl>
                                        <p:attrNameLst>
                                          <p:attrName>style.visibility</p:attrName>
                                        </p:attrNameLst>
                                      </p:cBhvr>
                                      <p:to>
                                        <p:strVal val="visible"/>
                                      </p:to>
                                    </p:set>
                                    <p:animEffect transition="in" filter="blinds(horizontal)">
                                      <p:cBhvr>
                                        <p:cTn id="55" dur="500"/>
                                        <p:tgtEl>
                                          <p:spTgt spid="8198">
                                            <p:txEl>
                                              <p:pRg st="0" end="0"/>
                                            </p:txEl>
                                          </p:spTgt>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8198">
                                            <p:txEl>
                                              <p:pRg st="1" end="1"/>
                                            </p:txEl>
                                          </p:spTgt>
                                        </p:tgtEl>
                                        <p:attrNameLst>
                                          <p:attrName>style.visibility</p:attrName>
                                        </p:attrNameLst>
                                      </p:cBhvr>
                                      <p:to>
                                        <p:strVal val="visible"/>
                                      </p:to>
                                    </p:set>
                                    <p:animEffect transition="in" filter="blinds(horizontal)">
                                      <p:cBhvr>
                                        <p:cTn id="58" dur="500"/>
                                        <p:tgtEl>
                                          <p:spTgt spid="8198">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8198">
                                            <p:txEl>
                                              <p:pRg st="3" end="3"/>
                                            </p:txEl>
                                          </p:spTgt>
                                        </p:tgtEl>
                                        <p:attrNameLst>
                                          <p:attrName>style.visibility</p:attrName>
                                        </p:attrNameLst>
                                      </p:cBhvr>
                                      <p:to>
                                        <p:strVal val="visible"/>
                                      </p:to>
                                    </p:set>
                                    <p:animEffect transition="in" filter="blinds(horizontal)">
                                      <p:cBhvr>
                                        <p:cTn id="63" dur="500"/>
                                        <p:tgtEl>
                                          <p:spTgt spid="8198">
                                            <p:txEl>
                                              <p:pRg st="3" end="3"/>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8223"/>
                                        </p:tgtEl>
                                        <p:attrNameLst>
                                          <p:attrName>style.visibility</p:attrName>
                                        </p:attrNameLst>
                                      </p:cBhvr>
                                      <p:to>
                                        <p:strVal val="visible"/>
                                      </p:to>
                                    </p:set>
                                    <p:anim calcmode="lin" valueType="num">
                                      <p:cBhvr additive="base">
                                        <p:cTn id="68" dur="500" fill="hold"/>
                                        <p:tgtEl>
                                          <p:spTgt spid="8223"/>
                                        </p:tgtEl>
                                        <p:attrNameLst>
                                          <p:attrName>ppt_x</p:attrName>
                                        </p:attrNameLst>
                                      </p:cBhvr>
                                      <p:tavLst>
                                        <p:tav tm="0">
                                          <p:val>
                                            <p:strVal val="#ppt_x"/>
                                          </p:val>
                                        </p:tav>
                                        <p:tav tm="100000">
                                          <p:val>
                                            <p:strVal val="#ppt_x"/>
                                          </p:val>
                                        </p:tav>
                                      </p:tavLst>
                                    </p:anim>
                                    <p:anim calcmode="lin" valueType="num">
                                      <p:cBhvr additive="base">
                                        <p:cTn id="69" dur="500" fill="hold"/>
                                        <p:tgtEl>
                                          <p:spTgt spid="8223"/>
                                        </p:tgtEl>
                                        <p:attrNameLst>
                                          <p:attrName>ppt_y</p:attrName>
                                        </p:attrNameLst>
                                      </p:cBhvr>
                                      <p:tavLst>
                                        <p:tav tm="0">
                                          <p:val>
                                            <p:strVal val="1+#ppt_h/2"/>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4" presetClass="entr" presetSubtype="16" fill="hold" grpId="0" nodeType="clickEffect">
                                  <p:stCondLst>
                                    <p:cond delay="0"/>
                                  </p:stCondLst>
                                  <p:childTnLst>
                                    <p:set>
                                      <p:cBhvr>
                                        <p:cTn id="73" dur="1" fill="hold">
                                          <p:stCondLst>
                                            <p:cond delay="0"/>
                                          </p:stCondLst>
                                        </p:cTn>
                                        <p:tgtEl>
                                          <p:spTgt spid="8229"/>
                                        </p:tgtEl>
                                        <p:attrNameLst>
                                          <p:attrName>style.visibility</p:attrName>
                                        </p:attrNameLst>
                                      </p:cBhvr>
                                      <p:to>
                                        <p:strVal val="visible"/>
                                      </p:to>
                                    </p:set>
                                    <p:animEffect transition="in" filter="box(in)">
                                      <p:cBhvr>
                                        <p:cTn id="74" dur="500"/>
                                        <p:tgtEl>
                                          <p:spTgt spid="8229"/>
                                        </p:tgtEl>
                                      </p:cBhvr>
                                    </p:animEffect>
                                  </p:childTnLst>
                                </p:cTn>
                              </p:par>
                            </p:childTnLst>
                          </p:cTn>
                        </p:par>
                        <p:par>
                          <p:cTn id="75" fill="hold" nodeType="afterGroup">
                            <p:stCondLst>
                              <p:cond delay="500"/>
                            </p:stCondLst>
                            <p:childTnLst>
                              <p:par>
                                <p:cTn id="76" presetID="4" presetClass="entr" presetSubtype="16" fill="hold" grpId="0" nodeType="afterEffect">
                                  <p:stCondLst>
                                    <p:cond delay="0"/>
                                  </p:stCondLst>
                                  <p:childTnLst>
                                    <p:set>
                                      <p:cBhvr>
                                        <p:cTn id="77" dur="1" fill="hold">
                                          <p:stCondLst>
                                            <p:cond delay="0"/>
                                          </p:stCondLst>
                                        </p:cTn>
                                        <p:tgtEl>
                                          <p:spTgt spid="8230"/>
                                        </p:tgtEl>
                                        <p:attrNameLst>
                                          <p:attrName>style.visibility</p:attrName>
                                        </p:attrNameLst>
                                      </p:cBhvr>
                                      <p:to>
                                        <p:strVal val="visible"/>
                                      </p:to>
                                    </p:set>
                                    <p:animEffect transition="in" filter="box(in)">
                                      <p:cBhvr>
                                        <p:cTn id="78" dur="500"/>
                                        <p:tgtEl>
                                          <p:spTgt spid="8230"/>
                                        </p:tgtEl>
                                      </p:cBhvr>
                                    </p:animEffect>
                                  </p:childTnLst>
                                </p:cTn>
                              </p:par>
                            </p:childTnLst>
                          </p:cTn>
                        </p:par>
                        <p:par>
                          <p:cTn id="79" fill="hold" nodeType="afterGroup">
                            <p:stCondLst>
                              <p:cond delay="1000"/>
                            </p:stCondLst>
                            <p:childTnLst>
                              <p:par>
                                <p:cTn id="80" presetID="4" presetClass="entr" presetSubtype="16" fill="hold" grpId="0" nodeType="afterEffect">
                                  <p:stCondLst>
                                    <p:cond delay="0"/>
                                  </p:stCondLst>
                                  <p:childTnLst>
                                    <p:set>
                                      <p:cBhvr>
                                        <p:cTn id="81" dur="1" fill="hold">
                                          <p:stCondLst>
                                            <p:cond delay="0"/>
                                          </p:stCondLst>
                                        </p:cTn>
                                        <p:tgtEl>
                                          <p:spTgt spid="8231"/>
                                        </p:tgtEl>
                                        <p:attrNameLst>
                                          <p:attrName>style.visibility</p:attrName>
                                        </p:attrNameLst>
                                      </p:cBhvr>
                                      <p:to>
                                        <p:strVal val="visible"/>
                                      </p:to>
                                    </p:set>
                                    <p:animEffect transition="in" filter="box(in)">
                                      <p:cBhvr>
                                        <p:cTn id="82" dur="500"/>
                                        <p:tgtEl>
                                          <p:spTgt spid="8231"/>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8225"/>
                                        </p:tgtEl>
                                        <p:attrNameLst>
                                          <p:attrName>style.visibility</p:attrName>
                                        </p:attrNameLst>
                                      </p:cBhvr>
                                      <p:to>
                                        <p:strVal val="visible"/>
                                      </p:to>
                                    </p:set>
                                    <p:anim calcmode="lin" valueType="num">
                                      <p:cBhvr additive="base">
                                        <p:cTn id="87" dur="500" fill="hold"/>
                                        <p:tgtEl>
                                          <p:spTgt spid="8225"/>
                                        </p:tgtEl>
                                        <p:attrNameLst>
                                          <p:attrName>ppt_x</p:attrName>
                                        </p:attrNameLst>
                                      </p:cBhvr>
                                      <p:tavLst>
                                        <p:tav tm="0">
                                          <p:val>
                                            <p:strVal val="#ppt_x"/>
                                          </p:val>
                                        </p:tav>
                                        <p:tav tm="100000">
                                          <p:val>
                                            <p:strVal val="#ppt_x"/>
                                          </p:val>
                                        </p:tav>
                                      </p:tavLst>
                                    </p:anim>
                                    <p:anim calcmode="lin" valueType="num">
                                      <p:cBhvr additive="base">
                                        <p:cTn id="88" dur="500" fill="hold"/>
                                        <p:tgtEl>
                                          <p:spTgt spid="8225"/>
                                        </p:tgtEl>
                                        <p:attrNameLst>
                                          <p:attrName>ppt_y</p:attrName>
                                        </p:attrNameLst>
                                      </p:cBhvr>
                                      <p:tavLst>
                                        <p:tav tm="0">
                                          <p:val>
                                            <p:strVal val="1+#ppt_h/2"/>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4" presetClass="entr" presetSubtype="16" fill="hold" grpId="0" nodeType="clickEffect">
                                  <p:stCondLst>
                                    <p:cond delay="0"/>
                                  </p:stCondLst>
                                  <p:childTnLst>
                                    <p:set>
                                      <p:cBhvr>
                                        <p:cTn id="92" dur="1" fill="hold">
                                          <p:stCondLst>
                                            <p:cond delay="0"/>
                                          </p:stCondLst>
                                        </p:cTn>
                                        <p:tgtEl>
                                          <p:spTgt spid="8232"/>
                                        </p:tgtEl>
                                        <p:attrNameLst>
                                          <p:attrName>style.visibility</p:attrName>
                                        </p:attrNameLst>
                                      </p:cBhvr>
                                      <p:to>
                                        <p:strVal val="visible"/>
                                      </p:to>
                                    </p:set>
                                    <p:animEffect transition="in" filter="box(in)">
                                      <p:cBhvr>
                                        <p:cTn id="93" dur="500"/>
                                        <p:tgtEl>
                                          <p:spTgt spid="8232"/>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8233"/>
                                        </p:tgtEl>
                                        <p:attrNameLst>
                                          <p:attrName>style.visibility</p:attrName>
                                        </p:attrNameLst>
                                      </p:cBhvr>
                                      <p:to>
                                        <p:strVal val="visible"/>
                                      </p:to>
                                    </p:set>
                                    <p:animEffect transition="in" filter="blinds(horizontal)">
                                      <p:cBhvr>
                                        <p:cTn id="98" dur="500"/>
                                        <p:tgtEl>
                                          <p:spTgt spid="8233"/>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5" presetClass="entr" presetSubtype="10" fill="hold" grpId="0" nodeType="clickEffect">
                                  <p:stCondLst>
                                    <p:cond delay="0"/>
                                  </p:stCondLst>
                                  <p:childTnLst>
                                    <p:set>
                                      <p:cBhvr>
                                        <p:cTn id="102" dur="1" fill="hold">
                                          <p:stCondLst>
                                            <p:cond delay="0"/>
                                          </p:stCondLst>
                                        </p:cTn>
                                        <p:tgtEl>
                                          <p:spTgt spid="8238"/>
                                        </p:tgtEl>
                                        <p:attrNameLst>
                                          <p:attrName>style.visibility</p:attrName>
                                        </p:attrNameLst>
                                      </p:cBhvr>
                                      <p:to>
                                        <p:strVal val="visible"/>
                                      </p:to>
                                    </p:set>
                                    <p:animEffect transition="in" filter="checkerboard(across)">
                                      <p:cBhvr>
                                        <p:cTn id="103" dur="500"/>
                                        <p:tgtEl>
                                          <p:spTgt spid="8238"/>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4" presetClass="entr" presetSubtype="16" fill="hold" grpId="0" nodeType="clickEffect">
                                  <p:stCondLst>
                                    <p:cond delay="0"/>
                                  </p:stCondLst>
                                  <p:childTnLst>
                                    <p:set>
                                      <p:cBhvr>
                                        <p:cTn id="107" dur="1" fill="hold">
                                          <p:stCondLst>
                                            <p:cond delay="0"/>
                                          </p:stCondLst>
                                        </p:cTn>
                                        <p:tgtEl>
                                          <p:spTgt spid="8239"/>
                                        </p:tgtEl>
                                        <p:attrNameLst>
                                          <p:attrName>style.visibility</p:attrName>
                                        </p:attrNameLst>
                                      </p:cBhvr>
                                      <p:to>
                                        <p:strVal val="visible"/>
                                      </p:to>
                                    </p:set>
                                    <p:animEffect transition="in" filter="box(in)">
                                      <p:cBhvr>
                                        <p:cTn id="108" dur="500"/>
                                        <p:tgtEl>
                                          <p:spTgt spid="8239"/>
                                        </p:tgtEl>
                                      </p:cBhvr>
                                    </p:animEffect>
                                  </p:childTnLst>
                                </p:cTn>
                              </p:par>
                            </p:childTnLst>
                          </p:cTn>
                        </p:par>
                        <p:par>
                          <p:cTn id="109" fill="hold" nodeType="afterGroup">
                            <p:stCondLst>
                              <p:cond delay="500"/>
                            </p:stCondLst>
                            <p:childTnLst>
                              <p:par>
                                <p:cTn id="110" presetID="4" presetClass="entr" presetSubtype="16" fill="hold" grpId="0" nodeType="afterEffect">
                                  <p:stCondLst>
                                    <p:cond delay="0"/>
                                  </p:stCondLst>
                                  <p:childTnLst>
                                    <p:set>
                                      <p:cBhvr>
                                        <p:cTn id="111" dur="1" fill="hold">
                                          <p:stCondLst>
                                            <p:cond delay="0"/>
                                          </p:stCondLst>
                                        </p:cTn>
                                        <p:tgtEl>
                                          <p:spTgt spid="8234"/>
                                        </p:tgtEl>
                                        <p:attrNameLst>
                                          <p:attrName>style.visibility</p:attrName>
                                        </p:attrNameLst>
                                      </p:cBhvr>
                                      <p:to>
                                        <p:strVal val="visible"/>
                                      </p:to>
                                    </p:set>
                                    <p:animEffect transition="in" filter="box(in)">
                                      <p:cBhvr>
                                        <p:cTn id="112" dur="500"/>
                                        <p:tgtEl>
                                          <p:spTgt spid="8234"/>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4" presetClass="entr" presetSubtype="16" fill="hold" grpId="0" nodeType="clickEffect">
                                  <p:stCondLst>
                                    <p:cond delay="0"/>
                                  </p:stCondLst>
                                  <p:childTnLst>
                                    <p:set>
                                      <p:cBhvr>
                                        <p:cTn id="116" dur="1" fill="hold">
                                          <p:stCondLst>
                                            <p:cond delay="0"/>
                                          </p:stCondLst>
                                        </p:cTn>
                                        <p:tgtEl>
                                          <p:spTgt spid="8236"/>
                                        </p:tgtEl>
                                        <p:attrNameLst>
                                          <p:attrName>style.visibility</p:attrName>
                                        </p:attrNameLst>
                                      </p:cBhvr>
                                      <p:to>
                                        <p:strVal val="visible"/>
                                      </p:to>
                                    </p:set>
                                    <p:animEffect transition="in" filter="box(in)">
                                      <p:cBhvr>
                                        <p:cTn id="117" dur="500"/>
                                        <p:tgtEl>
                                          <p:spTgt spid="8236"/>
                                        </p:tgtEl>
                                      </p:cBhvr>
                                    </p:animEffect>
                                  </p:childTnLst>
                                </p:cTn>
                              </p:par>
                            </p:childTnLst>
                          </p:cTn>
                        </p:par>
                        <p:par>
                          <p:cTn id="118" fill="hold" nodeType="afterGroup">
                            <p:stCondLst>
                              <p:cond delay="500"/>
                            </p:stCondLst>
                            <p:childTnLst>
                              <p:par>
                                <p:cTn id="119" presetID="2" presetClass="entr" presetSubtype="4" fill="hold" grpId="0" nodeType="afterEffect">
                                  <p:stCondLst>
                                    <p:cond delay="0"/>
                                  </p:stCondLst>
                                  <p:childTnLst>
                                    <p:set>
                                      <p:cBhvr>
                                        <p:cTn id="120" dur="1" fill="hold">
                                          <p:stCondLst>
                                            <p:cond delay="0"/>
                                          </p:stCondLst>
                                        </p:cTn>
                                        <p:tgtEl>
                                          <p:spTgt spid="8237"/>
                                        </p:tgtEl>
                                        <p:attrNameLst>
                                          <p:attrName>style.visibility</p:attrName>
                                        </p:attrNameLst>
                                      </p:cBhvr>
                                      <p:to>
                                        <p:strVal val="visible"/>
                                      </p:to>
                                    </p:set>
                                    <p:anim calcmode="lin" valueType="num">
                                      <p:cBhvr additive="base">
                                        <p:cTn id="121" dur="500" fill="hold"/>
                                        <p:tgtEl>
                                          <p:spTgt spid="8237"/>
                                        </p:tgtEl>
                                        <p:attrNameLst>
                                          <p:attrName>ppt_x</p:attrName>
                                        </p:attrNameLst>
                                      </p:cBhvr>
                                      <p:tavLst>
                                        <p:tav tm="0">
                                          <p:val>
                                            <p:strVal val="#ppt_x"/>
                                          </p:val>
                                        </p:tav>
                                        <p:tav tm="100000">
                                          <p:val>
                                            <p:strVal val="#ppt_x"/>
                                          </p:val>
                                        </p:tav>
                                      </p:tavLst>
                                    </p:anim>
                                    <p:anim calcmode="lin" valueType="num">
                                      <p:cBhvr additive="base">
                                        <p:cTn id="122" dur="500" fill="hold"/>
                                        <p:tgtEl>
                                          <p:spTgt spid="82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allAtOnce" animBg="1"/>
      <p:bldP spid="8208" grpId="0" animBg="1"/>
      <p:bldP spid="8211" grpId="0" animBg="1"/>
      <p:bldP spid="8212" grpId="0" animBg="1"/>
      <p:bldP spid="8213" grpId="0" animBg="1"/>
      <p:bldP spid="8214" grpId="0" animBg="1"/>
      <p:bldP spid="8218" grpId="0"/>
      <p:bldP spid="8220" grpId="0" animBg="1"/>
      <p:bldP spid="8221" grpId="0" animBg="1"/>
      <p:bldP spid="8222" grpId="0" animBg="1"/>
      <p:bldP spid="8223" grpId="0"/>
      <p:bldP spid="8225" grpId="0"/>
      <p:bldP spid="8226" grpId="0" animBg="1"/>
      <p:bldP spid="8229" grpId="0" animBg="1"/>
      <p:bldP spid="8230" grpId="0" animBg="1"/>
      <p:bldP spid="8231" grpId="0" animBg="1"/>
      <p:bldP spid="8232" grpId="0" animBg="1"/>
      <p:bldP spid="8233" grpId="0"/>
      <p:bldP spid="8234" grpId="0"/>
      <p:bldP spid="8236" grpId="0" animBg="1"/>
      <p:bldP spid="8237" grpId="0"/>
      <p:bldP spid="8238" grpId="0"/>
      <p:bldP spid="823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rrowheads="1"/>
          </p:cNvSpPr>
          <p:nvPr>
            <p:ph type="title"/>
          </p:nvPr>
        </p:nvSpPr>
        <p:spPr/>
        <p:txBody>
          <a:bodyPr/>
          <a:lstStyle/>
          <a:p>
            <a:r>
              <a:rPr lang="hu-HU"/>
              <a:t>Az ábra magyarázata (1)</a:t>
            </a:r>
          </a:p>
        </p:txBody>
      </p:sp>
      <p:sp>
        <p:nvSpPr>
          <p:cNvPr id="140291" name="Rectangle 3"/>
          <p:cNvSpPr>
            <a:spLocks noGrp="1" noChangeArrowheads="1"/>
          </p:cNvSpPr>
          <p:nvPr>
            <p:ph idx="1"/>
          </p:nvPr>
        </p:nvSpPr>
        <p:spPr>
          <a:xfrm>
            <a:off x="1981200" y="1196975"/>
            <a:ext cx="8229600" cy="5327650"/>
          </a:xfrm>
        </p:spPr>
        <p:txBody>
          <a:bodyPr>
            <a:normAutofit lnSpcReduction="10000"/>
          </a:bodyPr>
          <a:lstStyle/>
          <a:p>
            <a:pPr>
              <a:lnSpc>
                <a:spcPct val="80000"/>
              </a:lnSpc>
            </a:pPr>
            <a:r>
              <a:rPr lang="hu-HU" sz="2000" dirty="0"/>
              <a:t>A gazdálkodók működésük, a teljesítmények létrehozása során erőforrásokat használnak fel, ezt mutatjuk ki az üzemi körben, mint költség. </a:t>
            </a:r>
          </a:p>
          <a:p>
            <a:pPr>
              <a:lnSpc>
                <a:spcPct val="80000"/>
              </a:lnSpc>
            </a:pPr>
            <a:r>
              <a:rPr lang="hu-HU" sz="2000" dirty="0"/>
              <a:t>A példában a költség 100, ami nem más, mint a felhasznált erőforrás értéke, amit pedig az határoz meg, hogy mennyit kell(</a:t>
            </a:r>
            <a:r>
              <a:rPr lang="hu-HU" sz="2000" dirty="0" err="1"/>
              <a:t>ett</a:t>
            </a:r>
            <a:r>
              <a:rPr lang="hu-HU" sz="2000" dirty="0"/>
              <a:t>) fizetni az erőforrás megszerzéséért (ez a kiadás).</a:t>
            </a:r>
          </a:p>
          <a:p>
            <a:pPr>
              <a:lnSpc>
                <a:spcPct val="80000"/>
              </a:lnSpc>
            </a:pPr>
            <a:r>
              <a:rPr lang="hu-HU" sz="2000" dirty="0"/>
              <a:t>A költségfelmerülés vagy eszközcsökkenést (esetünkben 60 értékben</a:t>
            </a:r>
            <a:r>
              <a:rPr lang="hu-HU" sz="2000" dirty="0"/>
              <a:t>) </a:t>
            </a:r>
            <a:r>
              <a:rPr lang="hu-HU" sz="2000" dirty="0"/>
              <a:t>(tipikusan a holt munka elemek körében, ahol értelmezhető a készletezés), vagy kötelezettségnövekedést </a:t>
            </a:r>
            <a:r>
              <a:rPr lang="hu-HU" sz="2000" dirty="0"/>
              <a:t>(a példában 40 értékben) (tipikusan </a:t>
            </a:r>
            <a:r>
              <a:rPr lang="hu-HU" sz="2000" dirty="0"/>
              <a:t>olyan erőforrásoknál, ahol a készletezés helyett a folyamatos rendelkezésre állás értelmezhető csak, ilyen a humánerőforrás és a külső szolgáltatások köre)</a:t>
            </a:r>
          </a:p>
          <a:p>
            <a:pPr>
              <a:lnSpc>
                <a:spcPct val="80000"/>
              </a:lnSpc>
            </a:pPr>
            <a:r>
              <a:rPr lang="hu-HU" sz="2000" dirty="0"/>
              <a:t>A költségek meghatározzák az előállított teljesítmények bekerülési értékét, vagyis az üzemi körben létrejött termékek bekerülési értéke nem lehet több, mint a létrehozása érdekében elszámolt erőforrás felhasználás értéke, de annál kevesebb igen (hogy miért erről később még bőven lesz szó)</a:t>
            </a:r>
          </a:p>
          <a:p>
            <a:pPr>
              <a:lnSpc>
                <a:spcPct val="80000"/>
              </a:lnSpc>
            </a:pPr>
            <a:r>
              <a:rPr lang="hu-HU" sz="2000" dirty="0"/>
              <a:t>Tegyük fel, hogy (TFH) 4 db termék készült </a:t>
            </a:r>
            <a:r>
              <a:rPr lang="hu-HU" sz="2000" dirty="0"/>
              <a:t>el, amihez 100 </a:t>
            </a:r>
            <a:r>
              <a:rPr lang="hu-HU" sz="2000" dirty="0"/>
              <a:t>egységnyi </a:t>
            </a:r>
            <a:r>
              <a:rPr lang="hu-HU" sz="2000" dirty="0"/>
              <a:t>költség kapcsolódott (ennyi az üzemi körben kimutatott költség), ez az összeg lesz az elkészült termékek bekerülési értéke, ezzel </a:t>
            </a:r>
            <a:r>
              <a:rPr lang="hu-HU" sz="2000" dirty="0"/>
              <a:t>az összeggel csökken az üzemi kör egyenlege és nő a mérlegkörben a késztermék értéke</a:t>
            </a:r>
          </a:p>
          <a:p>
            <a:pPr>
              <a:lnSpc>
                <a:spcPct val="80000"/>
              </a:lnSpc>
            </a:pPr>
            <a:r>
              <a:rPr lang="hu-HU" sz="2000" dirty="0"/>
              <a:t>TFH: A létrehozott termékekből 3 db-ot </a:t>
            </a:r>
            <a:r>
              <a:rPr lang="hu-HU" sz="2000" dirty="0"/>
              <a:t>értékesítünk (összesen 90 eladási áron), </a:t>
            </a:r>
            <a:r>
              <a:rPr lang="hu-HU" sz="2000" dirty="0"/>
              <a:t>ezzel átlépünk az eredménykörbe!</a:t>
            </a:r>
          </a:p>
        </p:txBody>
      </p:sp>
      <p:sp>
        <p:nvSpPr>
          <p:cNvPr id="4" name="Dátum helye 3"/>
          <p:cNvSpPr>
            <a:spLocks noGrp="1"/>
          </p:cNvSpPr>
          <p:nvPr>
            <p:ph type="dt" sz="half" idx="10"/>
          </p:nvPr>
        </p:nvSpPr>
        <p:spPr/>
        <p:txBody>
          <a:bodyPr/>
          <a:lstStyle/>
          <a:p>
            <a:r>
              <a:rPr lang="hu-HU" smtClean="0"/>
              <a:t>10. lecke</a:t>
            </a:r>
            <a:endParaRPr lang="hu-HU"/>
          </a:p>
        </p:txBody>
      </p:sp>
      <p:sp>
        <p:nvSpPr>
          <p:cNvPr id="5" name="Dia számának helye 4"/>
          <p:cNvSpPr>
            <a:spLocks noGrp="1"/>
          </p:cNvSpPr>
          <p:nvPr>
            <p:ph type="sldNum" sz="quarter" idx="12"/>
          </p:nvPr>
        </p:nvSpPr>
        <p:spPr/>
        <p:txBody>
          <a:bodyPr/>
          <a:lstStyle/>
          <a:p>
            <a:fld id="{5FB5031F-159E-44E2-B969-C20D9D58D949}" type="slidenum">
              <a:rPr lang="hu-HU"/>
              <a:pPr/>
              <a:t>6</a:t>
            </a:fld>
            <a:endParaRPr lang="hu-H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rrowheads="1"/>
          </p:cNvSpPr>
          <p:nvPr>
            <p:ph type="title"/>
          </p:nvPr>
        </p:nvSpPr>
        <p:spPr/>
        <p:txBody>
          <a:bodyPr/>
          <a:lstStyle/>
          <a:p>
            <a:r>
              <a:rPr lang="hu-HU"/>
              <a:t>Az ábra magyarázata (2)</a:t>
            </a:r>
          </a:p>
        </p:txBody>
      </p:sp>
      <p:sp>
        <p:nvSpPr>
          <p:cNvPr id="141315" name="Rectangle 3"/>
          <p:cNvSpPr>
            <a:spLocks noGrp="1" noChangeArrowheads="1"/>
          </p:cNvSpPr>
          <p:nvPr>
            <p:ph idx="1"/>
          </p:nvPr>
        </p:nvSpPr>
        <p:spPr/>
        <p:txBody>
          <a:bodyPr/>
          <a:lstStyle/>
          <a:p>
            <a:pPr>
              <a:lnSpc>
                <a:spcPct val="90000"/>
              </a:lnSpc>
            </a:pPr>
            <a:r>
              <a:rPr lang="hu-HU" sz="2800" dirty="0"/>
              <a:t>Az eredménykörben jelenik meg az eladott 3 db termék eladási ára, mint bevétel (és ezzel szemben a mérlegkörben követelés keletkezik a vevővel szemben, amelyből pénzbevétel lesz, ha rendezi a tartozását), valamint a 3 db termék bekerülési értéke, mint ráfordítás (ezzel csökken a mérlegben kimutatott késztermék állomány is).</a:t>
            </a:r>
          </a:p>
          <a:p>
            <a:pPr>
              <a:lnSpc>
                <a:spcPct val="90000"/>
              </a:lnSpc>
            </a:pPr>
            <a:r>
              <a:rPr lang="hu-HU" sz="2800" dirty="0"/>
              <a:t>Ez után </a:t>
            </a:r>
            <a:r>
              <a:rPr lang="hu-HU" sz="2800" dirty="0"/>
              <a:t>az </a:t>
            </a:r>
            <a:r>
              <a:rPr lang="hu-HU" sz="2800" dirty="0"/>
              <a:t>eredménykör egyenlege </a:t>
            </a:r>
            <a:r>
              <a:rPr lang="hu-HU" sz="2800" dirty="0"/>
              <a:t>+15.</a:t>
            </a:r>
            <a:endParaRPr lang="hu-HU" sz="2800" dirty="0"/>
          </a:p>
          <a:p>
            <a:pPr>
              <a:lnSpc>
                <a:spcPct val="90000"/>
              </a:lnSpc>
            </a:pPr>
            <a:r>
              <a:rPr lang="hu-HU" sz="2800" dirty="0"/>
              <a:t>Nézzük meg </a:t>
            </a:r>
            <a:r>
              <a:rPr lang="hu-HU" sz="2800" dirty="0"/>
              <a:t>ennek </a:t>
            </a:r>
            <a:r>
              <a:rPr lang="hu-HU" sz="2800" dirty="0"/>
              <a:t>tartalmát, rendezését.</a:t>
            </a:r>
          </a:p>
        </p:txBody>
      </p:sp>
      <p:sp>
        <p:nvSpPr>
          <p:cNvPr id="4" name="Dátum helye 3"/>
          <p:cNvSpPr>
            <a:spLocks noGrp="1"/>
          </p:cNvSpPr>
          <p:nvPr>
            <p:ph type="dt" sz="half" idx="10"/>
          </p:nvPr>
        </p:nvSpPr>
        <p:spPr/>
        <p:txBody>
          <a:bodyPr/>
          <a:lstStyle/>
          <a:p>
            <a:r>
              <a:rPr lang="hu-HU" smtClean="0"/>
              <a:t>10. lecke</a:t>
            </a:r>
            <a:endParaRPr lang="hu-HU"/>
          </a:p>
        </p:txBody>
      </p:sp>
      <p:sp>
        <p:nvSpPr>
          <p:cNvPr id="5" name="Dia számának helye 4"/>
          <p:cNvSpPr>
            <a:spLocks noGrp="1"/>
          </p:cNvSpPr>
          <p:nvPr>
            <p:ph type="sldNum" sz="quarter" idx="12"/>
          </p:nvPr>
        </p:nvSpPr>
        <p:spPr/>
        <p:txBody>
          <a:bodyPr/>
          <a:lstStyle/>
          <a:p>
            <a:fld id="{ABDA50A8-D801-457F-B772-2E2B8F1D1ADF}" type="slidenum">
              <a:rPr lang="hu-HU"/>
              <a:pPr/>
              <a:t>7</a:t>
            </a:fld>
            <a:endParaRPr lang="hu-H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rrowheads="1"/>
          </p:cNvSpPr>
          <p:nvPr>
            <p:ph type="title"/>
          </p:nvPr>
        </p:nvSpPr>
        <p:spPr/>
        <p:txBody>
          <a:bodyPr/>
          <a:lstStyle/>
          <a:p>
            <a:r>
              <a:rPr lang="hu-HU" dirty="0"/>
              <a:t>Az ábra magyarázata </a:t>
            </a:r>
            <a:r>
              <a:rPr lang="hu-HU" dirty="0" smtClean="0"/>
              <a:t>(3)</a:t>
            </a:r>
            <a:endParaRPr lang="hu-HU" dirty="0"/>
          </a:p>
        </p:txBody>
      </p:sp>
      <p:sp>
        <p:nvSpPr>
          <p:cNvPr id="143363" name="Rectangle 3"/>
          <p:cNvSpPr>
            <a:spLocks noGrp="1" noChangeArrowheads="1"/>
          </p:cNvSpPr>
          <p:nvPr>
            <p:ph idx="1"/>
          </p:nvPr>
        </p:nvSpPr>
        <p:spPr/>
        <p:txBody>
          <a:bodyPr/>
          <a:lstStyle/>
          <a:p>
            <a:pPr>
              <a:lnSpc>
                <a:spcPct val="80000"/>
              </a:lnSpc>
            </a:pPr>
            <a:r>
              <a:rPr lang="hu-HU" sz="2400" dirty="0"/>
              <a:t>Az eredménykör egyenlege: bevétel </a:t>
            </a:r>
            <a:r>
              <a:rPr lang="hu-HU" sz="2400" dirty="0"/>
              <a:t>90 (ami az eladott 3 termék eladási ára), </a:t>
            </a:r>
            <a:r>
              <a:rPr lang="hu-HU" sz="2400" dirty="0"/>
              <a:t>ráfordítás </a:t>
            </a:r>
            <a:r>
              <a:rPr lang="hu-HU" sz="2400" dirty="0"/>
              <a:t>75 </a:t>
            </a:r>
            <a:r>
              <a:rPr lang="hu-HU" sz="2400" dirty="0"/>
              <a:t>(ami áll az eladott 3 db termék bekerülési </a:t>
            </a:r>
            <a:r>
              <a:rPr lang="hu-HU" sz="2400" dirty="0"/>
              <a:t>költségéből), </a:t>
            </a:r>
            <a:r>
              <a:rPr lang="hu-HU" sz="2400" dirty="0"/>
              <a:t>tehát </a:t>
            </a:r>
            <a:r>
              <a:rPr lang="hu-HU" sz="2400" dirty="0"/>
              <a:t>15.</a:t>
            </a:r>
            <a:endParaRPr lang="hu-HU" sz="2400" dirty="0"/>
          </a:p>
          <a:p>
            <a:pPr>
              <a:lnSpc>
                <a:spcPct val="80000"/>
              </a:lnSpc>
            </a:pPr>
            <a:r>
              <a:rPr lang="hu-HU" sz="2400" dirty="0"/>
              <a:t>Hogyan kaptuk ezt meg? Az értékesített termékek eladási árából kivontuk ugyanezen termékek előállításával kapcsolatos ráfordításokat, ezért nevezzük ezt realizált eredménynek, a módszert pedig forgalmi szemléletű eredmény-megállapításnak</a:t>
            </a:r>
          </a:p>
          <a:p>
            <a:pPr>
              <a:lnSpc>
                <a:spcPct val="80000"/>
              </a:lnSpc>
            </a:pPr>
            <a:r>
              <a:rPr lang="hu-HU" sz="2400" dirty="0"/>
              <a:t>A </a:t>
            </a:r>
            <a:r>
              <a:rPr lang="hu-HU" sz="2400" dirty="0"/>
              <a:t>15 </a:t>
            </a:r>
            <a:r>
              <a:rPr lang="hu-HU" sz="2400" dirty="0"/>
              <a:t>eredményt átvezetve a mérleg forrásoldalára az eredménykör is nulla egyenleget mutat, és ezzel biztosított a mérleg két oldalának egyezősége is</a:t>
            </a:r>
          </a:p>
          <a:p>
            <a:pPr>
              <a:lnSpc>
                <a:spcPct val="80000"/>
              </a:lnSpc>
            </a:pPr>
            <a:r>
              <a:rPr lang="hu-HU" sz="2400" dirty="0"/>
              <a:t>(Vegyük észre, hogy amíg az üzemi és eredménykörnek volt egyenlege a mérlegkörnek is volt, mégpedig éppen az előbbi két kör összevont egyenlegével egyezett meg) </a:t>
            </a:r>
          </a:p>
        </p:txBody>
      </p:sp>
      <p:sp>
        <p:nvSpPr>
          <p:cNvPr id="4" name="Dátum helye 3"/>
          <p:cNvSpPr>
            <a:spLocks noGrp="1"/>
          </p:cNvSpPr>
          <p:nvPr>
            <p:ph type="dt" sz="half" idx="10"/>
          </p:nvPr>
        </p:nvSpPr>
        <p:spPr/>
        <p:txBody>
          <a:bodyPr/>
          <a:lstStyle/>
          <a:p>
            <a:r>
              <a:rPr lang="hu-HU" smtClean="0"/>
              <a:t>10. lecke</a:t>
            </a:r>
            <a:endParaRPr lang="hu-HU"/>
          </a:p>
        </p:txBody>
      </p:sp>
      <p:sp>
        <p:nvSpPr>
          <p:cNvPr id="5" name="Dia számának helye 4"/>
          <p:cNvSpPr>
            <a:spLocks noGrp="1"/>
          </p:cNvSpPr>
          <p:nvPr>
            <p:ph type="sldNum" sz="quarter" idx="12"/>
          </p:nvPr>
        </p:nvSpPr>
        <p:spPr/>
        <p:txBody>
          <a:bodyPr/>
          <a:lstStyle/>
          <a:p>
            <a:fld id="{179E1184-3308-442A-A17E-45915CDE5819}" type="slidenum">
              <a:rPr lang="hu-HU"/>
              <a:pPr/>
              <a:t>8</a:t>
            </a:fld>
            <a:endParaRPr lang="hu-H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ím 5"/>
          <p:cNvSpPr>
            <a:spLocks noGrp="1"/>
          </p:cNvSpPr>
          <p:nvPr>
            <p:ph type="ctrTitle"/>
          </p:nvPr>
        </p:nvSpPr>
        <p:spPr/>
        <p:txBody>
          <a:bodyPr/>
          <a:lstStyle/>
          <a:p>
            <a:r>
              <a:rPr lang="hu-HU" dirty="0" smtClean="0"/>
              <a:t>Az összköltség szemléletű output költségelszámolás</a:t>
            </a:r>
            <a:endParaRPr lang="hu-HU" dirty="0"/>
          </a:p>
        </p:txBody>
      </p:sp>
      <p:sp>
        <p:nvSpPr>
          <p:cNvPr id="7" name="Alcím 6"/>
          <p:cNvSpPr>
            <a:spLocks noGrp="1"/>
          </p:cNvSpPr>
          <p:nvPr>
            <p:ph type="subTitle" idx="1"/>
          </p:nvPr>
        </p:nvSpPr>
        <p:spPr/>
        <p:txBody>
          <a:bodyPr/>
          <a:lstStyle/>
          <a:p>
            <a:endParaRPr lang="hu-HU"/>
          </a:p>
        </p:txBody>
      </p:sp>
    </p:spTree>
    <p:extLst>
      <p:ext uri="{BB962C8B-B14F-4D97-AF65-F5344CB8AC3E}">
        <p14:creationId xmlns:p14="http://schemas.microsoft.com/office/powerpoint/2010/main" val="631270641"/>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észvény">
  <a:themeElements>
    <a:clrScheme name="Részvén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észvén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észvén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1_SZTE">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ZTE" id="{16AFD42C-3CB9-49E3-A10B-5BC11A1E63F8}" vid="{BDC7B3DF-2A2F-4402-B00A-F3E9F62ED550}"/>
    </a:ext>
  </a:extLst>
</a:theme>
</file>

<file path=ppt/theme/theme4.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1200</TotalTime>
  <Words>1652</Words>
  <Application>Microsoft Office PowerPoint</Application>
  <PresentationFormat>Szélesvásznú</PresentationFormat>
  <Paragraphs>245</Paragraphs>
  <Slides>21</Slides>
  <Notes>2</Notes>
  <HiddenSlides>0</HiddenSlides>
  <MMClips>0</MMClips>
  <ScaleCrop>false</ScaleCrop>
  <HeadingPairs>
    <vt:vector size="6" baseType="variant">
      <vt:variant>
        <vt:lpstr>Használt betűtípusok</vt:lpstr>
      </vt:variant>
      <vt:variant>
        <vt:i4>9</vt:i4>
      </vt:variant>
      <vt:variant>
        <vt:lpstr>Téma</vt:lpstr>
      </vt:variant>
      <vt:variant>
        <vt:i4>3</vt:i4>
      </vt:variant>
      <vt:variant>
        <vt:lpstr>Diacímek</vt:lpstr>
      </vt:variant>
      <vt:variant>
        <vt:i4>21</vt:i4>
      </vt:variant>
    </vt:vector>
  </HeadingPairs>
  <TitlesOfParts>
    <vt:vector size="33" baseType="lpstr">
      <vt:lpstr>Arial</vt:lpstr>
      <vt:lpstr>Broadway</vt:lpstr>
      <vt:lpstr>Calibri</vt:lpstr>
      <vt:lpstr>Franklin Gothic Book</vt:lpstr>
      <vt:lpstr>Garamond</vt:lpstr>
      <vt:lpstr>Perpetua</vt:lpstr>
      <vt:lpstr>Times New Roman</vt:lpstr>
      <vt:lpstr>Wingdings</vt:lpstr>
      <vt:lpstr>Wingdings 2</vt:lpstr>
      <vt:lpstr>Office-téma</vt:lpstr>
      <vt:lpstr>Részvény</vt:lpstr>
      <vt:lpstr>1_SZTE</vt:lpstr>
      <vt:lpstr>A SZÁMVITEL  ALAPJAI</vt:lpstr>
      <vt:lpstr>PowerPoint-bemutató</vt:lpstr>
      <vt:lpstr>Mi lesz a költségekből?</vt:lpstr>
      <vt:lpstr>A forgalmi szemléletű output költségelszámolás </vt:lpstr>
      <vt:lpstr>PowerPoint-bemutató</vt:lpstr>
      <vt:lpstr>Az ábra magyarázata (1)</vt:lpstr>
      <vt:lpstr>Az ábra magyarázata (2)</vt:lpstr>
      <vt:lpstr>Az ábra magyarázata (3)</vt:lpstr>
      <vt:lpstr>Az összköltség szemléletű output költségelszámolás</vt:lpstr>
      <vt:lpstr>PowerPoint-bemutató</vt:lpstr>
      <vt:lpstr>Az ábra magyarázata (1)</vt:lpstr>
      <vt:lpstr>Az ábra magyarázata (2)</vt:lpstr>
      <vt:lpstr>Ismételjük át a korábban megismert eredménytartalmakat!</vt:lpstr>
      <vt:lpstr>Példa</vt:lpstr>
      <vt:lpstr>Eredmények</vt:lpstr>
      <vt:lpstr>KÖLTSÉGNEMEK – ÖSSZKÖLTSÉG SZEMLÉLETŰ RÁFORDÍTÁSOK</vt:lpstr>
      <vt:lpstr>Az előző ábra lényege</vt:lpstr>
      <vt:lpstr>Ezek után nincs más hátra, mint az előbbiek könyvviteli elszámolása!</vt:lpstr>
      <vt:lpstr>OUTPUT KÖLTSÉGELSZÁMOLÁS  LÉNYEGE: összköltség szemlélet esetén</vt:lpstr>
      <vt:lpstr>PowerPoint-bemutató</vt:lpstr>
      <vt:lpstr>Jelen tananyag  a Szegedi Tudományegyetemen készült az Európai Unió támogatásával.  Projekt azonosító: EFOP-3.4.3-16-2016-00014</vt:lpstr>
    </vt:vector>
  </TitlesOfParts>
  <Company>GTK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Deák István</dc:creator>
  <cp:lastModifiedBy>Némethi László</cp:lastModifiedBy>
  <cp:revision>80</cp:revision>
  <dcterms:created xsi:type="dcterms:W3CDTF">2005-09-27T14:08:21Z</dcterms:created>
  <dcterms:modified xsi:type="dcterms:W3CDTF">2018-03-26T10:40:35Z</dcterms:modified>
</cp:coreProperties>
</file>