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  <p:sldMasterId id="2147483827" r:id="rId2"/>
    <p:sldMasterId id="2147483839" r:id="rId3"/>
  </p:sldMasterIdLst>
  <p:notesMasterIdLst>
    <p:notesMasterId r:id="rId20"/>
  </p:notesMasterIdLst>
  <p:handoutMasterIdLst>
    <p:handoutMasterId r:id="rId21"/>
  </p:handoutMasterIdLst>
  <p:sldIdLst>
    <p:sldId id="256" r:id="rId4"/>
    <p:sldId id="376" r:id="rId5"/>
    <p:sldId id="377" r:id="rId6"/>
    <p:sldId id="378" r:id="rId7"/>
    <p:sldId id="379" r:id="rId8"/>
    <p:sldId id="380" r:id="rId9"/>
    <p:sldId id="381" r:id="rId10"/>
    <p:sldId id="444" r:id="rId11"/>
    <p:sldId id="382" r:id="rId12"/>
    <p:sldId id="445" r:id="rId13"/>
    <p:sldId id="447" r:id="rId14"/>
    <p:sldId id="383" r:id="rId15"/>
    <p:sldId id="431" r:id="rId16"/>
    <p:sldId id="385" r:id="rId17"/>
    <p:sldId id="386" r:id="rId18"/>
    <p:sldId id="448" r:id="rId19"/>
  </p:sldIdLst>
  <p:sldSz cx="12192000" cy="6858000"/>
  <p:notesSz cx="6797675" cy="9926638"/>
  <p:defaultTextStyle>
    <a:defPPr>
      <a:defRPr lang="hu-HU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14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14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14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14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14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  <a:srgbClr val="66FF33"/>
    <a:srgbClr val="FF33CC"/>
    <a:srgbClr val="990000"/>
    <a:srgbClr val="000000"/>
    <a:srgbClr val="FFFF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225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4958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428242"/>
            <a:ext cx="2944958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9ECBC02A-866B-42E0-AF4C-94F94AC3052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009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82" y="0"/>
            <a:ext cx="2946575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0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4122"/>
            <a:ext cx="5438464" cy="4468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576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82" y="9428242"/>
            <a:ext cx="2946575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F37406E8-238C-4478-9893-1B44EEADAC3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80670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8774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DF87C-A473-4B4A-80CC-B00F9D8B5E3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650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60496-1F15-4665-AD5B-AC2D5FFC0E9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01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CC24E-736D-4AF4-AAA1-FF18BA5C962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8374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3A55F-E75A-4D8B-97BB-DA104BAD69A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4858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400"/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DC91F36-24B9-46F2-86B1-0A17A60FB51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10" name="Téglalap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11" name="Téglalap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53408-F1B1-4743-808B-60F06CC0F08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400"/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7" name="Téglalap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8" name="Téglalap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9" name="Téglalap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pPr>
              <a:defRPr/>
            </a:pPr>
            <a:fld id="{B51DED21-6B5A-4F2C-AA4A-539EC6E8981D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73911-FEAD-4F11-A13B-D633063B978F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815B0-981A-4A87-B30E-53CDB4EE0AB1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6E0DFF-C150-4F1D-96CC-8FAD30752A9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3F3F1-61FC-4D7C-B7B6-C11D3F5FC9B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5517D-AC35-4FB4-9826-639775465E2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63548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1D2E1-F433-4471-8B27-27262E6A97C9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pPr>
              <a:defRPr/>
            </a:pPr>
            <a:fld id="{B333FDF3-DCEA-40E9-B85B-BA37C3BEEFC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12" name="Téglalap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13" name="Téglalap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D36277-27EA-4A55-BD76-974E52DD593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B26E8-696B-4ADC-9B86-2A08787CF04A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388916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0965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9910776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37184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61976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5394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69FE5-BE63-4B78-803A-8721CD70181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19329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73398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79563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50599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21187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60882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8346641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152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39368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4576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5A931-ADD9-449E-9121-CDFF5E09FAA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952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5560F-53AD-4617-BF23-119E1B59BB8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445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8D449-06AE-4873-8530-63AE1224413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814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CFB1A-05CC-45B6-B151-A57D9385BDD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69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AEFC1-5EEF-4EF5-A34A-D44120C9154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428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94772-342C-45E8-B42B-91B656169D4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754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5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>
                <a:latin typeface="+mn-lt"/>
              </a:defRPr>
            </a:lvl1pPr>
          </a:lstStyle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>
                <a:latin typeface="+mn-lt"/>
              </a:defRPr>
            </a:lvl1pPr>
          </a:lstStyle>
          <a:p>
            <a:pPr>
              <a:defRPr/>
            </a:pPr>
            <a:fld id="{37294E81-D6D3-4064-BABE-4FBC5814921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82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400"/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7294E81-D6D3-4064-BABE-4FBC5814921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984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781128"/>
            <a:ext cx="6400800" cy="1600200"/>
          </a:xfrm>
        </p:spPr>
        <p:txBody>
          <a:bodyPr/>
          <a:lstStyle/>
          <a:p>
            <a:pPr marL="609600" indent="-609600">
              <a:defRPr/>
            </a:pPr>
            <a:r>
              <a:rPr lang="hu-HU" sz="4000" b="1" dirty="0">
                <a:solidFill>
                  <a:srgbClr val="990000"/>
                </a:solidFill>
              </a:rPr>
              <a:t>6</a:t>
            </a:r>
            <a:r>
              <a:rPr lang="hu-HU" sz="4000" b="1" dirty="0">
                <a:solidFill>
                  <a:srgbClr val="990000"/>
                </a:solidFill>
              </a:rPr>
              <a:t>. </a:t>
            </a:r>
            <a:r>
              <a:rPr lang="hu-HU" sz="4000" b="1" dirty="0">
                <a:solidFill>
                  <a:srgbClr val="990000"/>
                </a:solidFill>
              </a:rPr>
              <a:t>l</a:t>
            </a:r>
            <a:r>
              <a:rPr lang="hu-HU" sz="4000" b="1" dirty="0">
                <a:solidFill>
                  <a:srgbClr val="990000"/>
                </a:solidFill>
              </a:rPr>
              <a:t>ecke</a:t>
            </a:r>
          </a:p>
          <a:p>
            <a:pPr marL="609600" indent="-609600">
              <a:defRPr/>
            </a:pPr>
            <a:r>
              <a:rPr lang="hu-HU" sz="4000" b="1" dirty="0">
                <a:solidFill>
                  <a:srgbClr val="990000"/>
                </a:solidFill>
              </a:rPr>
              <a:t>A könyvelés részterületei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hu-HU" sz="9000" dirty="0">
                <a:solidFill>
                  <a:schemeClr val="tx1"/>
                </a:solidFill>
                <a:latin typeface="Broadway" pitchFamily="82" charset="0"/>
              </a:rPr>
              <a:t>A</a:t>
            </a:r>
            <a:br>
              <a:rPr lang="hu-HU" sz="9000" dirty="0">
                <a:solidFill>
                  <a:schemeClr val="tx1"/>
                </a:solidFill>
                <a:latin typeface="Broadway" pitchFamily="82" charset="0"/>
              </a:rPr>
            </a:br>
            <a:r>
              <a:rPr lang="hu-HU" sz="9000" dirty="0">
                <a:latin typeface="Broadway" pitchFamily="82" charset="0"/>
              </a:rPr>
              <a:t>SZÁMVITEL</a:t>
            </a:r>
            <a:br>
              <a:rPr lang="hu-HU" sz="9000" dirty="0">
                <a:latin typeface="Broadway" pitchFamily="82" charset="0"/>
              </a:rPr>
            </a:br>
            <a:r>
              <a:rPr lang="hu-HU" sz="9000" dirty="0">
                <a:latin typeface="Broadway" pitchFamily="82" charset="0"/>
              </a:rPr>
              <a:t> </a:t>
            </a:r>
            <a:r>
              <a:rPr lang="hu-HU" sz="9000" dirty="0">
                <a:solidFill>
                  <a:schemeClr val="tx1"/>
                </a:solidFill>
                <a:latin typeface="Broadway" pitchFamily="82" charset="0"/>
              </a:rPr>
              <a:t>ALAPJAI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0D670-837D-4AF9-8887-E737C42D9C0E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  <p:pic>
        <p:nvPicPr>
          <p:cNvPr id="2050" name="Picture 2" descr="http://www.softeverest.com/galeria_1/galeria_1/sb_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5" y="204962"/>
            <a:ext cx="8979461" cy="6392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llipszis feliratnak 1"/>
          <p:cNvSpPr/>
          <p:nvPr/>
        </p:nvSpPr>
        <p:spPr bwMode="auto">
          <a:xfrm>
            <a:off x="5519936" y="4653136"/>
            <a:ext cx="2016224" cy="1224136"/>
          </a:xfrm>
          <a:prstGeom prst="wedgeEllipseCallout">
            <a:avLst>
              <a:gd name="adj1" fmla="val -98631"/>
              <a:gd name="adj2" fmla="val 43231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hu-HU" dirty="0"/>
              <a:t>Az összes szállítói tartozás összege, ez a </a:t>
            </a:r>
            <a:r>
              <a:rPr lang="hu-HU" sz="1600" dirty="0">
                <a:solidFill>
                  <a:srgbClr val="FF0000"/>
                </a:solidFill>
              </a:rPr>
              <a:t>főkönyvi adat</a:t>
            </a:r>
          </a:p>
        </p:txBody>
      </p:sp>
      <p:sp>
        <p:nvSpPr>
          <p:cNvPr id="6" name="Ellipszis feliratnak 5"/>
          <p:cNvSpPr/>
          <p:nvPr/>
        </p:nvSpPr>
        <p:spPr bwMode="auto">
          <a:xfrm>
            <a:off x="5591944" y="1196752"/>
            <a:ext cx="2376264" cy="1368152"/>
          </a:xfrm>
          <a:prstGeom prst="wedgeEllipseCallout">
            <a:avLst>
              <a:gd name="adj1" fmla="val -98631"/>
              <a:gd name="adj2" fmla="val 43231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hu-HU" sz="1600" dirty="0"/>
              <a:t>Az egyes szállítói folyószámlák időponti egyenlege, </a:t>
            </a:r>
            <a:r>
              <a:rPr lang="hu-HU" sz="1600" dirty="0">
                <a:solidFill>
                  <a:srgbClr val="FF0000"/>
                </a:solidFill>
              </a:rPr>
              <a:t>analitikus adat</a:t>
            </a:r>
          </a:p>
        </p:txBody>
      </p:sp>
      <p:sp>
        <p:nvSpPr>
          <p:cNvPr id="3" name="Lekerekített téglalap 2"/>
          <p:cNvSpPr/>
          <p:nvPr/>
        </p:nvSpPr>
        <p:spPr bwMode="auto">
          <a:xfrm>
            <a:off x="1847528" y="3573016"/>
            <a:ext cx="3024336" cy="216024"/>
          </a:xfrm>
          <a:prstGeom prst="roundRect">
            <a:avLst/>
          </a:prstGeom>
          <a:solidFill>
            <a:srgbClr val="FFFFFF">
              <a:alpha val="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/>
            <a:endParaRPr lang="hu-HU"/>
          </a:p>
        </p:txBody>
      </p:sp>
      <p:sp>
        <p:nvSpPr>
          <p:cNvPr id="7" name="Bal oldali kapcsos zárójel 6"/>
          <p:cNvSpPr/>
          <p:nvPr/>
        </p:nvSpPr>
        <p:spPr bwMode="auto">
          <a:xfrm>
            <a:off x="4871864" y="836712"/>
            <a:ext cx="515488" cy="5040560"/>
          </a:xfrm>
          <a:prstGeom prst="leftBrace">
            <a:avLst>
              <a:gd name="adj1" fmla="val 8333"/>
              <a:gd name="adj2" fmla="val 56872"/>
            </a:avLst>
          </a:prstGeom>
          <a:solidFill>
            <a:srgbClr val="FFFFFF">
              <a:alpha val="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/>
            <a:endParaRPr lang="hu-HU"/>
          </a:p>
        </p:txBody>
      </p:sp>
      <p:sp>
        <p:nvSpPr>
          <p:cNvPr id="9" name="Ellipszis feliratnak 8"/>
          <p:cNvSpPr/>
          <p:nvPr/>
        </p:nvSpPr>
        <p:spPr bwMode="auto">
          <a:xfrm>
            <a:off x="7320136" y="3212976"/>
            <a:ext cx="2016224" cy="1440160"/>
          </a:xfrm>
          <a:prstGeom prst="wedgeEllipseCallout">
            <a:avLst>
              <a:gd name="adj1" fmla="val -178311"/>
              <a:gd name="adj2" fmla="val -14475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hu-HU" sz="1600" dirty="0"/>
              <a:t>Adott szállító időszaki tételes folyószámla kimutatása</a:t>
            </a:r>
          </a:p>
          <a:p>
            <a:pPr algn="ctr">
              <a:buNone/>
            </a:pPr>
            <a:r>
              <a:rPr lang="hu-HU" sz="1600" dirty="0">
                <a:solidFill>
                  <a:srgbClr val="FF0000"/>
                </a:solidFill>
              </a:rPr>
              <a:t>a</a:t>
            </a:r>
            <a:r>
              <a:rPr lang="hu-HU" sz="1600" dirty="0">
                <a:solidFill>
                  <a:srgbClr val="FF0000"/>
                </a:solidFill>
              </a:rPr>
              <a:t>nalitikus adat</a:t>
            </a:r>
          </a:p>
        </p:txBody>
      </p:sp>
    </p:spTree>
    <p:extLst>
      <p:ext uri="{BB962C8B-B14F-4D97-AF65-F5344CB8AC3E}">
        <p14:creationId xmlns:p14="http://schemas.microsoft.com/office/powerpoint/2010/main" val="310006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3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/>
              <a:t>További példák analitikus elszámolásokra, nyilvántartásokra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r>
              <a:rPr lang="hu-HU" dirty="0" smtClean="0"/>
              <a:t>Készletnyilvántartás, raktári, bolti elszámolás</a:t>
            </a:r>
          </a:p>
          <a:p>
            <a:pPr lvl="1"/>
            <a:r>
              <a:rPr lang="hu-HU" dirty="0" smtClean="0"/>
              <a:t>Szintetikus adat: anyagok számla egyenlege</a:t>
            </a:r>
          </a:p>
          <a:p>
            <a:pPr lvl="1"/>
            <a:r>
              <a:rPr lang="hu-HU" dirty="0" smtClean="0"/>
              <a:t>Analitikus adat: a raktári tételes nyilvántartás, készletelem-szintű elszámolása</a:t>
            </a:r>
          </a:p>
          <a:p>
            <a:r>
              <a:rPr lang="hu-HU" dirty="0" smtClean="0"/>
              <a:t>Bérszámfejtés, munkavállalói egyéni bérnyilvántartások, adó- és </a:t>
            </a:r>
            <a:r>
              <a:rPr lang="hu-HU" dirty="0" err="1" smtClean="0"/>
              <a:t>járulékelszámolások</a:t>
            </a:r>
            <a:r>
              <a:rPr lang="hu-HU" dirty="0" smtClean="0"/>
              <a:t>, előlegek elszámolása stb.</a:t>
            </a:r>
          </a:p>
          <a:p>
            <a:pPr lvl="1"/>
            <a:r>
              <a:rPr lang="hu-HU" dirty="0" smtClean="0"/>
              <a:t>Szintetikus adat: a vállalati szintű bruttó bér, az azt terhelő levonások és az így kialakuló nettó (kifizetendő) bér</a:t>
            </a:r>
          </a:p>
          <a:p>
            <a:pPr lvl="1"/>
            <a:r>
              <a:rPr lang="hu-HU" dirty="0" smtClean="0"/>
              <a:t>Analitikus adat: a vállalati bruttó bér dolgozónkénti elszámolása, nyilvántartása</a:t>
            </a:r>
          </a:p>
          <a:p>
            <a:r>
              <a:rPr lang="hu-HU" dirty="0" smtClean="0"/>
              <a:t>Tárgyi eszköz egyedi nyilvántartás</a:t>
            </a:r>
          </a:p>
          <a:p>
            <a:pPr lvl="1"/>
            <a:r>
              <a:rPr lang="hu-HU" dirty="0" smtClean="0"/>
              <a:t>Szintetikus adat: ingatlanok főkönyvi számlák egyenlegei, a mérlegben kimutatott nettó érték</a:t>
            </a:r>
          </a:p>
          <a:p>
            <a:pPr lvl="1"/>
            <a:r>
              <a:rPr lang="hu-HU" dirty="0" smtClean="0"/>
              <a:t>Analitikus adat: az egyes ingatlanelemek (pl. telek, épületek stb.) tételes egyedi elszámolása, értékcsökkenése stb.</a:t>
            </a:r>
          </a:p>
          <a:p>
            <a:r>
              <a:rPr lang="hu-HU" dirty="0" smtClean="0"/>
              <a:t>Tulajdonosok, részvényesek nyilvántartása</a:t>
            </a:r>
          </a:p>
          <a:p>
            <a:pPr lvl="1"/>
            <a:r>
              <a:rPr lang="hu-HU" dirty="0" smtClean="0"/>
              <a:t>Szintetikus adat: a jegyzett tőke összege</a:t>
            </a:r>
          </a:p>
          <a:p>
            <a:pPr lvl="1"/>
            <a:r>
              <a:rPr lang="hu-HU" dirty="0" smtClean="0"/>
              <a:t>Analitikus adat: a jegyzett tőke megoszlása az egyes tulajdonosok között</a:t>
            </a:r>
          </a:p>
          <a:p>
            <a:r>
              <a:rPr lang="hu-HU" dirty="0" smtClean="0"/>
              <a:t>Stb. stb.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5517D-AC35-4FB4-9826-639775465E2E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915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ANALITIKA JELLEMZŐI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351310"/>
            <a:ext cx="8229600" cy="488600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z="2400" dirty="0">
                <a:latin typeface="Calibri" panose="020F0502020204030204" pitchFamily="34" charset="0"/>
              </a:rPr>
              <a:t>nem feltétlenül kapcsolódik minden vagyonrészhez (az </a:t>
            </a:r>
            <a:r>
              <a:rPr lang="hu-HU" sz="2400" dirty="0" err="1">
                <a:latin typeface="Calibri" panose="020F0502020204030204" pitchFamily="34" charset="0"/>
              </a:rPr>
              <a:t>értékbeni</a:t>
            </a:r>
            <a:r>
              <a:rPr lang="hu-HU" sz="2400" dirty="0">
                <a:latin typeface="Calibri" panose="020F0502020204030204" pitchFamily="34" charset="0"/>
              </a:rPr>
              <a:t> részletezés megoldható lehet a szintetikában is)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dirty="0">
                <a:latin typeface="Calibri" panose="020F0502020204030204" pitchFamily="34" charset="0"/>
              </a:rPr>
              <a:t>nem érvényesül az Eszköz </a:t>
            </a:r>
            <a:r>
              <a:rPr lang="hu-HU" sz="2400" b="1" dirty="0">
                <a:latin typeface="Calibri" panose="020F0502020204030204" pitchFamily="34" charset="0"/>
              </a:rPr>
              <a:t>= </a:t>
            </a:r>
            <a:r>
              <a:rPr lang="hu-HU" sz="2400" dirty="0">
                <a:latin typeface="Calibri" panose="020F0502020204030204" pitchFamily="34" charset="0"/>
              </a:rPr>
              <a:t>Forrás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dirty="0">
                <a:latin typeface="Calibri" panose="020F0502020204030204" pitchFamily="34" charset="0"/>
              </a:rPr>
              <a:t>nem a kettős feljegyzés elvére épül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dirty="0">
                <a:latin typeface="Calibri" panose="020F0502020204030204" pitchFamily="34" charset="0"/>
              </a:rPr>
              <a:t>Önmagukban vezetjük az egyes vagyonrészek analitikáját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dirty="0">
                <a:latin typeface="Calibri" panose="020F0502020204030204" pitchFamily="34" charset="0"/>
              </a:rPr>
              <a:t>Alapösszefüggés adott vagyonrész tekintetében: Analitika = Szintetika, amely érvényesülhet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dirty="0">
                <a:latin typeface="Calibri" panose="020F0502020204030204" pitchFamily="34" charset="0"/>
              </a:rPr>
              <a:t>közvetlenül (automatikus: ha az analitika </a:t>
            </a:r>
            <a:r>
              <a:rPr lang="hu-HU" sz="2000" dirty="0" err="1">
                <a:latin typeface="Calibri" panose="020F0502020204030204" pitchFamily="34" charset="0"/>
              </a:rPr>
              <a:t>értékbeni</a:t>
            </a:r>
            <a:r>
              <a:rPr lang="hu-HU" sz="2000" dirty="0">
                <a:latin typeface="Calibri" panose="020F0502020204030204" pitchFamily="34" charset="0"/>
              </a:rPr>
              <a:t> is)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dirty="0">
                <a:latin typeface="Calibri" panose="020F0502020204030204" pitchFamily="34" charset="0"/>
              </a:rPr>
              <a:t>közvetetten (ha az analitika csak mennyiségi, ekkor értékelés szükséges)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dirty="0">
                <a:latin typeface="Calibri" panose="020F0502020204030204" pitchFamily="34" charset="0"/>
              </a:rPr>
              <a:t>A szintetika hitelességét az analitika biztosítja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dirty="0">
                <a:latin typeface="Calibri" panose="020F0502020204030204" pitchFamily="34" charset="0"/>
              </a:rPr>
              <a:t>Rendszeres időközönként egyeztetni szükséges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dirty="0">
                <a:latin typeface="Calibri" panose="020F0502020204030204" pitchFamily="34" charset="0"/>
              </a:rPr>
              <a:t>Az analitika hitelességét a leltár biztosítja</a:t>
            </a:r>
          </a:p>
        </p:txBody>
      </p:sp>
      <p:sp>
        <p:nvSpPr>
          <p:cNvPr id="141314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8BB9E390-799D-40C0-8832-136D884D9875}" type="slidenum">
              <a:rPr lang="hu-HU" sz="1200">
                <a:latin typeface="Arial" charset="0"/>
              </a:rPr>
              <a:pPr eaLnBrk="1" hangingPunct="1"/>
              <a:t>12</a:t>
            </a:fld>
            <a:endParaRPr lang="hu-HU" sz="12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9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Analitikával összefüggő fogalmak</a:t>
            </a:r>
          </a:p>
        </p:txBody>
      </p:sp>
      <p:sp>
        <p:nvSpPr>
          <p:cNvPr id="290818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628775"/>
            <a:ext cx="8229600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z="2400" b="1" dirty="0">
                <a:latin typeface="Calibri" pitchFamily="34" charset="0"/>
                <a:cs typeface="Calibri" pitchFamily="34" charset="0"/>
              </a:rPr>
              <a:t>Leltár:</a:t>
            </a:r>
            <a:r>
              <a:rPr lang="hu-HU" sz="2400" dirty="0">
                <a:latin typeface="Calibri" pitchFamily="34" charset="0"/>
                <a:cs typeface="Calibri" pitchFamily="34" charset="0"/>
              </a:rPr>
              <a:t> a gazdálkodó vagyonának adott időpontra vonatkozó tételes (jegyzékszerű) kimutatása (mennyiségben és értékben is)</a:t>
            </a:r>
            <a:endParaRPr lang="hu-HU" sz="2400" b="1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b="1" dirty="0">
                <a:latin typeface="Calibri" pitchFamily="34" charset="0"/>
                <a:cs typeface="Calibri" pitchFamily="34" charset="0"/>
              </a:rPr>
              <a:t>Leltározás:</a:t>
            </a:r>
            <a:r>
              <a:rPr lang="hu-HU" sz="2400" dirty="0">
                <a:latin typeface="Calibri" pitchFamily="34" charset="0"/>
                <a:cs typeface="Calibri" pitchFamily="34" charset="0"/>
              </a:rPr>
              <a:t> az a tevékenység, amelynek során tételes számbavételre, felmérésre kerül a gazdálkodó vagyona </a:t>
            </a:r>
            <a:endParaRPr lang="hu-HU" sz="2400" b="1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b="1" dirty="0">
                <a:latin typeface="Calibri" pitchFamily="34" charset="0"/>
                <a:cs typeface="Calibri" pitchFamily="34" charset="0"/>
              </a:rPr>
              <a:t>Leltározás formái:</a:t>
            </a:r>
            <a:r>
              <a:rPr lang="hu-HU" sz="2400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dirty="0">
                <a:latin typeface="Calibri" pitchFamily="34" charset="0"/>
                <a:cs typeface="Calibri" pitchFamily="34" charset="0"/>
              </a:rPr>
              <a:t>Adott időpontra vonatkozó tételes, mennyiségi felvétel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sz="1800" dirty="0">
                <a:latin typeface="Calibri" pitchFamily="34" charset="0"/>
                <a:cs typeface="Calibri" pitchFamily="34" charset="0"/>
              </a:rPr>
              <a:t>Pl. készletek, tárgyi eszközök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dirty="0">
                <a:latin typeface="Calibri" pitchFamily="34" charset="0"/>
                <a:cs typeface="Calibri" pitchFamily="34" charset="0"/>
              </a:rPr>
              <a:t>Egyeztetés (mennyiségben nem kifejezhető vagyonrészek esetében)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sz="1800" dirty="0">
                <a:latin typeface="Calibri" pitchFamily="34" charset="0"/>
                <a:cs typeface="Calibri" pitchFamily="34" charset="0"/>
              </a:rPr>
              <a:t>Pl. vevők, szállítók, bankszámlák, hitelszámlák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b="1" dirty="0">
                <a:latin typeface="Calibri" pitchFamily="34" charset="0"/>
                <a:cs typeface="Calibri" pitchFamily="34" charset="0"/>
              </a:rPr>
              <a:t>Leltárkülönbözet:</a:t>
            </a:r>
            <a:r>
              <a:rPr lang="hu-HU" sz="2400" dirty="0">
                <a:latin typeface="Calibri" pitchFamily="34" charset="0"/>
                <a:cs typeface="Calibri" pitchFamily="34" charset="0"/>
              </a:rPr>
              <a:t> a leltár szerinti és a könyv szerinti adat (analitika) eltérése, amely lehet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dirty="0">
                <a:latin typeface="Calibri" pitchFamily="34" charset="0"/>
                <a:cs typeface="Calibri" pitchFamily="34" charset="0"/>
              </a:rPr>
              <a:t>leltárhiány (leltár szerinti &lt; könyv szerinti)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dirty="0">
                <a:latin typeface="Calibri" pitchFamily="34" charset="0"/>
                <a:cs typeface="Calibri" pitchFamily="34" charset="0"/>
              </a:rPr>
              <a:t>leltártöbblet (leltár szerinti &gt; könyv szerinti)</a:t>
            </a:r>
          </a:p>
        </p:txBody>
      </p:sp>
      <p:sp>
        <p:nvSpPr>
          <p:cNvPr id="142338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13F8B807-94E9-4F22-AE77-F85997CE6EBB}" type="slidenum">
              <a:rPr lang="hu-HU" sz="1200">
                <a:latin typeface="Arial" charset="0"/>
              </a:rPr>
              <a:pPr eaLnBrk="1" hangingPunct="1"/>
              <a:t>13</a:t>
            </a:fld>
            <a:endParaRPr lang="hu-HU" sz="12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4000" dirty="0"/>
              <a:t>Analitika és szintetika lehetséges kapcsolódási formái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25538"/>
            <a:ext cx="8229600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u-HU" dirty="0" smtClean="0">
                <a:latin typeface="Calibri" pitchFamily="34" charset="0"/>
                <a:cs typeface="Calibri" pitchFamily="34" charset="0"/>
              </a:rPr>
              <a:t>csak szintetika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dirty="0" smtClean="0">
                <a:latin typeface="Calibri" pitchFamily="34" charset="0"/>
                <a:cs typeface="Calibri" pitchFamily="34" charset="0"/>
              </a:rPr>
              <a:t>analitika és szintetika párhuzamosan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dirty="0" smtClean="0">
                <a:latin typeface="Calibri" pitchFamily="34" charset="0"/>
                <a:cs typeface="Calibri" pitchFamily="34" charset="0"/>
              </a:rPr>
              <a:t>Vevő, szállító folyószámlák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dirty="0" smtClean="0">
                <a:latin typeface="Calibri" pitchFamily="34" charset="0"/>
                <a:cs typeface="Calibri" pitchFamily="34" charset="0"/>
              </a:rPr>
              <a:t>először az analitikában, majd a szintetikában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dirty="0" smtClean="0">
                <a:latin typeface="Calibri" pitchFamily="34" charset="0"/>
                <a:cs typeface="Calibri" pitchFamily="34" charset="0"/>
              </a:rPr>
              <a:t> kapcsolat eszköze: feladás (másodlagos bizonylat)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dirty="0" smtClean="0">
                <a:latin typeface="Calibri" pitchFamily="34" charset="0"/>
                <a:cs typeface="Calibri" pitchFamily="34" charset="0"/>
              </a:rPr>
              <a:t>Az analitikus nyilvántartás adataiból készített, a szintetikus elszámolás igényeihez igazított összesítő kimutatás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hu-HU" dirty="0" smtClean="0">
                <a:latin typeface="Calibri" pitchFamily="34" charset="0"/>
                <a:cs typeface="Calibri" pitchFamily="34" charset="0"/>
              </a:rPr>
              <a:t>Például készletelszámolás, bérelszámolás, tárgyi eszköz értékcsökkenése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dirty="0" smtClean="0">
                <a:latin typeface="Calibri" pitchFamily="34" charset="0"/>
                <a:cs typeface="Calibri" pitchFamily="34" charset="0"/>
              </a:rPr>
              <a:t>csak analitika </a:t>
            </a:r>
          </a:p>
        </p:txBody>
      </p:sp>
      <p:sp>
        <p:nvSpPr>
          <p:cNvPr id="143362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49DBC75B-CB5E-47E8-B61F-7BE263F2380C}" type="slidenum">
              <a:rPr lang="hu-HU" sz="1200">
                <a:latin typeface="Arial" charset="0"/>
              </a:rPr>
              <a:pPr eaLnBrk="1" hangingPunct="1"/>
              <a:t>14</a:t>
            </a:fld>
            <a:endParaRPr lang="hu-HU" sz="12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F40452DA-2508-4E80-B4FF-7CC41407B158}" type="slidenum">
              <a:rPr lang="hu-HU" sz="1200">
                <a:latin typeface="Arial" charset="0"/>
              </a:rPr>
              <a:pPr eaLnBrk="1" hangingPunct="1"/>
              <a:t>15</a:t>
            </a:fld>
            <a:endParaRPr lang="hu-HU" sz="1200">
              <a:latin typeface="Arial" charset="0"/>
            </a:endParaRPr>
          </a:p>
        </p:txBody>
      </p:sp>
      <p:sp>
        <p:nvSpPr>
          <p:cNvPr id="144388" name="Text Box 2"/>
          <p:cNvSpPr txBox="1">
            <a:spLocks noChangeArrowheads="1"/>
          </p:cNvSpPr>
          <p:nvPr/>
        </p:nvSpPr>
        <p:spPr bwMode="auto">
          <a:xfrm>
            <a:off x="2067426" y="587376"/>
            <a:ext cx="356187" cy="521373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hu-HU" sz="1600" dirty="0"/>
              <a:t>G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hu-HU" sz="1600" dirty="0"/>
              <a:t>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hu-HU" sz="1600" dirty="0"/>
              <a:t>Z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hu-HU" sz="1600" dirty="0"/>
              <a:t>D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hu-HU" sz="1600" dirty="0"/>
              <a:t>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hu-HU" sz="1600" dirty="0"/>
              <a:t>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hu-HU" sz="1600" dirty="0"/>
              <a:t>Á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hu-HU" sz="1600" dirty="0"/>
              <a:t>G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hu-HU" sz="1600" dirty="0"/>
              <a:t>I</a:t>
            </a:r>
          </a:p>
          <a:p>
            <a:pPr algn="ctr" eaLnBrk="1" hangingPunct="1">
              <a:buFont typeface="Wingdings" pitchFamily="2" charset="2"/>
              <a:buNone/>
            </a:pPr>
            <a:endParaRPr lang="hu-HU" sz="1600" dirty="0"/>
          </a:p>
          <a:p>
            <a:pPr algn="ctr" eaLnBrk="1" hangingPunct="1">
              <a:buFont typeface="Wingdings" pitchFamily="2" charset="2"/>
              <a:buNone/>
            </a:pPr>
            <a:endParaRPr lang="hu-HU" sz="1600" dirty="0"/>
          </a:p>
          <a:p>
            <a:pPr algn="ctr" eaLnBrk="1" hangingPunct="1">
              <a:buFont typeface="Wingdings" pitchFamily="2" charset="2"/>
              <a:buNone/>
            </a:pPr>
            <a:endParaRPr lang="hu-HU" sz="1600" dirty="0"/>
          </a:p>
          <a:p>
            <a:pPr algn="ctr" eaLnBrk="1" hangingPunct="1">
              <a:buFont typeface="Wingdings" pitchFamily="2" charset="2"/>
              <a:buNone/>
            </a:pPr>
            <a:r>
              <a:rPr lang="hu-HU" sz="1600" dirty="0"/>
              <a:t>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hu-HU" sz="1600" dirty="0"/>
              <a:t>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hu-HU" sz="1600" dirty="0"/>
              <a:t>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hu-HU" sz="1600" dirty="0"/>
              <a:t>M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hu-HU" sz="1600" dirty="0"/>
              <a:t>É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hu-HU" sz="1600" dirty="0"/>
              <a:t>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hu-HU" sz="1600" dirty="0"/>
              <a:t>Y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hu-HU" sz="1600" dirty="0"/>
              <a:t>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hu-HU" sz="1600" dirty="0"/>
              <a:t>K</a:t>
            </a:r>
          </a:p>
        </p:txBody>
      </p:sp>
      <p:sp>
        <p:nvSpPr>
          <p:cNvPr id="144389" name="Rectangle 3"/>
          <p:cNvSpPr>
            <a:spLocks noChangeArrowheads="1"/>
          </p:cNvSpPr>
          <p:nvPr/>
        </p:nvSpPr>
        <p:spPr bwMode="auto">
          <a:xfrm>
            <a:off x="7248526" y="692150"/>
            <a:ext cx="1800225" cy="935038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None/>
            </a:pPr>
            <a:r>
              <a:rPr lang="hu-HU" sz="2000"/>
              <a:t>SZINTETIKA</a:t>
            </a:r>
          </a:p>
        </p:txBody>
      </p:sp>
      <p:sp>
        <p:nvSpPr>
          <p:cNvPr id="144390" name="Rectangle 4"/>
          <p:cNvSpPr>
            <a:spLocks noChangeArrowheads="1"/>
          </p:cNvSpPr>
          <p:nvPr/>
        </p:nvSpPr>
        <p:spPr bwMode="auto">
          <a:xfrm>
            <a:off x="7248526" y="4294189"/>
            <a:ext cx="1800225" cy="935037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None/>
            </a:pPr>
            <a:r>
              <a:rPr lang="hu-HU" sz="2000"/>
              <a:t>SZINTETIKA</a:t>
            </a:r>
          </a:p>
        </p:txBody>
      </p:sp>
      <p:sp>
        <p:nvSpPr>
          <p:cNvPr id="144391" name="Rectangle 5"/>
          <p:cNvSpPr>
            <a:spLocks noChangeArrowheads="1"/>
          </p:cNvSpPr>
          <p:nvPr/>
        </p:nvSpPr>
        <p:spPr bwMode="auto">
          <a:xfrm>
            <a:off x="3648076" y="4294189"/>
            <a:ext cx="1800225" cy="935037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None/>
            </a:pPr>
            <a:r>
              <a:rPr lang="hu-HU" sz="2000"/>
              <a:t>ANALITIKA</a:t>
            </a:r>
          </a:p>
        </p:txBody>
      </p:sp>
      <p:sp>
        <p:nvSpPr>
          <p:cNvPr id="144392" name="Rectangle 6"/>
          <p:cNvSpPr>
            <a:spLocks noChangeArrowheads="1"/>
          </p:cNvSpPr>
          <p:nvPr/>
        </p:nvSpPr>
        <p:spPr bwMode="auto">
          <a:xfrm>
            <a:off x="5375276" y="2997200"/>
            <a:ext cx="1800225" cy="935038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None/>
            </a:pPr>
            <a:r>
              <a:rPr lang="hu-HU" sz="2000"/>
              <a:t>SZINTETIKA</a:t>
            </a:r>
          </a:p>
        </p:txBody>
      </p:sp>
      <p:sp>
        <p:nvSpPr>
          <p:cNvPr id="144393" name="Rectangle 7"/>
          <p:cNvSpPr>
            <a:spLocks noChangeArrowheads="1"/>
          </p:cNvSpPr>
          <p:nvPr/>
        </p:nvSpPr>
        <p:spPr bwMode="auto">
          <a:xfrm>
            <a:off x="5375276" y="1916114"/>
            <a:ext cx="1800225" cy="935037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None/>
            </a:pPr>
            <a:r>
              <a:rPr lang="hu-HU" sz="2000"/>
              <a:t>ANALITIKA</a:t>
            </a:r>
          </a:p>
        </p:txBody>
      </p:sp>
      <p:sp>
        <p:nvSpPr>
          <p:cNvPr id="144394" name="Text Box 8"/>
          <p:cNvSpPr txBox="1">
            <a:spLocks noChangeArrowheads="1"/>
          </p:cNvSpPr>
          <p:nvPr/>
        </p:nvSpPr>
        <p:spPr bwMode="auto">
          <a:xfrm>
            <a:off x="9840913" y="549276"/>
            <a:ext cx="404812" cy="52228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hu-HU" sz="2000" dirty="0"/>
              <a:t>B</a:t>
            </a:r>
          </a:p>
          <a:p>
            <a:pPr algn="ctr" eaLnBrk="1" hangingPunct="1">
              <a:buFont typeface="Wingdings" pitchFamily="2" charset="2"/>
              <a:buNone/>
            </a:pPr>
            <a:endParaRPr lang="hu-HU" sz="2000" dirty="0"/>
          </a:p>
          <a:p>
            <a:pPr algn="ctr" eaLnBrk="1" hangingPunct="1">
              <a:buFont typeface="Wingdings" pitchFamily="2" charset="2"/>
              <a:buNone/>
            </a:pPr>
            <a:r>
              <a:rPr lang="hu-HU" sz="2000" dirty="0"/>
              <a:t>E</a:t>
            </a:r>
          </a:p>
          <a:p>
            <a:pPr algn="ctr" eaLnBrk="1" hangingPunct="1">
              <a:buFont typeface="Wingdings" pitchFamily="2" charset="2"/>
              <a:buNone/>
            </a:pPr>
            <a:endParaRPr lang="hu-HU" sz="2000" dirty="0"/>
          </a:p>
          <a:p>
            <a:pPr algn="ctr" eaLnBrk="1" hangingPunct="1">
              <a:buFont typeface="Wingdings" pitchFamily="2" charset="2"/>
              <a:buNone/>
            </a:pPr>
            <a:r>
              <a:rPr lang="hu-HU" sz="2000" dirty="0"/>
              <a:t>S</a:t>
            </a:r>
          </a:p>
          <a:p>
            <a:pPr algn="ctr" eaLnBrk="1" hangingPunct="1">
              <a:buFont typeface="Wingdings" pitchFamily="2" charset="2"/>
              <a:buNone/>
            </a:pPr>
            <a:endParaRPr lang="hu-HU" sz="2000" dirty="0"/>
          </a:p>
          <a:p>
            <a:pPr algn="ctr" eaLnBrk="1" hangingPunct="1">
              <a:buFont typeface="Wingdings" pitchFamily="2" charset="2"/>
              <a:buNone/>
            </a:pPr>
            <a:r>
              <a:rPr lang="hu-HU" sz="2000" dirty="0"/>
              <a:t>Z</a:t>
            </a:r>
          </a:p>
          <a:p>
            <a:pPr algn="ctr" eaLnBrk="1" hangingPunct="1">
              <a:buFont typeface="Wingdings" pitchFamily="2" charset="2"/>
              <a:buNone/>
            </a:pPr>
            <a:endParaRPr lang="hu-HU" sz="2000" dirty="0"/>
          </a:p>
          <a:p>
            <a:pPr algn="ctr" eaLnBrk="1" hangingPunct="1">
              <a:buFont typeface="Wingdings" pitchFamily="2" charset="2"/>
              <a:buNone/>
            </a:pPr>
            <a:r>
              <a:rPr lang="hu-HU" sz="2000" dirty="0"/>
              <a:t>Á</a:t>
            </a:r>
          </a:p>
          <a:p>
            <a:pPr algn="ctr" eaLnBrk="1" hangingPunct="1">
              <a:buFont typeface="Wingdings" pitchFamily="2" charset="2"/>
              <a:buNone/>
            </a:pPr>
            <a:endParaRPr lang="hu-HU" sz="2000" dirty="0"/>
          </a:p>
          <a:p>
            <a:pPr algn="ctr" eaLnBrk="1" hangingPunct="1">
              <a:buFont typeface="Wingdings" pitchFamily="2" charset="2"/>
              <a:buNone/>
            </a:pPr>
            <a:r>
              <a:rPr lang="hu-HU" sz="2000" dirty="0"/>
              <a:t>M</a:t>
            </a:r>
          </a:p>
          <a:p>
            <a:pPr algn="ctr" eaLnBrk="1" hangingPunct="1">
              <a:buFont typeface="Wingdings" pitchFamily="2" charset="2"/>
              <a:buNone/>
            </a:pPr>
            <a:endParaRPr lang="hu-HU" sz="2000" dirty="0"/>
          </a:p>
          <a:p>
            <a:pPr algn="ctr" eaLnBrk="1" hangingPunct="1">
              <a:buFont typeface="Wingdings" pitchFamily="2" charset="2"/>
              <a:buNone/>
            </a:pPr>
            <a:r>
              <a:rPr lang="hu-HU" sz="2000" dirty="0"/>
              <a:t>O</a:t>
            </a:r>
          </a:p>
          <a:p>
            <a:pPr algn="ctr" eaLnBrk="1" hangingPunct="1">
              <a:buFont typeface="Wingdings" pitchFamily="2" charset="2"/>
              <a:buNone/>
            </a:pPr>
            <a:endParaRPr lang="hu-HU" sz="2000" dirty="0"/>
          </a:p>
          <a:p>
            <a:pPr algn="ctr" eaLnBrk="1" hangingPunct="1">
              <a:buFont typeface="Wingdings" pitchFamily="2" charset="2"/>
              <a:buNone/>
            </a:pPr>
            <a:r>
              <a:rPr lang="hu-HU" sz="2000" dirty="0"/>
              <a:t>L</a:t>
            </a:r>
          </a:p>
          <a:p>
            <a:pPr algn="ctr" eaLnBrk="1" hangingPunct="1">
              <a:buFont typeface="Wingdings" pitchFamily="2" charset="2"/>
              <a:buNone/>
            </a:pPr>
            <a:endParaRPr lang="hu-HU" sz="2000" dirty="0"/>
          </a:p>
          <a:p>
            <a:pPr algn="ctr" eaLnBrk="1" hangingPunct="1">
              <a:buFont typeface="Wingdings" pitchFamily="2" charset="2"/>
              <a:buNone/>
            </a:pPr>
            <a:r>
              <a:rPr lang="hu-HU" sz="2000" dirty="0"/>
              <a:t>Ó</a:t>
            </a:r>
          </a:p>
        </p:txBody>
      </p:sp>
      <p:sp>
        <p:nvSpPr>
          <p:cNvPr id="144395" name="Line 9"/>
          <p:cNvSpPr>
            <a:spLocks noChangeShapeType="1"/>
          </p:cNvSpPr>
          <p:nvPr/>
        </p:nvSpPr>
        <p:spPr bwMode="auto">
          <a:xfrm>
            <a:off x="2424113" y="1125538"/>
            <a:ext cx="4824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4396" name="Line 10"/>
          <p:cNvSpPr>
            <a:spLocks noChangeShapeType="1"/>
          </p:cNvSpPr>
          <p:nvPr/>
        </p:nvSpPr>
        <p:spPr bwMode="auto">
          <a:xfrm>
            <a:off x="5448301" y="4724400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4397" name="Line 11"/>
          <p:cNvSpPr>
            <a:spLocks noChangeShapeType="1"/>
          </p:cNvSpPr>
          <p:nvPr/>
        </p:nvSpPr>
        <p:spPr bwMode="auto">
          <a:xfrm>
            <a:off x="2424113" y="4724400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4398" name="Line 12"/>
          <p:cNvSpPr>
            <a:spLocks noChangeShapeType="1"/>
          </p:cNvSpPr>
          <p:nvPr/>
        </p:nvSpPr>
        <p:spPr bwMode="auto">
          <a:xfrm>
            <a:off x="4224339" y="3429000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4399" name="Line 13"/>
          <p:cNvSpPr>
            <a:spLocks noChangeShapeType="1"/>
          </p:cNvSpPr>
          <p:nvPr/>
        </p:nvSpPr>
        <p:spPr bwMode="auto">
          <a:xfrm>
            <a:off x="4224339" y="2349500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4400" name="Line 14"/>
          <p:cNvSpPr>
            <a:spLocks noChangeShapeType="1"/>
          </p:cNvSpPr>
          <p:nvPr/>
        </p:nvSpPr>
        <p:spPr bwMode="auto">
          <a:xfrm>
            <a:off x="4224338" y="234950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4401" name="Line 15"/>
          <p:cNvSpPr>
            <a:spLocks noChangeShapeType="1"/>
          </p:cNvSpPr>
          <p:nvPr/>
        </p:nvSpPr>
        <p:spPr bwMode="auto">
          <a:xfrm>
            <a:off x="2424114" y="2852738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4402" name="Text Box 16"/>
          <p:cNvSpPr txBox="1">
            <a:spLocks noChangeArrowheads="1"/>
          </p:cNvSpPr>
          <p:nvPr/>
        </p:nvSpPr>
        <p:spPr bwMode="auto">
          <a:xfrm>
            <a:off x="2347301" y="5989639"/>
            <a:ext cx="1479186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hu-HU"/>
              <a:t>ELSŐDLEGES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hu-HU"/>
              <a:t>BIZONYLATOK</a:t>
            </a:r>
          </a:p>
        </p:txBody>
      </p:sp>
      <p:sp>
        <p:nvSpPr>
          <p:cNvPr id="144403" name="Text Box 17"/>
          <p:cNvSpPr txBox="1">
            <a:spLocks noChangeArrowheads="1"/>
          </p:cNvSpPr>
          <p:nvPr/>
        </p:nvSpPr>
        <p:spPr bwMode="auto">
          <a:xfrm>
            <a:off x="5557226" y="5877273"/>
            <a:ext cx="1479186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hu-HU" dirty="0"/>
              <a:t>MÁSODLAGOS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hu-HU" dirty="0"/>
              <a:t>BIZONYLATOK</a:t>
            </a:r>
          </a:p>
        </p:txBody>
      </p:sp>
      <p:sp>
        <p:nvSpPr>
          <p:cNvPr id="144404" name="Line 18"/>
          <p:cNvSpPr>
            <a:spLocks noChangeShapeType="1"/>
          </p:cNvSpPr>
          <p:nvPr/>
        </p:nvSpPr>
        <p:spPr bwMode="auto">
          <a:xfrm flipV="1">
            <a:off x="6240463" y="4797426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4405" name="Line 19"/>
          <p:cNvSpPr>
            <a:spLocks noChangeShapeType="1"/>
          </p:cNvSpPr>
          <p:nvPr/>
        </p:nvSpPr>
        <p:spPr bwMode="auto">
          <a:xfrm flipV="1">
            <a:off x="3000375" y="4797426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4406" name="Line 20"/>
          <p:cNvSpPr>
            <a:spLocks noChangeShapeType="1"/>
          </p:cNvSpPr>
          <p:nvPr/>
        </p:nvSpPr>
        <p:spPr bwMode="auto">
          <a:xfrm>
            <a:off x="9048751" y="11255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4407" name="Line 21"/>
          <p:cNvSpPr>
            <a:spLocks noChangeShapeType="1"/>
          </p:cNvSpPr>
          <p:nvPr/>
        </p:nvSpPr>
        <p:spPr bwMode="auto">
          <a:xfrm>
            <a:off x="9048751" y="479742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4408" name="Line 22"/>
          <p:cNvSpPr>
            <a:spLocks noChangeShapeType="1"/>
          </p:cNvSpPr>
          <p:nvPr/>
        </p:nvSpPr>
        <p:spPr bwMode="auto">
          <a:xfrm>
            <a:off x="7175501" y="3429000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4409" name="Line 23"/>
          <p:cNvSpPr>
            <a:spLocks noChangeShapeType="1"/>
          </p:cNvSpPr>
          <p:nvPr/>
        </p:nvSpPr>
        <p:spPr bwMode="auto">
          <a:xfrm>
            <a:off x="7175501" y="2565400"/>
            <a:ext cx="576263" cy="0"/>
          </a:xfrm>
          <a:prstGeom prst="line">
            <a:avLst/>
          </a:prstGeom>
          <a:noFill/>
          <a:ln w="9525">
            <a:solidFill>
              <a:srgbClr val="FF33CC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4410" name="Line 24"/>
          <p:cNvSpPr>
            <a:spLocks noChangeShapeType="1"/>
          </p:cNvSpPr>
          <p:nvPr/>
        </p:nvSpPr>
        <p:spPr bwMode="auto">
          <a:xfrm>
            <a:off x="7751763" y="2565400"/>
            <a:ext cx="0" cy="647700"/>
          </a:xfrm>
          <a:prstGeom prst="line">
            <a:avLst/>
          </a:prstGeom>
          <a:noFill/>
          <a:ln w="9525">
            <a:solidFill>
              <a:srgbClr val="FF33CC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4411" name="Line 25"/>
          <p:cNvSpPr>
            <a:spLocks noChangeShapeType="1"/>
          </p:cNvSpPr>
          <p:nvPr/>
        </p:nvSpPr>
        <p:spPr bwMode="auto">
          <a:xfrm flipH="1">
            <a:off x="7175501" y="3213100"/>
            <a:ext cx="576263" cy="0"/>
          </a:xfrm>
          <a:prstGeom prst="line">
            <a:avLst/>
          </a:prstGeom>
          <a:noFill/>
          <a:ln w="9525">
            <a:solidFill>
              <a:srgbClr val="FF33CC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4412" name="Line 26"/>
          <p:cNvSpPr>
            <a:spLocks noChangeShapeType="1"/>
          </p:cNvSpPr>
          <p:nvPr/>
        </p:nvSpPr>
        <p:spPr bwMode="auto">
          <a:xfrm flipV="1">
            <a:off x="4583113" y="4005264"/>
            <a:ext cx="0" cy="287337"/>
          </a:xfrm>
          <a:prstGeom prst="line">
            <a:avLst/>
          </a:prstGeom>
          <a:noFill/>
          <a:ln w="9525">
            <a:solidFill>
              <a:srgbClr val="FF33CC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4413" name="Line 27"/>
          <p:cNvSpPr>
            <a:spLocks noChangeShapeType="1"/>
          </p:cNvSpPr>
          <p:nvPr/>
        </p:nvSpPr>
        <p:spPr bwMode="auto">
          <a:xfrm>
            <a:off x="4583114" y="4005263"/>
            <a:ext cx="3457575" cy="0"/>
          </a:xfrm>
          <a:prstGeom prst="line">
            <a:avLst/>
          </a:prstGeom>
          <a:noFill/>
          <a:ln w="9525">
            <a:solidFill>
              <a:srgbClr val="FF33CC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4414" name="Line 28"/>
          <p:cNvSpPr>
            <a:spLocks noChangeShapeType="1"/>
          </p:cNvSpPr>
          <p:nvPr/>
        </p:nvSpPr>
        <p:spPr bwMode="auto">
          <a:xfrm>
            <a:off x="8040688" y="4005264"/>
            <a:ext cx="0" cy="287337"/>
          </a:xfrm>
          <a:prstGeom prst="line">
            <a:avLst/>
          </a:prstGeom>
          <a:noFill/>
          <a:ln w="9525">
            <a:solidFill>
              <a:srgbClr val="FF33CC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Szegedi Tudományegyetem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GazdaságtUDOMÁNYI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Közgazdász  KÉPZÉS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Távoktatási TAGOZAT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LECKESOROZAT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Copyright ©  SZTE GTK 2017/2018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LECKE tartalma, illetve alkotó </a:t>
            </a: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elemeI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294289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4000" dirty="0"/>
              <a:t>Mit is mondtunk? </a:t>
            </a:r>
            <a:br>
              <a:rPr lang="hu-HU" sz="4000" dirty="0"/>
            </a:br>
            <a:r>
              <a:rPr lang="hu-HU" sz="4000" dirty="0"/>
              <a:t>Mi a könyvvitel feladata?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/>
              <a:t>A gazdasági események több szempontból való, zárt rendszerű (ellenőrizhető) elszámolása, amely választ ad arra, hogy</a:t>
            </a:r>
          </a:p>
          <a:p>
            <a:pPr lvl="1" eaLnBrk="1" hangingPunct="1">
              <a:defRPr/>
            </a:pPr>
            <a:r>
              <a:rPr lang="hu-HU" sz="2400"/>
              <a:t>melyik vagyonrészben</a:t>
            </a:r>
          </a:p>
          <a:p>
            <a:pPr lvl="1" eaLnBrk="1" hangingPunct="1">
              <a:defRPr/>
            </a:pPr>
            <a:r>
              <a:rPr lang="hu-HU" sz="2400"/>
              <a:t>mikor</a:t>
            </a:r>
          </a:p>
          <a:p>
            <a:pPr lvl="1" eaLnBrk="1" hangingPunct="1">
              <a:defRPr/>
            </a:pPr>
            <a:r>
              <a:rPr lang="hu-HU" sz="2400"/>
              <a:t>milyen értékű</a:t>
            </a:r>
          </a:p>
          <a:p>
            <a:pPr lvl="1" eaLnBrk="1" hangingPunct="1">
              <a:defRPr/>
            </a:pPr>
            <a:r>
              <a:rPr lang="hu-HU" sz="2400"/>
              <a:t>milyen mennyiségű</a:t>
            </a:r>
          </a:p>
          <a:p>
            <a:pPr lvl="1" eaLnBrk="1" hangingPunct="1">
              <a:defRPr/>
            </a:pPr>
            <a:r>
              <a:rPr lang="hu-HU" sz="2400"/>
              <a:t>változás következett be.</a:t>
            </a:r>
          </a:p>
          <a:p>
            <a:pPr eaLnBrk="1" hangingPunct="1">
              <a:defRPr/>
            </a:pPr>
            <a:r>
              <a:rPr lang="hu-HU" sz="2800"/>
              <a:t>A gazdasági eseményeket több szempont szerint is rögzítjük</a:t>
            </a:r>
          </a:p>
        </p:txBody>
      </p:sp>
      <p:sp>
        <p:nvSpPr>
          <p:cNvPr id="134146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2886358E-71AD-47C5-BFC8-57F1A0AFAF08}" type="slidenum">
              <a:rPr lang="hu-HU" sz="1200">
                <a:latin typeface="Arial" charset="0"/>
              </a:rPr>
              <a:pPr eaLnBrk="1" hangingPunct="1"/>
              <a:t>2</a:t>
            </a:fld>
            <a:endParaRPr lang="hu-HU" sz="12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A könyvelés formái (részterületei)</a:t>
            </a:r>
          </a:p>
        </p:txBody>
      </p:sp>
      <p:sp>
        <p:nvSpPr>
          <p:cNvPr id="135170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507F6603-D81C-4B63-90AA-3D7D83310508}" type="slidenum">
              <a:rPr lang="hu-HU" sz="1200">
                <a:latin typeface="Arial" charset="0"/>
              </a:rPr>
              <a:pPr eaLnBrk="1" hangingPunct="1"/>
              <a:t>3</a:t>
            </a:fld>
            <a:endParaRPr lang="hu-HU" sz="1200">
              <a:latin typeface="Arial" charset="0"/>
            </a:endParaRPr>
          </a:p>
        </p:txBody>
      </p:sp>
      <p:sp>
        <p:nvSpPr>
          <p:cNvPr id="135173" name="Rectangle 3"/>
          <p:cNvSpPr>
            <a:spLocks noChangeArrowheads="1"/>
          </p:cNvSpPr>
          <p:nvPr/>
        </p:nvSpPr>
        <p:spPr bwMode="auto">
          <a:xfrm>
            <a:off x="2782889" y="2276475"/>
            <a:ext cx="3455987" cy="863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None/>
            </a:pPr>
            <a:r>
              <a:rPr lang="hu-HU" sz="2800"/>
              <a:t>ANALITIKUS</a:t>
            </a:r>
          </a:p>
        </p:txBody>
      </p:sp>
      <p:sp>
        <p:nvSpPr>
          <p:cNvPr id="135174" name="Rectangle 4"/>
          <p:cNvSpPr>
            <a:spLocks noChangeArrowheads="1"/>
          </p:cNvSpPr>
          <p:nvPr/>
        </p:nvSpPr>
        <p:spPr bwMode="auto">
          <a:xfrm>
            <a:off x="6240464" y="2276475"/>
            <a:ext cx="3455987" cy="863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None/>
            </a:pPr>
            <a:r>
              <a:rPr lang="hu-HU" sz="2800"/>
              <a:t>SZINTETIKUS</a:t>
            </a:r>
          </a:p>
        </p:txBody>
      </p:sp>
      <p:sp>
        <p:nvSpPr>
          <p:cNvPr id="135175" name="Rectangle 5"/>
          <p:cNvSpPr>
            <a:spLocks noChangeArrowheads="1"/>
          </p:cNvSpPr>
          <p:nvPr/>
        </p:nvSpPr>
        <p:spPr bwMode="auto">
          <a:xfrm>
            <a:off x="2784475" y="4365625"/>
            <a:ext cx="3455988" cy="863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None/>
            </a:pPr>
            <a:r>
              <a:rPr lang="hu-HU" sz="2800"/>
              <a:t>IDŐSOROS</a:t>
            </a:r>
          </a:p>
        </p:txBody>
      </p:sp>
      <p:sp>
        <p:nvSpPr>
          <p:cNvPr id="135176" name="Rectangle 6"/>
          <p:cNvSpPr>
            <a:spLocks noChangeArrowheads="1"/>
          </p:cNvSpPr>
          <p:nvPr/>
        </p:nvSpPr>
        <p:spPr bwMode="auto">
          <a:xfrm>
            <a:off x="6240464" y="4365625"/>
            <a:ext cx="3455987" cy="863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None/>
            </a:pPr>
            <a:r>
              <a:rPr lang="hu-HU" sz="2800"/>
              <a:t>SZÁMLASOROS</a:t>
            </a:r>
          </a:p>
        </p:txBody>
      </p:sp>
      <p:sp>
        <p:nvSpPr>
          <p:cNvPr id="135177" name="Line 7"/>
          <p:cNvSpPr>
            <a:spLocks noChangeShapeType="1"/>
          </p:cNvSpPr>
          <p:nvPr/>
        </p:nvSpPr>
        <p:spPr bwMode="auto">
          <a:xfrm flipH="1">
            <a:off x="4440238" y="3141663"/>
            <a:ext cx="338455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5178" name="Line 8"/>
          <p:cNvSpPr>
            <a:spLocks noChangeShapeType="1"/>
          </p:cNvSpPr>
          <p:nvPr/>
        </p:nvSpPr>
        <p:spPr bwMode="auto">
          <a:xfrm>
            <a:off x="7967663" y="314166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5179" name="Line 9"/>
          <p:cNvSpPr>
            <a:spLocks noChangeShapeType="1"/>
          </p:cNvSpPr>
          <p:nvPr/>
        </p:nvSpPr>
        <p:spPr bwMode="auto">
          <a:xfrm>
            <a:off x="4511676" y="3141663"/>
            <a:ext cx="3313113" cy="12239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5180" name="Line 10"/>
          <p:cNvSpPr>
            <a:spLocks noChangeShapeType="1"/>
          </p:cNvSpPr>
          <p:nvPr/>
        </p:nvSpPr>
        <p:spPr bwMode="auto">
          <a:xfrm flipH="1">
            <a:off x="4295775" y="314166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4000"/>
              <a:t>A KÖNYVELÉS FORMÁI I.</a:t>
            </a:r>
            <a:br>
              <a:rPr lang="hu-HU" sz="4000"/>
            </a:br>
            <a:r>
              <a:rPr lang="hu-HU" sz="3200"/>
              <a:t>a gazdasági események logikája alapján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hu-HU" b="1" dirty="0" smtClean="0"/>
          </a:p>
          <a:p>
            <a:pPr eaLnBrk="1" hangingPunct="1">
              <a:defRPr/>
            </a:pPr>
            <a:r>
              <a:rPr lang="hu-HU" b="1" dirty="0" smtClean="0"/>
              <a:t>SZÁMLASOROS (főkönyvi) könyvelés:</a:t>
            </a:r>
            <a:r>
              <a:rPr lang="hu-HU" dirty="0" smtClean="0"/>
              <a:t> </a:t>
            </a:r>
          </a:p>
          <a:p>
            <a:pPr lvl="1" eaLnBrk="1" hangingPunct="1">
              <a:defRPr/>
            </a:pPr>
            <a:r>
              <a:rPr lang="hu-HU" dirty="0" smtClean="0"/>
              <a:t>gazdasági események vagyonrészenkénti könyvelése</a:t>
            </a:r>
          </a:p>
          <a:p>
            <a:pPr lvl="1" eaLnBrk="1" hangingPunct="1">
              <a:defRPr/>
            </a:pPr>
            <a:r>
              <a:rPr lang="hu-HU" dirty="0" smtClean="0"/>
              <a:t>eszköze a főkönyvi számla</a:t>
            </a:r>
          </a:p>
          <a:p>
            <a:pPr lvl="2" eaLnBrk="1" hangingPunct="1">
              <a:defRPr/>
            </a:pPr>
            <a:r>
              <a:rPr lang="hu-HU" dirty="0" smtClean="0"/>
              <a:t>mérleg felbontása</a:t>
            </a:r>
          </a:p>
          <a:p>
            <a:pPr lvl="2" eaLnBrk="1" hangingPunct="1">
              <a:defRPr/>
            </a:pPr>
            <a:r>
              <a:rPr lang="hu-HU" dirty="0" err="1"/>
              <a:t>N</a:t>
            </a:r>
            <a:r>
              <a:rPr lang="hu-HU" dirty="0" err="1" smtClean="0"/>
              <a:t>égyszámlasoros</a:t>
            </a:r>
            <a:r>
              <a:rPr lang="hu-HU" dirty="0" smtClean="0"/>
              <a:t> modell (lásd számlarendszer)</a:t>
            </a:r>
          </a:p>
          <a:p>
            <a:pPr lvl="3" eaLnBrk="1" hangingPunct="1">
              <a:defRPr/>
            </a:pPr>
            <a:r>
              <a:rPr lang="hu-HU" dirty="0" smtClean="0"/>
              <a:t>16 lehetséges számlakapcsolat</a:t>
            </a:r>
          </a:p>
          <a:p>
            <a:pPr eaLnBrk="1" hangingPunct="1">
              <a:defRPr/>
            </a:pPr>
            <a:endParaRPr lang="hu-HU" dirty="0" smtClean="0"/>
          </a:p>
        </p:txBody>
      </p:sp>
      <p:sp>
        <p:nvSpPr>
          <p:cNvPr id="136194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06AF6B82-02F6-4D9D-BF12-41681D0DB616}" type="slidenum">
              <a:rPr lang="hu-HU" sz="1200">
                <a:latin typeface="Arial" charset="0"/>
              </a:rPr>
              <a:pPr eaLnBrk="1" hangingPunct="1"/>
              <a:t>4</a:t>
            </a:fld>
            <a:endParaRPr lang="hu-HU" sz="12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4000"/>
              <a:t>A KÖNYVELÉS FORMÁI I.</a:t>
            </a:r>
            <a:br>
              <a:rPr lang="hu-HU" sz="4000"/>
            </a:br>
            <a:r>
              <a:rPr lang="hu-HU" sz="3200"/>
              <a:t>a gazdasági események logikája alapján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u-HU" sz="2800" b="1" dirty="0"/>
              <a:t>IDŐSOROS könyvelés: </a:t>
            </a:r>
            <a:r>
              <a:rPr lang="hu-HU" sz="2800" dirty="0"/>
              <a:t>gazdasági események időrendi sorrendben való könyvelése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u-HU" sz="2400" dirty="0"/>
              <a:t>eszköze a napló (alapkönyv): tartalma tkp. ugyanaz, mint a főkönyvi számla tartalma, csak más logikai sorrendben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u-HU" sz="2400" dirty="0"/>
              <a:t>Kivitelezése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hu-HU" sz="2000" dirty="0"/>
              <a:t>Egynaplós szisztéma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hu-HU" sz="1800" dirty="0"/>
              <a:t>Vegyes napló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hu-HU" sz="2000" dirty="0"/>
              <a:t> többnaplós szisztéma, például: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hu-HU" sz="1800" dirty="0"/>
              <a:t>Pénztártételek naplója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hu-HU" sz="1800" dirty="0"/>
              <a:t>Banktételek naplója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hu-HU" sz="1800" dirty="0"/>
              <a:t>Vevők napló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hu-HU" sz="1800" dirty="0"/>
              <a:t>Szállítók napló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hu-HU" sz="1800" dirty="0"/>
              <a:t>Vegyes napló</a:t>
            </a:r>
          </a:p>
        </p:txBody>
      </p:sp>
      <p:sp>
        <p:nvSpPr>
          <p:cNvPr id="137218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BBC4CCA6-6A3C-4060-AEF9-96E2D47A0195}" type="slidenum">
              <a:rPr lang="hu-HU" sz="1200">
                <a:latin typeface="Arial" charset="0"/>
              </a:rPr>
              <a:pPr eaLnBrk="1" hangingPunct="1"/>
              <a:t>5</a:t>
            </a:fld>
            <a:endParaRPr lang="hu-HU" sz="12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87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87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87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4000"/>
              <a:t>IDŐSOROS ELSZÁMOLÁS</a:t>
            </a:r>
            <a:endParaRPr lang="hu-HU" sz="320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hu-HU" b="1" smtClean="0"/>
          </a:p>
          <a:p>
            <a:pPr eaLnBrk="1" hangingPunct="1">
              <a:defRPr/>
            </a:pPr>
            <a:r>
              <a:rPr lang="hu-HU" b="1" smtClean="0"/>
              <a:t>A napló használata</a:t>
            </a:r>
            <a:endParaRPr lang="hu-HU" smtClean="0"/>
          </a:p>
          <a:p>
            <a:pPr lvl="1" eaLnBrk="1" hangingPunct="1">
              <a:defRPr/>
            </a:pPr>
            <a:r>
              <a:rPr lang="hu-HU" smtClean="0"/>
              <a:t>először a naplóban majd a főkönyvben (ma már nem használatos)</a:t>
            </a:r>
          </a:p>
          <a:p>
            <a:pPr lvl="1" eaLnBrk="1" hangingPunct="1">
              <a:defRPr/>
            </a:pPr>
            <a:r>
              <a:rPr lang="hu-HU" smtClean="0"/>
              <a:t>Párhuzamosan</a:t>
            </a:r>
          </a:p>
          <a:p>
            <a:pPr lvl="3" eaLnBrk="1" hangingPunct="1">
              <a:defRPr/>
            </a:pPr>
            <a:r>
              <a:rPr lang="hu-HU" sz="2400"/>
              <a:t>Átíró technika (manuális módszer)</a:t>
            </a:r>
          </a:p>
          <a:p>
            <a:pPr lvl="4" eaLnBrk="1" hangingPunct="1">
              <a:defRPr/>
            </a:pPr>
            <a:r>
              <a:rPr lang="hu-HU" sz="2400"/>
              <a:t>Mára már elavult</a:t>
            </a:r>
          </a:p>
          <a:p>
            <a:pPr lvl="3" eaLnBrk="1" hangingPunct="1">
              <a:defRPr/>
            </a:pPr>
            <a:r>
              <a:rPr lang="hu-HU" sz="2400"/>
              <a:t>Automatikus (számítástechnikai támogatással) </a:t>
            </a:r>
          </a:p>
        </p:txBody>
      </p:sp>
      <p:sp>
        <p:nvSpPr>
          <p:cNvPr id="138242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04DCF692-1EB0-48A9-A07A-21622EB87134}" type="slidenum">
              <a:rPr lang="hu-HU" sz="1200">
                <a:latin typeface="Arial" charset="0"/>
              </a:rPr>
              <a:pPr eaLnBrk="1" hangingPunct="1"/>
              <a:t>6</a:t>
            </a:fld>
            <a:endParaRPr lang="hu-HU" sz="12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A napló sematikus felépítése</a:t>
            </a:r>
          </a:p>
        </p:txBody>
      </p:sp>
      <p:graphicFrame>
        <p:nvGraphicFramePr>
          <p:cNvPr id="189443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04974974"/>
              </p:ext>
            </p:extLst>
          </p:nvPr>
        </p:nvGraphicFramePr>
        <p:xfrm>
          <a:off x="1981200" y="1981201"/>
          <a:ext cx="8229600" cy="3030539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603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Sor-szám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Dátum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Szöveg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 számla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K számla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Összeg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száma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neve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száma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neve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2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Összesen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9266" name="Dia számának hely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5F0AFD9C-FB5F-4FF6-A976-4CA9B28A5974}" type="slidenum">
              <a:rPr lang="hu-HU" sz="1200">
                <a:latin typeface="Arial" charset="0"/>
              </a:rPr>
              <a:pPr eaLnBrk="1" hangingPunct="1"/>
              <a:t>7</a:t>
            </a:fld>
            <a:endParaRPr lang="hu-HU" sz="1200">
              <a:latin typeface="Arial" charset="0"/>
            </a:endParaRPr>
          </a:p>
        </p:txBody>
      </p:sp>
      <p:sp>
        <p:nvSpPr>
          <p:cNvPr id="139333" name="Text Box 67"/>
          <p:cNvSpPr txBox="1">
            <a:spLocks noChangeArrowheads="1"/>
          </p:cNvSpPr>
          <p:nvPr/>
        </p:nvSpPr>
        <p:spPr bwMode="auto">
          <a:xfrm>
            <a:off x="3575050" y="1531939"/>
            <a:ext cx="537845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hu-HU" sz="2400"/>
              <a:t>A napló megnevezése, vonatkozási időszaka</a:t>
            </a:r>
          </a:p>
        </p:txBody>
      </p:sp>
      <p:sp>
        <p:nvSpPr>
          <p:cNvPr id="139334" name="Text Box 68"/>
          <p:cNvSpPr txBox="1">
            <a:spLocks noChangeArrowheads="1"/>
          </p:cNvSpPr>
          <p:nvPr/>
        </p:nvSpPr>
        <p:spPr bwMode="auto">
          <a:xfrm>
            <a:off x="3002353" y="5643564"/>
            <a:ext cx="683340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hu-HU" sz="2000"/>
              <a:t>A napló T és K forgalma értelemszerűen megegyezik egymással, és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hu-HU" sz="2000"/>
              <a:t>a főkönyvi kivonat forgalom rovatának összegével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23A55F-E75A-4D8B-97BB-DA104BAD69A2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  <p:pic>
        <p:nvPicPr>
          <p:cNvPr id="1026" name="Picture 2" descr="http://www.megast.hu/fa_611_lis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260648"/>
            <a:ext cx="8988425" cy="59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77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4000"/>
              <a:t>A KÖNYVELÉS FORMÁI II.</a:t>
            </a:r>
            <a:br>
              <a:rPr lang="hu-HU" sz="4000"/>
            </a:br>
            <a:r>
              <a:rPr lang="hu-HU" sz="4000"/>
              <a:t>az adatok részletezettsége alapján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82763"/>
            <a:ext cx="8229600" cy="4525962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z="2800" b="1" dirty="0"/>
              <a:t>SZINTETIKUS könyvelés</a:t>
            </a:r>
            <a:r>
              <a:rPr lang="hu-HU" sz="2800" dirty="0"/>
              <a:t>: bizonyos szempontból összevont, csak </a:t>
            </a:r>
            <a:r>
              <a:rPr lang="hu-HU" sz="2800" dirty="0" err="1"/>
              <a:t>értékbeni</a:t>
            </a:r>
            <a:r>
              <a:rPr lang="hu-HU" sz="2800" dirty="0"/>
              <a:t> elszámolás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400" dirty="0"/>
              <a:t>Erről szólt a 3-4. lecke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400" dirty="0"/>
              <a:t>Erről szól a </a:t>
            </a:r>
            <a:r>
              <a:rPr lang="hu-HU" sz="2400" dirty="0" err="1"/>
              <a:t>négyszámlasoros</a:t>
            </a:r>
            <a:r>
              <a:rPr lang="hu-HU" sz="2400" dirty="0"/>
              <a:t> modell és az ehhez kapcsolódó naplók rendszere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sz="28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 b="1" dirty="0"/>
              <a:t>ANALITIKUS könyvelés</a:t>
            </a:r>
            <a:r>
              <a:rPr lang="hu-HU" sz="2800" dirty="0"/>
              <a:t>: részletes, tételes, mennyiségi és/vagy </a:t>
            </a:r>
            <a:r>
              <a:rPr lang="hu-HU" sz="2800" dirty="0" err="1"/>
              <a:t>értékbeni</a:t>
            </a:r>
            <a:r>
              <a:rPr lang="hu-HU" sz="2800" dirty="0"/>
              <a:t> elszámolás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400" dirty="0"/>
              <a:t>Megjelenési formái: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sz="2000" dirty="0"/>
              <a:t>csak értékben (pl. vevő-szállító folyószámlák)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sz="2000" dirty="0"/>
              <a:t>csak mennyiségben (pl. készlet)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sz="2000" dirty="0"/>
              <a:t>mennyiségben és értékben is (pl. tárgyi eszköz, készlet)</a:t>
            </a:r>
          </a:p>
        </p:txBody>
      </p:sp>
      <p:sp>
        <p:nvSpPr>
          <p:cNvPr id="140290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EC71B569-A345-4781-AC16-641052058A25}" type="slidenum">
              <a:rPr lang="hu-HU" sz="1200">
                <a:latin typeface="Arial" charset="0"/>
              </a:rPr>
              <a:pPr eaLnBrk="1" hangingPunct="1"/>
              <a:t>9</a:t>
            </a:fld>
            <a:endParaRPr lang="hu-HU" sz="12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Char char="n"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Char char="n"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észvény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észvén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4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3835</TotalTime>
  <Words>784</Words>
  <Application>Microsoft Office PowerPoint</Application>
  <PresentationFormat>Szélesvásznú</PresentationFormat>
  <Paragraphs>193</Paragraphs>
  <Slides>16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3</vt:i4>
      </vt:variant>
      <vt:variant>
        <vt:lpstr>Diacímek</vt:lpstr>
      </vt:variant>
      <vt:variant>
        <vt:i4>16</vt:i4>
      </vt:variant>
    </vt:vector>
  </HeadingPairs>
  <TitlesOfParts>
    <vt:vector size="27" baseType="lpstr">
      <vt:lpstr>Arial</vt:lpstr>
      <vt:lpstr>Broadway</vt:lpstr>
      <vt:lpstr>Calibri</vt:lpstr>
      <vt:lpstr>Franklin Gothic Book</vt:lpstr>
      <vt:lpstr>Garamond</vt:lpstr>
      <vt:lpstr>Perpetua</vt:lpstr>
      <vt:lpstr>Wingdings</vt:lpstr>
      <vt:lpstr>Wingdings 2</vt:lpstr>
      <vt:lpstr>Alapértelmezett terv</vt:lpstr>
      <vt:lpstr>Részvény</vt:lpstr>
      <vt:lpstr>1_SZTE</vt:lpstr>
      <vt:lpstr>A SZÁMVITEL  ALAPJAI</vt:lpstr>
      <vt:lpstr>Mit is mondtunk?  Mi a könyvvitel feladata?</vt:lpstr>
      <vt:lpstr>A könyvelés formái (részterületei)</vt:lpstr>
      <vt:lpstr>A KÖNYVELÉS FORMÁI I. a gazdasági események logikája alapján</vt:lpstr>
      <vt:lpstr>A KÖNYVELÉS FORMÁI I. a gazdasági események logikája alapján</vt:lpstr>
      <vt:lpstr>IDŐSOROS ELSZÁMOLÁS</vt:lpstr>
      <vt:lpstr>A napló sematikus felépítése</vt:lpstr>
      <vt:lpstr>PowerPoint-bemutató</vt:lpstr>
      <vt:lpstr>A KÖNYVELÉS FORMÁI II. az adatok részletezettsége alapján</vt:lpstr>
      <vt:lpstr>PowerPoint-bemutató</vt:lpstr>
      <vt:lpstr>További példák analitikus elszámolásokra, nyilvántartásokra</vt:lpstr>
      <vt:lpstr>ANALITIKA JELLEMZŐI</vt:lpstr>
      <vt:lpstr>Analitikával összefüggő fogalmak</vt:lpstr>
      <vt:lpstr>Analitika és szintetika lehetséges kapcsolódási formái</vt:lpstr>
      <vt:lpstr>PowerPoint-bemutató</vt:lpstr>
      <vt:lpstr>Jelen tananyag  a Szegedi Tudományegyetemen készült az Európai Unió támogatásával.  Projekt azonosító: EFOP-3.4.3-16-2016-00014</vt:lpstr>
    </vt:vector>
  </TitlesOfParts>
  <Company>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SZÁMVITEL I.</dc:title>
  <dc:creator>Deák István</dc:creator>
  <cp:lastModifiedBy>Némethi László</cp:lastModifiedBy>
  <cp:revision>219</cp:revision>
  <cp:lastPrinted>2014-09-01T06:51:43Z</cp:lastPrinted>
  <dcterms:created xsi:type="dcterms:W3CDTF">2005-08-08T11:25:42Z</dcterms:created>
  <dcterms:modified xsi:type="dcterms:W3CDTF">2018-03-26T10:38:11Z</dcterms:modified>
</cp:coreProperties>
</file>