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  <p:sldMasterId id="2147483827" r:id="rId2"/>
    <p:sldMasterId id="2147483839" r:id="rId3"/>
  </p:sldMasterIdLst>
  <p:notesMasterIdLst>
    <p:notesMasterId r:id="rId54"/>
  </p:notesMasterIdLst>
  <p:handoutMasterIdLst>
    <p:handoutMasterId r:id="rId55"/>
  </p:handoutMasterIdLst>
  <p:sldIdLst>
    <p:sldId id="256" r:id="rId4"/>
    <p:sldId id="456" r:id="rId5"/>
    <p:sldId id="274" r:id="rId6"/>
    <p:sldId id="418" r:id="rId7"/>
    <p:sldId id="296" r:id="rId8"/>
    <p:sldId id="477" r:id="rId9"/>
    <p:sldId id="475" r:id="rId10"/>
    <p:sldId id="297" r:id="rId11"/>
    <p:sldId id="471" r:id="rId12"/>
    <p:sldId id="298" r:id="rId13"/>
    <p:sldId id="472" r:id="rId14"/>
    <p:sldId id="299" r:id="rId15"/>
    <p:sldId id="473" r:id="rId16"/>
    <p:sldId id="300" r:id="rId17"/>
    <p:sldId id="474" r:id="rId18"/>
    <p:sldId id="301" r:id="rId19"/>
    <p:sldId id="302" r:id="rId20"/>
    <p:sldId id="478" r:id="rId21"/>
    <p:sldId id="476" r:id="rId22"/>
    <p:sldId id="457" r:id="rId23"/>
    <p:sldId id="419" r:id="rId24"/>
    <p:sldId id="479" r:id="rId25"/>
    <p:sldId id="480" r:id="rId26"/>
    <p:sldId id="482" r:id="rId27"/>
    <p:sldId id="481" r:id="rId28"/>
    <p:sldId id="486" r:id="rId29"/>
    <p:sldId id="484" r:id="rId30"/>
    <p:sldId id="485" r:id="rId31"/>
    <p:sldId id="488" r:id="rId32"/>
    <p:sldId id="489" r:id="rId33"/>
    <p:sldId id="483" r:id="rId34"/>
    <p:sldId id="490" r:id="rId35"/>
    <p:sldId id="487" r:id="rId36"/>
    <p:sldId id="491" r:id="rId37"/>
    <p:sldId id="492" r:id="rId38"/>
    <p:sldId id="493" r:id="rId39"/>
    <p:sldId id="494" r:id="rId40"/>
    <p:sldId id="495" r:id="rId41"/>
    <p:sldId id="496" r:id="rId42"/>
    <p:sldId id="497" r:id="rId43"/>
    <p:sldId id="498" r:id="rId44"/>
    <p:sldId id="499" r:id="rId45"/>
    <p:sldId id="500" r:id="rId46"/>
    <p:sldId id="501" r:id="rId47"/>
    <p:sldId id="502" r:id="rId48"/>
    <p:sldId id="503" r:id="rId49"/>
    <p:sldId id="504" r:id="rId50"/>
    <p:sldId id="505" r:id="rId51"/>
    <p:sldId id="506" r:id="rId52"/>
    <p:sldId id="507" r:id="rId53"/>
  </p:sldIdLst>
  <p:sldSz cx="12192000" cy="6858000"/>
  <p:notesSz cx="6797675" cy="9926638"/>
  <p:defaultTextStyle>
    <a:defPPr>
      <a:defRPr lang="hu-HU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66FF33"/>
    <a:srgbClr val="FF33CC"/>
    <a:srgbClr val="990000"/>
    <a:srgbClr val="000000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5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heme" Target="theme/theme1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viewProps" Target="viewProp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4958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8242"/>
            <a:ext cx="2944958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ECBC02A-866B-42E0-AF4C-94F94AC305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009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0"/>
            <a:ext cx="2946575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0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122"/>
            <a:ext cx="5438464" cy="446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576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428242"/>
            <a:ext cx="2946575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F37406E8-238C-4478-9893-1B44EEADAC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8067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140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DF87C-A473-4B4A-80CC-B00F9D8B5E3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650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60496-1F15-4665-AD5B-AC2D5FFC0E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01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CC24E-736D-4AF4-AAA1-FF18BA5C962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8374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00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DC91F36-24B9-46F2-86B1-0A17A60FB51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0" name="Téglalap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1" name="Téglalap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53408-F1B1-4743-808B-60F06CC0F08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00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8" name="Téglalap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9" name="Téglalap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B51DED21-6B5A-4F2C-AA4A-539EC6E8981D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73911-FEAD-4F11-A13B-D633063B978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815B0-981A-4A87-B30E-53CDB4EE0AB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E0DFF-C150-4F1D-96CC-8FAD30752A9C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3F3F1-61FC-4D7C-B7B6-C11D3F5FC9B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1D2E1-F433-4471-8B27-27262E6A97C9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5517D-AC35-4FB4-9826-639775465E2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6354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defRPr/>
            </a:pPr>
            <a:fld id="{B333FDF3-DCEA-40E9-B85B-BA37C3BEEFCB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2" name="Téglalap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13" name="Téglalap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D36277-27EA-4A55-BD76-974E52DD593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B26E8-696B-4ADC-9B86-2A08787CF04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525923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1941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767380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503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068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5200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027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69FE5-BE63-4B78-803A-8721CD70181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1932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27449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9117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488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4150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10498463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61413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06455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8892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5A931-ADD9-449E-9121-CDFF5E09FAA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952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5560F-53AD-4617-BF23-119E1B59BB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445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8D449-06AE-4873-8530-63AE1224413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814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CFB1A-05CC-45B6-B151-A57D9385BDD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9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AEFC1-5EEF-4EF5-A34A-D44120C9154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428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94772-342C-45E8-B42B-91B656169D4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754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4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>
                <a:latin typeface="+mn-lt"/>
              </a:defRPr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>
                <a:latin typeface="+mn-lt"/>
              </a:defRPr>
            </a:lvl1pPr>
          </a:lstStyle>
          <a:p>
            <a:pPr>
              <a:defRPr/>
            </a:pPr>
            <a:fld id="{37294E81-D6D3-4064-BABE-4FBC5814921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400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hu-HU" smtClean="0"/>
              <a:t>© Deák István - 2016.</a:t>
            </a:r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7294E81-D6D3-4064-BABE-4FBC58149216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461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565104"/>
            <a:ext cx="6400800" cy="160020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defRPr/>
            </a:pPr>
            <a:r>
              <a:rPr lang="hu-HU" sz="6000" b="1" dirty="0">
                <a:solidFill>
                  <a:srgbClr val="990000"/>
                </a:solidFill>
              </a:rPr>
              <a:t>3</a:t>
            </a:r>
            <a:r>
              <a:rPr lang="hu-HU" sz="6000" b="1" dirty="0">
                <a:solidFill>
                  <a:srgbClr val="990000"/>
                </a:solidFill>
              </a:rPr>
              <a:t>. lecke</a:t>
            </a:r>
          </a:p>
          <a:p>
            <a:pPr marL="609600" indent="-609600">
              <a:defRPr/>
            </a:pPr>
            <a:r>
              <a:rPr lang="hu-HU" sz="6000" b="1" dirty="0">
                <a:solidFill>
                  <a:srgbClr val="990000"/>
                </a:solidFill>
              </a:rPr>
              <a:t>Gazdasági események</a:t>
            </a:r>
          </a:p>
          <a:p>
            <a:pPr marL="609600" indent="-609600">
              <a:defRPr/>
            </a:pPr>
            <a:endParaRPr lang="hu-HU" sz="6000" b="1" dirty="0">
              <a:solidFill>
                <a:srgbClr val="990000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hu-HU" sz="9000" dirty="0">
                <a:solidFill>
                  <a:schemeClr val="tx1"/>
                </a:solidFill>
                <a:latin typeface="Broadway" pitchFamily="82" charset="0"/>
              </a:rPr>
              <a:t>A</a:t>
            </a:r>
            <a:br>
              <a:rPr lang="hu-HU" sz="9000" dirty="0">
                <a:solidFill>
                  <a:schemeClr val="tx1"/>
                </a:solidFill>
                <a:latin typeface="Broadway" pitchFamily="82" charset="0"/>
              </a:rPr>
            </a:br>
            <a:r>
              <a:rPr lang="hu-HU" sz="9000" dirty="0">
                <a:latin typeface="Broadway" pitchFamily="82" charset="0"/>
              </a:rPr>
              <a:t>SZÁMVITEL</a:t>
            </a:r>
            <a:br>
              <a:rPr lang="hu-HU" sz="9000" dirty="0">
                <a:latin typeface="Broadway" pitchFamily="82" charset="0"/>
              </a:rPr>
            </a:br>
            <a:r>
              <a:rPr lang="hu-HU" sz="9000" dirty="0">
                <a:latin typeface="Broadway" pitchFamily="82" charset="0"/>
              </a:rPr>
              <a:t> </a:t>
            </a:r>
            <a:r>
              <a:rPr lang="hu-HU" sz="9000" dirty="0">
                <a:solidFill>
                  <a:schemeClr val="tx1"/>
                </a:solidFill>
                <a:latin typeface="Broadway" pitchFamily="82" charset="0"/>
              </a:rPr>
              <a:t>ALAPJAI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dirty="0"/>
              <a:t>1. esemény: 100 értékben áruvásárlás, készpénzes fizetéssel.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4060825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dirty="0"/>
              <a:t>Hatása a mérlegre: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Eszközök                      Mérleg</a:t>
            </a:r>
            <a:r>
              <a:rPr lang="hu-HU" baseline="-250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                  Források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/>
              <a:t>	</a:t>
            </a:r>
            <a:r>
              <a:rPr lang="hu-HU" sz="2400" dirty="0"/>
              <a:t>		</a:t>
            </a:r>
            <a:r>
              <a:rPr lang="hu-HU" sz="2400" dirty="0">
                <a:latin typeface="Calibri" pitchFamily="34" charset="0"/>
                <a:cs typeface="Calibri" pitchFamily="34" charset="0"/>
              </a:rPr>
              <a:t>			Jegyzett tőke     	1 000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Áruk	(0+100) 	           </a:t>
            </a:r>
            <a:r>
              <a:rPr lang="hu-HU" sz="2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100</a:t>
            </a:r>
            <a:endParaRPr lang="hu-HU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Pénzeszközök (1000-100)      900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sz="24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∑ Eszközök	   1.000	        ∑ Források	       1.000</a:t>
            </a:r>
          </a:p>
        </p:txBody>
      </p:sp>
      <p:sp>
        <p:nvSpPr>
          <p:cNvPr id="77826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9B39BE16-D958-4CCF-AC4D-5DFB6A411F35}" type="slidenum">
              <a:rPr lang="hu-HU" sz="1200">
                <a:latin typeface="Arial" charset="0"/>
              </a:rPr>
              <a:pPr eaLnBrk="1" hangingPunct="1"/>
              <a:t>10</a:t>
            </a:fld>
            <a:endParaRPr lang="hu-HU" sz="1200">
              <a:latin typeface="Arial" charset="0"/>
            </a:endParaRPr>
          </a:p>
        </p:txBody>
      </p:sp>
      <p:sp>
        <p:nvSpPr>
          <p:cNvPr id="77830" name="Line 4"/>
          <p:cNvSpPr>
            <a:spLocks noChangeShapeType="1"/>
          </p:cNvSpPr>
          <p:nvPr/>
        </p:nvSpPr>
        <p:spPr bwMode="auto">
          <a:xfrm>
            <a:off x="2063750" y="2636838"/>
            <a:ext cx="813593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7831" name="Line 5"/>
          <p:cNvSpPr>
            <a:spLocks noChangeShapeType="1"/>
          </p:cNvSpPr>
          <p:nvPr/>
        </p:nvSpPr>
        <p:spPr bwMode="auto">
          <a:xfrm>
            <a:off x="6167438" y="2636839"/>
            <a:ext cx="0" cy="28082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855913" y="5373217"/>
            <a:ext cx="660834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sz="2000" b="1" dirty="0"/>
              <a:t>eszközforgás</a:t>
            </a:r>
            <a:endParaRPr lang="hu-HU" sz="2000" dirty="0"/>
          </a:p>
          <a:p>
            <a:pPr eaLnBrk="1" hangingPunct="1"/>
            <a:r>
              <a:rPr lang="hu-HU" sz="2000" dirty="0"/>
              <a:t>Általános képlete: </a:t>
            </a:r>
            <a:r>
              <a:rPr lang="hu-HU" sz="2000" b="1" dirty="0"/>
              <a:t>E</a:t>
            </a:r>
            <a:r>
              <a:rPr lang="hu-HU" sz="2000" b="1" baseline="-25000" dirty="0"/>
              <a:t>0</a:t>
            </a:r>
            <a:r>
              <a:rPr lang="hu-HU" sz="2000" b="1" dirty="0"/>
              <a:t> + X – </a:t>
            </a:r>
            <a:r>
              <a:rPr lang="hu-HU" sz="2000" b="1" dirty="0" err="1"/>
              <a:t>X</a:t>
            </a:r>
            <a:r>
              <a:rPr lang="hu-HU" sz="2000" b="1" dirty="0"/>
              <a:t> = F</a:t>
            </a:r>
            <a:r>
              <a:rPr lang="hu-HU" sz="2000" b="1" baseline="-25000" dirty="0"/>
              <a:t>0</a:t>
            </a:r>
            <a:endParaRPr lang="hu-HU" sz="2000" dirty="0"/>
          </a:p>
          <a:p>
            <a:pPr eaLnBrk="1" hangingPunct="1"/>
            <a:r>
              <a:rPr lang="hu-HU" sz="2000" dirty="0"/>
              <a:t>ahol X az adott gazdasági esemény forintban kifejezett értéke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  <p:bldP spid="716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2. esemény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No és hova tegyük az árut? Hol fogadjuk a vevőinket?</a:t>
            </a:r>
          </a:p>
          <a:p>
            <a:r>
              <a:rPr lang="hu-HU" dirty="0" smtClean="0"/>
              <a:t>Épületre is szükségünk van</a:t>
            </a:r>
          </a:p>
          <a:p>
            <a:r>
              <a:rPr lang="hu-HU" dirty="0" smtClean="0"/>
              <a:t>Miért? Mire kívánjuk használni?</a:t>
            </a:r>
          </a:p>
          <a:p>
            <a:r>
              <a:rPr lang="hu-HU" dirty="0" smtClean="0"/>
              <a:t>Tehát milyen eszköz lesz?</a:t>
            </a:r>
          </a:p>
          <a:p>
            <a:r>
              <a:rPr lang="hu-HU" dirty="0"/>
              <a:t>V</a:t>
            </a:r>
            <a:r>
              <a:rPr lang="hu-HU" dirty="0" smtClean="0"/>
              <a:t>ásárolunk egy épületet 500 egységért, és sikerül a szállítóval 30 napos fizetési határidőben megegyezni</a:t>
            </a:r>
          </a:p>
          <a:p>
            <a:r>
              <a:rPr lang="hu-HU" dirty="0" smtClean="0"/>
              <a:t>Mi bizonyítja a tranzakciót?</a:t>
            </a:r>
          </a:p>
          <a:p>
            <a:pPr marL="742950" lvl="2" indent="-342900"/>
            <a:r>
              <a:rPr lang="hu-HU" dirty="0"/>
              <a:t>Adásvételi szerződés, számla </a:t>
            </a:r>
            <a:endParaRPr lang="hu-HU" dirty="0" smtClean="0"/>
          </a:p>
          <a:p>
            <a:r>
              <a:rPr lang="hu-HU" dirty="0" smtClean="0"/>
              <a:t>(Hogyan lehetne még hozzájutni az épülethez?)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749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600" dirty="0"/>
              <a:t>2. esemény: 500 értékben épületvásárlás, halasztott fizetéssel.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4060825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dirty="0"/>
              <a:t>Hatása a mérlegre: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Eszközök                       Mérleg</a:t>
            </a:r>
            <a:r>
              <a:rPr lang="hu-HU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                 Források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Épületek</a:t>
            </a:r>
            <a:r>
              <a:rPr lang="hu-HU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          500</a:t>
            </a:r>
            <a:r>
              <a:rPr lang="hu-HU" sz="2400" dirty="0">
                <a:latin typeface="Calibri" pitchFamily="34" charset="0"/>
                <a:cs typeface="Calibri" pitchFamily="34" charset="0"/>
              </a:rPr>
              <a:t>	Jegyzett tőke     	1 000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latin typeface="Calibri" pitchFamily="34" charset="0"/>
                <a:cs typeface="Calibri" pitchFamily="34" charset="0"/>
              </a:rPr>
              <a:t>Áruk		 	          100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latin typeface="Calibri" pitchFamily="34" charset="0"/>
                <a:cs typeface="Calibri" pitchFamily="34" charset="0"/>
              </a:rPr>
              <a:t>Pénzeszközök 		          900   	</a:t>
            </a: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Szállítók		   500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sz="24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∑ Eszközök	   1.500	         ∑ Források	       1.500</a:t>
            </a:r>
          </a:p>
        </p:txBody>
      </p:sp>
      <p:sp>
        <p:nvSpPr>
          <p:cNvPr id="78850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11C63904-953C-4CE4-9FE5-09C8F7C5648F}" type="slidenum">
              <a:rPr lang="hu-HU" sz="1200">
                <a:latin typeface="Arial" charset="0"/>
              </a:rPr>
              <a:pPr eaLnBrk="1" hangingPunct="1"/>
              <a:t>12</a:t>
            </a:fld>
            <a:endParaRPr lang="hu-HU" sz="1200" dirty="0">
              <a:latin typeface="Arial" charset="0"/>
            </a:endParaRPr>
          </a:p>
        </p:txBody>
      </p:sp>
      <p:sp>
        <p:nvSpPr>
          <p:cNvPr id="78854" name="Line 4"/>
          <p:cNvSpPr>
            <a:spLocks noChangeShapeType="1"/>
          </p:cNvSpPr>
          <p:nvPr/>
        </p:nvSpPr>
        <p:spPr bwMode="auto">
          <a:xfrm>
            <a:off x="2063750" y="2636838"/>
            <a:ext cx="8135938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8855" name="Line 5"/>
          <p:cNvSpPr>
            <a:spLocks noChangeShapeType="1"/>
          </p:cNvSpPr>
          <p:nvPr/>
        </p:nvSpPr>
        <p:spPr bwMode="auto">
          <a:xfrm>
            <a:off x="6167438" y="2636839"/>
            <a:ext cx="0" cy="28082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167189" y="5740401"/>
            <a:ext cx="40591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sz="2000" b="1"/>
              <a:t>Tőkebevonás</a:t>
            </a:r>
            <a:endParaRPr lang="hu-HU" sz="2000"/>
          </a:p>
          <a:p>
            <a:pPr eaLnBrk="1" hangingPunct="1"/>
            <a:r>
              <a:rPr lang="hu-HU" sz="2000"/>
              <a:t>Általános képlete: </a:t>
            </a:r>
            <a:r>
              <a:rPr lang="hu-HU" sz="2000" b="1"/>
              <a:t>E</a:t>
            </a:r>
            <a:r>
              <a:rPr lang="hu-HU" sz="2000" b="1" baseline="-25000"/>
              <a:t>1</a:t>
            </a:r>
            <a:r>
              <a:rPr lang="hu-HU" sz="2000" b="1"/>
              <a:t> + X = F</a:t>
            </a:r>
            <a:r>
              <a:rPr lang="hu-HU" sz="2000" b="1" baseline="-25000"/>
              <a:t>1 </a:t>
            </a:r>
            <a:r>
              <a:rPr lang="hu-HU" sz="2000" b="1"/>
              <a:t>+ X</a:t>
            </a:r>
            <a:endParaRPr lang="hu-H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3. esemény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4896544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Telik-múlik az idő, vészesen közeledik a fizetési határidő!</a:t>
            </a:r>
          </a:p>
          <a:p>
            <a:r>
              <a:rPr lang="hu-HU" dirty="0" smtClean="0"/>
              <a:t>Elvileg van pénzünk, de mi lenne, ha más forrás után néznénk: éppen most kaptunk egy kedvező ajánlatot az egyik banktól, növekedési hitellel kapcsolatban</a:t>
            </a:r>
          </a:p>
          <a:p>
            <a:r>
              <a:rPr lang="hu-HU" dirty="0" smtClean="0"/>
              <a:t>Megegyeztünk a bankkal: hitelt folyósít a szállítói tartozásunk kifizetéséhez </a:t>
            </a:r>
            <a:r>
              <a:rPr lang="hu-HU" sz="2600" dirty="0"/>
              <a:t>(finanszírozva ezzel az épület-beruházásunkat)</a:t>
            </a:r>
          </a:p>
          <a:p>
            <a:r>
              <a:rPr lang="hu-HU" dirty="0" smtClean="0"/>
              <a:t>Mi igazolja az eseményt?</a:t>
            </a:r>
          </a:p>
          <a:p>
            <a:pPr lvl="1"/>
            <a:r>
              <a:rPr lang="hu-HU" dirty="0" smtClean="0"/>
              <a:t>Hitelszerződés, bankszámla-kivonat</a:t>
            </a:r>
          </a:p>
          <a:p>
            <a:r>
              <a:rPr lang="hu-HU" dirty="0" smtClean="0"/>
              <a:t>A futamidő miért lényeges?</a:t>
            </a:r>
          </a:p>
          <a:p>
            <a:r>
              <a:rPr lang="hu-HU" dirty="0" smtClean="0"/>
              <a:t>Tehát milyen forrás lesz?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5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/>
              <a:t>3. esemény: szállítói tartozás kifizetése közvetlenül bankhitelből.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4060825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dirty="0"/>
              <a:t>Hatása a mérlegre: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Eszközök                      Mérleg</a:t>
            </a:r>
            <a:r>
              <a:rPr lang="hu-HU" baseline="-25000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                  Források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latin typeface="Calibri" pitchFamily="34" charset="0"/>
                <a:cs typeface="Calibri" pitchFamily="34" charset="0"/>
              </a:rPr>
              <a:t>Épületek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hu-HU" sz="2400" dirty="0">
                <a:latin typeface="Calibri" pitchFamily="34" charset="0"/>
                <a:cs typeface="Calibri" pitchFamily="34" charset="0"/>
              </a:rPr>
              <a:t>	          500	Jegyzett tőke     	1 000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latin typeface="Calibri" pitchFamily="34" charset="0"/>
                <a:cs typeface="Calibri" pitchFamily="34" charset="0"/>
              </a:rPr>
              <a:t>Áruk		 	          100	</a:t>
            </a: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Hitelek			   500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latin typeface="Calibri" pitchFamily="34" charset="0"/>
                <a:cs typeface="Calibri" pitchFamily="34" charset="0"/>
              </a:rPr>
              <a:t>Pénzeszközök 		          900   	</a:t>
            </a: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Szállítók (500-500)	      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sz="2400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∑ Eszközök	   1.500	        ∑ Források	       1.500</a:t>
            </a:r>
          </a:p>
        </p:txBody>
      </p:sp>
      <p:sp>
        <p:nvSpPr>
          <p:cNvPr id="79874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0DEE087B-18FF-48DA-9976-A3E04F7ACC50}" type="slidenum">
              <a:rPr lang="hu-HU" sz="1200">
                <a:latin typeface="Arial" charset="0"/>
              </a:rPr>
              <a:pPr eaLnBrk="1" hangingPunct="1"/>
              <a:t>14</a:t>
            </a:fld>
            <a:endParaRPr lang="hu-HU" sz="1200" dirty="0">
              <a:latin typeface="Arial" charset="0"/>
            </a:endParaRPr>
          </a:p>
        </p:txBody>
      </p:sp>
      <p:sp>
        <p:nvSpPr>
          <p:cNvPr id="79878" name="Line 4"/>
          <p:cNvSpPr>
            <a:spLocks noChangeShapeType="1"/>
          </p:cNvSpPr>
          <p:nvPr/>
        </p:nvSpPr>
        <p:spPr bwMode="auto">
          <a:xfrm>
            <a:off x="2063750" y="2636838"/>
            <a:ext cx="8135938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9879" name="Line 5"/>
          <p:cNvSpPr>
            <a:spLocks noChangeShapeType="1"/>
          </p:cNvSpPr>
          <p:nvPr/>
        </p:nvSpPr>
        <p:spPr bwMode="auto">
          <a:xfrm>
            <a:off x="6167438" y="2636839"/>
            <a:ext cx="0" cy="28082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167189" y="5740401"/>
            <a:ext cx="40414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sz="2000" b="1"/>
              <a:t>Forráskörforgás</a:t>
            </a:r>
            <a:endParaRPr lang="hu-HU" sz="2000"/>
          </a:p>
          <a:p>
            <a:pPr eaLnBrk="1" hangingPunct="1"/>
            <a:r>
              <a:rPr lang="hu-HU" sz="2000"/>
              <a:t>Általános képlete: </a:t>
            </a:r>
            <a:r>
              <a:rPr lang="hu-HU" sz="2000" b="1"/>
              <a:t>E</a:t>
            </a:r>
            <a:r>
              <a:rPr lang="hu-HU" sz="2000" b="1" baseline="-25000"/>
              <a:t>2</a:t>
            </a:r>
            <a:r>
              <a:rPr lang="hu-HU" sz="2000" b="1"/>
              <a:t> = F</a:t>
            </a:r>
            <a:r>
              <a:rPr lang="hu-HU" sz="2000" b="1" baseline="-25000"/>
              <a:t>2 </a:t>
            </a:r>
            <a:r>
              <a:rPr lang="hu-HU" sz="2000" b="1"/>
              <a:t>+ X – X</a:t>
            </a:r>
            <a:endParaRPr lang="hu-H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  <p:bldP spid="737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4. esemény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4824536"/>
          </a:xfrm>
        </p:spPr>
        <p:txBody>
          <a:bodyPr/>
          <a:lstStyle/>
          <a:p>
            <a:r>
              <a:rPr lang="hu-HU" dirty="0" smtClean="0"/>
              <a:t>Közeledik a hiteltörlesztés időpontja</a:t>
            </a:r>
          </a:p>
          <a:p>
            <a:r>
              <a:rPr lang="hu-HU" dirty="0" smtClean="0"/>
              <a:t>Legyen a törlesztés összege 100 egység</a:t>
            </a:r>
          </a:p>
          <a:p>
            <a:r>
              <a:rPr lang="hu-HU" dirty="0" smtClean="0"/>
              <a:t>Mi igazolja a törlesztést?</a:t>
            </a:r>
          </a:p>
          <a:p>
            <a:pPr lvl="1"/>
            <a:r>
              <a:rPr lang="hu-HU" dirty="0" smtClean="0"/>
              <a:t>Bankszámla-kivonat</a:t>
            </a:r>
            <a:endParaRPr lang="hu-HU" dirty="0"/>
          </a:p>
          <a:p>
            <a:r>
              <a:rPr lang="hu-HU" dirty="0" smtClean="0"/>
              <a:t>(A kamatról sem feledkeztünk meg, de az más lapra tartozik, erről majd később lesz szó!)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435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4000" dirty="0"/>
              <a:t>4. esemény: 100 egység bankhitel visszafizetése.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4060825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dirty="0"/>
              <a:t>Hatása a mérlegre: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Eszközök                      Mérleg</a:t>
            </a:r>
            <a:r>
              <a:rPr lang="hu-HU" baseline="-25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                  Források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latin typeface="Calibri" pitchFamily="34" charset="0"/>
                <a:cs typeface="Calibri" pitchFamily="34" charset="0"/>
              </a:rPr>
              <a:t>Épületek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hu-HU" sz="2400" dirty="0">
                <a:latin typeface="Calibri" pitchFamily="34" charset="0"/>
                <a:cs typeface="Calibri" pitchFamily="34" charset="0"/>
              </a:rPr>
              <a:t>	          500	Jegyzett tőke     	1 000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latin typeface="Calibri" pitchFamily="34" charset="0"/>
                <a:cs typeface="Calibri" pitchFamily="34" charset="0"/>
              </a:rPr>
              <a:t>Áruk		 	          100	</a:t>
            </a: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Hitelek	 (500-100)           400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Pénzeszközök (900-100)       </a:t>
            </a: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8</a:t>
            </a: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00</a:t>
            </a:r>
            <a:r>
              <a:rPr lang="hu-HU" sz="2400" dirty="0">
                <a:latin typeface="Calibri" pitchFamily="34" charset="0"/>
                <a:cs typeface="Calibri" pitchFamily="34" charset="0"/>
              </a:rPr>
              <a:t>	</a:t>
            </a:r>
            <a:endParaRPr lang="hu-HU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hu-HU" sz="2400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∑ Eszközök	   1.400	         ∑ Források	       1.400</a:t>
            </a:r>
          </a:p>
        </p:txBody>
      </p:sp>
      <p:sp>
        <p:nvSpPr>
          <p:cNvPr id="80898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81A07166-119D-4A8E-A44C-4D8CCBF58858}" type="slidenum">
              <a:rPr lang="hu-HU" sz="1200">
                <a:latin typeface="Arial" charset="0"/>
              </a:rPr>
              <a:pPr eaLnBrk="1" hangingPunct="1"/>
              <a:t>16</a:t>
            </a:fld>
            <a:endParaRPr lang="hu-HU" sz="1200">
              <a:latin typeface="Arial" charset="0"/>
            </a:endParaRPr>
          </a:p>
        </p:txBody>
      </p:sp>
      <p:sp>
        <p:nvSpPr>
          <p:cNvPr id="80902" name="Line 4"/>
          <p:cNvSpPr>
            <a:spLocks noChangeShapeType="1"/>
          </p:cNvSpPr>
          <p:nvPr/>
        </p:nvSpPr>
        <p:spPr bwMode="auto">
          <a:xfrm>
            <a:off x="2063750" y="2636838"/>
            <a:ext cx="8135938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0903" name="Line 5"/>
          <p:cNvSpPr>
            <a:spLocks noChangeShapeType="1"/>
          </p:cNvSpPr>
          <p:nvPr/>
        </p:nvSpPr>
        <p:spPr bwMode="auto">
          <a:xfrm>
            <a:off x="6167438" y="2636839"/>
            <a:ext cx="0" cy="28082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167189" y="5740401"/>
            <a:ext cx="41264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hu-HU" sz="2000" b="1"/>
              <a:t>Tőkekivonás</a:t>
            </a:r>
            <a:endParaRPr lang="hu-HU" sz="2000"/>
          </a:p>
          <a:p>
            <a:pPr eaLnBrk="1" hangingPunct="1"/>
            <a:r>
              <a:rPr lang="hu-HU" sz="2000"/>
              <a:t>Általános képlete: </a:t>
            </a:r>
            <a:r>
              <a:rPr lang="hu-HU" sz="2000" b="1"/>
              <a:t>E</a:t>
            </a:r>
            <a:r>
              <a:rPr lang="hu-HU" sz="2000" b="1" baseline="-25000"/>
              <a:t>3</a:t>
            </a:r>
            <a:r>
              <a:rPr lang="hu-HU" sz="2000" b="1"/>
              <a:t> – X  =  F</a:t>
            </a:r>
            <a:r>
              <a:rPr lang="hu-HU" sz="2000" b="1" baseline="-25000"/>
              <a:t>3 </a:t>
            </a:r>
            <a:r>
              <a:rPr lang="hu-HU" sz="2000" b="1"/>
              <a:t>– X</a:t>
            </a:r>
            <a:endParaRPr lang="hu-H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3200" dirty="0"/>
              <a:t>ALAPVETŐ GAZDASÁGI ESEMÉNYEK összefoglalása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pPr eaLnBrk="1" hangingPunct="1">
              <a:defRPr/>
            </a:pPr>
            <a:r>
              <a:rPr lang="hu-HU" dirty="0" smtClean="0"/>
              <a:t>Hatásukra csak két vagyonrész változik, oly módon, hogy a mérleg egyensúlya nem borul fel</a:t>
            </a:r>
          </a:p>
          <a:p>
            <a:pPr lvl="1" eaLnBrk="1" hangingPunct="1">
              <a:defRPr/>
            </a:pPr>
            <a:r>
              <a:rPr lang="hu-HU" dirty="0" smtClean="0"/>
              <a:t>A mérleg főösszeg nem változik: szerkezeti átrendeződés vagy az eszköz vagy a forrás oldalon</a:t>
            </a:r>
          </a:p>
          <a:p>
            <a:pPr lvl="2" eaLnBrk="1" hangingPunct="1">
              <a:defRPr/>
            </a:pPr>
            <a:r>
              <a:rPr lang="hu-HU" dirty="0" smtClean="0"/>
              <a:t>Eszközforgás, forráskörforgás</a:t>
            </a:r>
          </a:p>
          <a:p>
            <a:pPr lvl="1" eaLnBrk="1" hangingPunct="1">
              <a:defRPr/>
            </a:pPr>
            <a:r>
              <a:rPr lang="hu-HU" dirty="0" smtClean="0"/>
              <a:t>A mérleg főösszege is megváltozik: a szerkezeti átrendeződés mellett a vagyon (fő)összege is változik</a:t>
            </a:r>
          </a:p>
          <a:p>
            <a:pPr lvl="2" eaLnBrk="1" hangingPunct="1">
              <a:defRPr/>
            </a:pPr>
            <a:r>
              <a:rPr lang="hu-HU" dirty="0" smtClean="0"/>
              <a:t>Tőkebevonás (a vagyon összege nő)</a:t>
            </a:r>
          </a:p>
          <a:p>
            <a:pPr lvl="2" eaLnBrk="1" hangingPunct="1">
              <a:defRPr/>
            </a:pPr>
            <a:r>
              <a:rPr lang="hu-HU" dirty="0" smtClean="0"/>
              <a:t>Tőkekivonás (a vagyon összege csökken)</a:t>
            </a:r>
          </a:p>
          <a:p>
            <a:pPr eaLnBrk="1" hangingPunct="1">
              <a:defRPr/>
            </a:pPr>
            <a:r>
              <a:rPr lang="hu-HU" dirty="0" smtClean="0"/>
              <a:t>A gazdasági eseményeket tehát ebbe a négy csoportba tudjuk besorolni, más változat nem képzelhető el, mert akkor nem teljesülne a mérlegegyezőség elve (meg aztán a gyakorlatban nincsenek is ilyenek)</a:t>
            </a:r>
          </a:p>
        </p:txBody>
      </p:sp>
      <p:sp>
        <p:nvSpPr>
          <p:cNvPr id="81922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D9932C2C-5E05-48A3-9273-3B1F18BBC6A4}" type="slidenum">
              <a:rPr lang="hu-HU" sz="1200">
                <a:latin typeface="Arial" charset="0"/>
              </a:rPr>
              <a:pPr eaLnBrk="1" hangingPunct="1"/>
              <a:t>17</a:t>
            </a:fld>
            <a:endParaRPr lang="hu-HU" sz="1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/>
              <a:t>Minden gazdasági esemény két vagyonrészt biztosan érint, de érinthet többet is </a:t>
            </a:r>
            <a:r>
              <a:rPr lang="hu-HU" sz="3200" dirty="0"/>
              <a:t>…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Ez vezet át bennünket az összetett gazdasági események világába.</a:t>
            </a:r>
          </a:p>
          <a:p>
            <a:r>
              <a:rPr lang="hu-HU" dirty="0" smtClean="0"/>
              <a:t>Ennek egyik nagyon jellegzetes típusát az induló példánk keretei között, annak folytatásaként be is mutatjuk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76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400" dirty="0"/>
              <a:t>Összetett gazdasági események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Ha már kereskedők vagyunk, akkor kereskedhetnénk is!</a:t>
            </a:r>
          </a:p>
          <a:p>
            <a:r>
              <a:rPr lang="hu-HU" dirty="0" smtClean="0"/>
              <a:t>(Igen! Nem beszéltünk még a dolgozókról sem, de őket is majd később tárgyaljuk, hiszen dolgozót nem vásárolunk, hanem alkalmazunk!)</a:t>
            </a:r>
          </a:p>
          <a:p>
            <a:r>
              <a:rPr lang="hu-HU" dirty="0" smtClean="0"/>
              <a:t>Pláne, hogy van árunk is… és láss csodát megjelentek a vevők is.</a:t>
            </a:r>
          </a:p>
          <a:p>
            <a:r>
              <a:rPr lang="hu-HU" dirty="0" smtClean="0"/>
              <a:t>Eladtunk 60 értékű árut, 80 egység eladási áron.</a:t>
            </a:r>
          </a:p>
          <a:p>
            <a:r>
              <a:rPr lang="hu-HU" dirty="0" smtClean="0"/>
              <a:t>Mi igazolja az eseményt?</a:t>
            </a:r>
          </a:p>
          <a:p>
            <a:pPr lvl="1"/>
            <a:r>
              <a:rPr lang="hu-HU" dirty="0" smtClean="0"/>
              <a:t>Nyugta (pénztárgép), esetleg (készpénzfizetési) számla</a:t>
            </a:r>
          </a:p>
          <a:p>
            <a:r>
              <a:rPr lang="hu-HU" dirty="0" smtClean="0"/>
              <a:t>Mi történt az esemény hatására?</a:t>
            </a:r>
          </a:p>
          <a:p>
            <a:pPr lvl="1"/>
            <a:r>
              <a:rPr lang="hu-HU" dirty="0" smtClean="0"/>
              <a:t>Kaptunk 80 egység készpénzt … és</a:t>
            </a:r>
          </a:p>
          <a:p>
            <a:pPr lvl="1"/>
            <a:r>
              <a:rPr lang="hu-HU" dirty="0" smtClean="0"/>
              <a:t>Bizonyos árutételek „eltűntek”, amelyek értéke 60</a:t>
            </a:r>
          </a:p>
          <a:p>
            <a:pPr lvl="1"/>
            <a:r>
              <a:rPr lang="hu-HU" dirty="0" smtClean="0"/>
              <a:t>Hűha, itt mintha valami kavarodás lenne!</a:t>
            </a:r>
          </a:p>
          <a:p>
            <a:pPr lvl="1"/>
            <a:r>
              <a:rPr lang="hu-HU" dirty="0" smtClean="0"/>
              <a:t>No de épp ez a kavarodás hozza meg a cég szerencséjét!</a:t>
            </a:r>
          </a:p>
          <a:p>
            <a:pPr lvl="1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687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2209800" y="692698"/>
            <a:ext cx="7772400" cy="2160239"/>
          </a:xfrm>
        </p:spPr>
        <p:txBody>
          <a:bodyPr/>
          <a:lstStyle/>
          <a:p>
            <a:r>
              <a:rPr lang="hu-HU" sz="3500" dirty="0"/>
              <a:t>A </a:t>
            </a:r>
            <a:r>
              <a:rPr lang="hu-HU" sz="3500" dirty="0"/>
              <a:t>2</a:t>
            </a:r>
            <a:r>
              <a:rPr lang="hu-HU" sz="3500" dirty="0"/>
              <a:t>. leckében tisztáztuk a vagyon szerkezetét, tartalmát, megismertük a vagyon kimutatását célzó mérleg felépítését</a:t>
            </a:r>
            <a:endParaRPr lang="hu-HU" sz="3500" dirty="0"/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>
          <a:xfrm>
            <a:off x="2895600" y="3429000"/>
            <a:ext cx="6400800" cy="2664296"/>
          </a:xfrm>
        </p:spPr>
        <p:txBody>
          <a:bodyPr/>
          <a:lstStyle/>
          <a:p>
            <a:r>
              <a:rPr lang="hu-HU" dirty="0" smtClean="0"/>
              <a:t>Ebben a leckében a számviteli transzformáció dinamikus elemeivel, a gazdasági eseményekkel ismerkedünk meg.</a:t>
            </a:r>
          </a:p>
        </p:txBody>
      </p:sp>
    </p:spTree>
    <p:extLst>
      <p:ext uri="{BB962C8B-B14F-4D97-AF65-F5344CB8AC3E}">
        <p14:creationId xmlns:p14="http://schemas.microsoft.com/office/powerpoint/2010/main" val="13795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/>
              <a:t>5. esemény: A vállalkozás értékesít 60 (beszerzési) értékű árut 80 egység eladási áron, a vevő készpénzben fizet.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4060825"/>
          </a:xfrm>
        </p:spPr>
        <p:txBody>
          <a:bodyPr/>
          <a:lstStyle/>
          <a:p>
            <a:pPr eaLnBrk="1" hangingPunct="1">
              <a:defRPr/>
            </a:pPr>
            <a:r>
              <a:rPr lang="hu-HU" sz="2400" dirty="0"/>
              <a:t>Hatása a mérlegre: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Eszközök                      Mérleg</a:t>
            </a:r>
            <a:r>
              <a:rPr lang="hu-HU" baseline="-25000" dirty="0" smtClean="0">
                <a:latin typeface="Calibri" pitchFamily="34" charset="0"/>
                <a:cs typeface="Calibri" pitchFamily="34" charset="0"/>
              </a:rPr>
              <a:t>5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                  Források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latin typeface="Calibri" pitchFamily="34" charset="0"/>
                <a:cs typeface="Calibri" pitchFamily="34" charset="0"/>
              </a:rPr>
              <a:t>Épületek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hu-HU" sz="2400" dirty="0">
                <a:latin typeface="Calibri" pitchFamily="34" charset="0"/>
                <a:cs typeface="Calibri" pitchFamily="34" charset="0"/>
              </a:rPr>
              <a:t>	          500	Jegyzett tőke     	1 000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Áruk    (100</a:t>
            </a:r>
            <a:r>
              <a:rPr lang="hu-HU" sz="2400" b="1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-60</a:t>
            </a: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		40</a:t>
            </a:r>
            <a:r>
              <a:rPr lang="hu-HU" sz="2400" dirty="0">
                <a:latin typeface="Calibri" pitchFamily="34" charset="0"/>
                <a:cs typeface="Calibri" pitchFamily="34" charset="0"/>
              </a:rPr>
              <a:t>	Hitelek			   400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Pénzeszközök (800</a:t>
            </a:r>
            <a:r>
              <a:rPr lang="hu-HU" sz="2400" b="1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+80</a:t>
            </a:r>
            <a:r>
              <a:rPr lang="hu-H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         880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sz="2400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∑ </a:t>
            </a:r>
            <a:r>
              <a:rPr lang="hu-HU" dirty="0" smtClean="0"/>
              <a:t>Eszközök	   1.420	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∑ </a:t>
            </a:r>
            <a:r>
              <a:rPr lang="hu-HU" dirty="0" smtClean="0"/>
              <a:t>Források	       </a:t>
            </a:r>
          </a:p>
        </p:txBody>
      </p:sp>
      <p:sp>
        <p:nvSpPr>
          <p:cNvPr id="82946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A66A4815-2173-46C9-9980-D8D3C367E729}" type="slidenum">
              <a:rPr lang="hu-HU" sz="1200">
                <a:latin typeface="Arial" charset="0"/>
              </a:rPr>
              <a:pPr eaLnBrk="1" hangingPunct="1"/>
              <a:t>20</a:t>
            </a:fld>
            <a:endParaRPr lang="hu-HU" sz="1200">
              <a:latin typeface="Arial" charset="0"/>
            </a:endParaRPr>
          </a:p>
        </p:txBody>
      </p:sp>
      <p:sp>
        <p:nvSpPr>
          <p:cNvPr id="82950" name="Line 4"/>
          <p:cNvSpPr>
            <a:spLocks noChangeShapeType="1"/>
          </p:cNvSpPr>
          <p:nvPr/>
        </p:nvSpPr>
        <p:spPr bwMode="auto">
          <a:xfrm>
            <a:off x="2063750" y="2636838"/>
            <a:ext cx="8135938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82951" name="Line 5"/>
          <p:cNvSpPr>
            <a:spLocks noChangeShapeType="1"/>
          </p:cNvSpPr>
          <p:nvPr/>
        </p:nvSpPr>
        <p:spPr bwMode="auto">
          <a:xfrm>
            <a:off x="6167438" y="2636839"/>
            <a:ext cx="0" cy="2808287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580189" y="3716338"/>
            <a:ext cx="3885359" cy="400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 sz="2400" b="1" dirty="0">
                <a:solidFill>
                  <a:srgbClr val="00B0F0"/>
                </a:solidFill>
              </a:rPr>
              <a:t>Eredmény                        20 </a:t>
            </a:r>
            <a:r>
              <a:rPr lang="hu-HU" b="1" dirty="0">
                <a:solidFill>
                  <a:srgbClr val="00B0F0"/>
                </a:solidFill>
              </a:rPr>
              <a:t>   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9120188" y="4652963"/>
            <a:ext cx="1043876" cy="502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 sz="3200" dirty="0"/>
              <a:t>1.420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34087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77831" grpId="0"/>
      <p:bldP spid="778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Összetett gazdasági esemény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pPr eaLnBrk="1" hangingPunct="1">
              <a:defRPr/>
            </a:pPr>
            <a:r>
              <a:rPr lang="hu-HU" dirty="0" smtClean="0"/>
              <a:t>Egy gazdasági esemény hatására kettőnél több vagyonrész változik meg</a:t>
            </a:r>
          </a:p>
          <a:p>
            <a:pPr eaLnBrk="1" hangingPunct="1">
              <a:defRPr/>
            </a:pPr>
            <a:r>
              <a:rPr lang="hu-HU" dirty="0" smtClean="0"/>
              <a:t>Új típusú gazdasági eseményről van szó? Vagy kapcsolatot találhatunk a 4 alapvető gazdasági eseménnyel?</a:t>
            </a:r>
          </a:p>
          <a:p>
            <a:pPr eaLnBrk="1" hangingPunct="1">
              <a:defRPr/>
            </a:pPr>
            <a:r>
              <a:rPr lang="hu-HU" dirty="0" smtClean="0"/>
              <a:t>Igazából nem új típusú eseményről van szó, mert ha jobban megnézzük, akkor láthatjuk, hogy az értékesítés hatása </a:t>
            </a:r>
            <a:r>
              <a:rPr lang="hu-HU" dirty="0"/>
              <a:t>v</a:t>
            </a:r>
            <a:r>
              <a:rPr lang="hu-HU" dirty="0" smtClean="0"/>
              <a:t>isszavezethető (felbontható) egyszerű gazdasági események sorozatára</a:t>
            </a:r>
          </a:p>
          <a:p>
            <a:pPr eaLnBrk="1" hangingPunct="1">
              <a:defRPr/>
            </a:pPr>
            <a:r>
              <a:rPr lang="hu-HU" dirty="0" smtClean="0"/>
              <a:t>Nézzük meg ezt az eredményképződés példáján!</a:t>
            </a:r>
          </a:p>
          <a:p>
            <a:pPr eaLnBrk="1" hangingPunct="1">
              <a:defRPr/>
            </a:pPr>
            <a:endParaRPr lang="hu-HU" dirty="0" smtClean="0"/>
          </a:p>
        </p:txBody>
      </p:sp>
      <p:sp>
        <p:nvSpPr>
          <p:cNvPr id="83970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CC2D7095-4B59-40D7-B6EE-2E1222683C78}" type="slidenum">
              <a:rPr lang="hu-HU" sz="1200">
                <a:latin typeface="Arial" charset="0"/>
              </a:rPr>
              <a:pPr eaLnBrk="1" hangingPunct="1"/>
              <a:t>21</a:t>
            </a:fld>
            <a:endParaRPr lang="hu-HU" sz="1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is történik értékesítéskor?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340768"/>
            <a:ext cx="8229600" cy="5256584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Az eladott eszközünk csökken és egy másik eszközünk nő, ez akkor egy eszközforgás</a:t>
            </a:r>
          </a:p>
          <a:p>
            <a:r>
              <a:rPr lang="hu-HU" dirty="0" smtClean="0"/>
              <a:t>Viszont a két ellentétes eszközváltozás nem egyenlíti ki egymást és ez a különbség jelenik meg a forrásoldalon, ez pedig akkor egy tőkebevonás (ha az eszköznövekedés nagyobb az eszközcsökkenésnél) vagy esetleg tőkekivonás (ha az eszköznövekedés kisebb az eszközcsökkenésnél)</a:t>
            </a:r>
          </a:p>
          <a:p>
            <a:r>
              <a:rPr lang="hu-HU" dirty="0" smtClean="0"/>
              <a:t>Vagyis a eredményképződés visszavezethető egy eszközforgás és egy tőkebevonás (nyereség esetén) vagy egy tőkekivonás (veszteség esetén) típusú eseményre</a:t>
            </a:r>
          </a:p>
          <a:p>
            <a:r>
              <a:rPr lang="hu-HU" b="1" dirty="0" smtClean="0">
                <a:latin typeface="+mj-lt"/>
                <a:cs typeface="Calibri" pitchFamily="34" charset="0"/>
              </a:rPr>
              <a:t>A példánk alapján: (E</a:t>
            </a:r>
            <a:r>
              <a:rPr lang="hu-HU" b="1" baseline="-25000" dirty="0" smtClean="0">
                <a:latin typeface="+mj-lt"/>
                <a:cs typeface="Calibri" pitchFamily="34" charset="0"/>
              </a:rPr>
              <a:t>4</a:t>
            </a:r>
            <a:r>
              <a:rPr lang="hu-HU" b="1" dirty="0" smtClean="0">
                <a:latin typeface="+mj-lt"/>
                <a:cs typeface="Calibri" pitchFamily="34" charset="0"/>
              </a:rPr>
              <a:t> </a:t>
            </a:r>
            <a:r>
              <a:rPr lang="hu-HU" b="1" dirty="0">
                <a:latin typeface="+mj-lt"/>
                <a:cs typeface="Calibri" pitchFamily="34" charset="0"/>
              </a:rPr>
              <a:t>- X + </a:t>
            </a:r>
            <a:r>
              <a:rPr lang="hu-HU" b="1" dirty="0" err="1">
                <a:latin typeface="+mj-lt"/>
                <a:cs typeface="Calibri" pitchFamily="34" charset="0"/>
              </a:rPr>
              <a:t>X</a:t>
            </a:r>
            <a:r>
              <a:rPr lang="hu-HU" b="1" dirty="0">
                <a:latin typeface="+mj-lt"/>
                <a:cs typeface="Calibri" pitchFamily="34" charset="0"/>
              </a:rPr>
              <a:t>) + Y= F</a:t>
            </a:r>
            <a:r>
              <a:rPr lang="hu-HU" b="1" baseline="-25000" dirty="0">
                <a:latin typeface="+mj-lt"/>
                <a:cs typeface="Calibri" pitchFamily="34" charset="0"/>
              </a:rPr>
              <a:t>4</a:t>
            </a:r>
            <a:r>
              <a:rPr lang="hu-HU" b="1" dirty="0">
                <a:latin typeface="+mj-lt"/>
                <a:cs typeface="Calibri" pitchFamily="34" charset="0"/>
              </a:rPr>
              <a:t> + </a:t>
            </a:r>
            <a:r>
              <a:rPr lang="hu-HU" b="1" dirty="0" smtClean="0">
                <a:latin typeface="+mj-lt"/>
                <a:cs typeface="Calibri" pitchFamily="34" charset="0"/>
              </a:rPr>
              <a:t>Y</a:t>
            </a:r>
          </a:p>
          <a:p>
            <a:pPr lvl="1"/>
            <a:r>
              <a:rPr lang="hu-HU" dirty="0" smtClean="0">
                <a:latin typeface="+mj-lt"/>
                <a:cs typeface="Calibri" pitchFamily="34" charset="0"/>
              </a:rPr>
              <a:t>ahol </a:t>
            </a:r>
            <a:r>
              <a:rPr lang="hu-HU" dirty="0">
                <a:latin typeface="+mj-lt"/>
                <a:cs typeface="Calibri" pitchFamily="34" charset="0"/>
              </a:rPr>
              <a:t>X az eszközforgást jelenti (példánkban 60), Y pedig a tőkebevonást (példánkban 20</a:t>
            </a:r>
            <a:r>
              <a:rPr lang="hu-HU" dirty="0" smtClean="0">
                <a:latin typeface="+mj-lt"/>
                <a:cs typeface="Calibri" pitchFamily="34" charset="0"/>
              </a:rPr>
              <a:t>)</a:t>
            </a:r>
            <a:endParaRPr lang="hu-HU" b="1" dirty="0" smtClean="0">
              <a:latin typeface="+mj-lt"/>
              <a:cs typeface="Calibri" pitchFamily="34" charset="0"/>
            </a:endParaRPr>
          </a:p>
          <a:p>
            <a:r>
              <a:rPr lang="hu-HU" b="1" dirty="0" smtClean="0">
                <a:latin typeface="+mj-lt"/>
                <a:cs typeface="Calibri" pitchFamily="34" charset="0"/>
              </a:rPr>
              <a:t>Ezt szokás az </a:t>
            </a:r>
            <a:r>
              <a:rPr lang="hu-HU" b="1" dirty="0" err="1" smtClean="0">
                <a:latin typeface="+mj-lt"/>
                <a:cs typeface="Calibri" pitchFamily="34" charset="0"/>
              </a:rPr>
              <a:t>eredményelszámolás</a:t>
            </a:r>
            <a:r>
              <a:rPr lang="hu-HU" b="1" dirty="0" smtClean="0">
                <a:latin typeface="+mj-lt"/>
                <a:cs typeface="Calibri" pitchFamily="34" charset="0"/>
              </a:rPr>
              <a:t> nettó formájának nevezni</a:t>
            </a:r>
            <a:r>
              <a:rPr lang="hu-HU" b="1" dirty="0">
                <a:latin typeface="+mj-lt"/>
                <a:cs typeface="Calibri" pitchFamily="34" charset="0"/>
              </a:rPr>
              <a:t>	                                       </a:t>
            </a:r>
            <a:endParaRPr lang="hu-HU" b="1" dirty="0" smtClean="0">
              <a:latin typeface="+mj-lt"/>
              <a:cs typeface="Calibri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148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Gondolkodjunk másképpen!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Hogyan is alakul ki az eredmény? A kapott eszköz értékéből levonjuk az adott eszköz értékét…</a:t>
            </a:r>
          </a:p>
          <a:p>
            <a:r>
              <a:rPr lang="hu-HU" dirty="0" smtClean="0"/>
              <a:t>A kapott eszköz értéke növeli az eredményt, az adott eszköz csökkenti az eredményt</a:t>
            </a:r>
          </a:p>
          <a:p>
            <a:r>
              <a:rPr lang="hu-HU" dirty="0" smtClean="0"/>
              <a:t>Vagyis úgy is fogalmazhatunk, hogy a kapott eszköz az eredményképződésnél tőkebevonás hatást, az adott eszköz pedig tőkekivonás hatást okoz</a:t>
            </a:r>
          </a:p>
          <a:p>
            <a:r>
              <a:rPr lang="hu-HU" dirty="0" smtClean="0"/>
              <a:t>Tehát az eredmény egy tőkebevonás és egy tőkekivonás típusú esemény eredőjeként keletkezik</a:t>
            </a:r>
          </a:p>
          <a:p>
            <a:r>
              <a:rPr lang="hu-HU" b="1" dirty="0" smtClean="0">
                <a:latin typeface="Calibri" pitchFamily="34" charset="0"/>
                <a:cs typeface="Calibri" pitchFamily="34" charset="0"/>
              </a:rPr>
              <a:t>A példánk alapján: (E</a:t>
            </a:r>
            <a:r>
              <a:rPr lang="hu-HU" b="1" baseline="-25000" dirty="0" smtClean="0">
                <a:latin typeface="Calibri" pitchFamily="34" charset="0"/>
                <a:cs typeface="Calibri" pitchFamily="34" charset="0"/>
              </a:rPr>
              <a:t>4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+ Y) – X 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= (F</a:t>
            </a:r>
            <a:r>
              <a:rPr lang="hu-HU" b="1" baseline="-25000" dirty="0">
                <a:latin typeface="Calibri" pitchFamily="34" charset="0"/>
                <a:cs typeface="Calibri" pitchFamily="34" charset="0"/>
              </a:rPr>
              <a:t>4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+ Y) – X                                       </a:t>
            </a:r>
          </a:p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ahol </a:t>
            </a:r>
            <a:r>
              <a:rPr lang="hu-HU" dirty="0">
                <a:latin typeface="Calibri" pitchFamily="34" charset="0"/>
                <a:cs typeface="Calibri" pitchFamily="34" charset="0"/>
              </a:rPr>
              <a:t>Y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hu-HU" dirty="0">
                <a:latin typeface="Calibri" pitchFamily="34" charset="0"/>
                <a:cs typeface="Calibri" pitchFamily="34" charset="0"/>
              </a:rPr>
              <a:t>tőkebevonást (példánkban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80), X pedig a </a:t>
            </a:r>
            <a:r>
              <a:rPr lang="hu-HU" dirty="0">
                <a:latin typeface="Calibri" pitchFamily="34" charset="0"/>
                <a:cs typeface="Calibri" pitchFamily="34" charset="0"/>
              </a:rPr>
              <a:t>tőkekivonást jelenti (példánkban 60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hu-HU" b="1" dirty="0">
                <a:cs typeface="Calibri" pitchFamily="34" charset="0"/>
              </a:rPr>
              <a:t>Ezt szokás az </a:t>
            </a:r>
            <a:r>
              <a:rPr lang="hu-HU" b="1" dirty="0" err="1">
                <a:cs typeface="Calibri" pitchFamily="34" charset="0"/>
              </a:rPr>
              <a:t>eredményelszámolás</a:t>
            </a:r>
            <a:r>
              <a:rPr lang="hu-HU" b="1" dirty="0">
                <a:cs typeface="Calibri" pitchFamily="34" charset="0"/>
              </a:rPr>
              <a:t> </a:t>
            </a:r>
            <a:r>
              <a:rPr lang="hu-HU" b="1" dirty="0" smtClean="0">
                <a:cs typeface="Calibri" pitchFamily="34" charset="0"/>
              </a:rPr>
              <a:t>bruttó </a:t>
            </a:r>
            <a:r>
              <a:rPr lang="hu-HU" b="1" dirty="0">
                <a:cs typeface="Calibri" pitchFamily="34" charset="0"/>
              </a:rPr>
              <a:t>formájának </a:t>
            </a:r>
            <a:r>
              <a:rPr lang="hu-HU" b="1" dirty="0" smtClean="0">
                <a:cs typeface="Calibri" pitchFamily="34" charset="0"/>
              </a:rPr>
              <a:t>nevezni</a:t>
            </a:r>
          </a:p>
          <a:p>
            <a:pPr lvl="1"/>
            <a:r>
              <a:rPr lang="hu-HU" dirty="0" smtClean="0">
                <a:cs typeface="Calibri" pitchFamily="34" charset="0"/>
              </a:rPr>
              <a:t>A gyakorlatban általános jelleggel a bruttó formát kell alkalmazni, de találkozni fogunk nettó formával is</a:t>
            </a:r>
            <a:r>
              <a:rPr lang="hu-HU" dirty="0">
                <a:cs typeface="Calibri" pitchFamily="34" charset="0"/>
              </a:rPr>
              <a:t>	                                       </a:t>
            </a:r>
          </a:p>
          <a:p>
            <a:endParaRPr lang="hu-HU" dirty="0">
              <a:latin typeface="Calibri" pitchFamily="34" charset="0"/>
              <a:cs typeface="Calibri" pitchFamily="34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90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2209800" y="1484785"/>
            <a:ext cx="7772400" cy="2115666"/>
          </a:xfrm>
        </p:spPr>
        <p:txBody>
          <a:bodyPr/>
          <a:lstStyle/>
          <a:p>
            <a:r>
              <a:rPr lang="hu-HU" dirty="0" smtClean="0"/>
              <a:t>Gyakoroljuk a most megismert „tudományunkat” egy kicsit összetettebb példával!</a:t>
            </a:r>
            <a:endParaRPr lang="hu-HU" dirty="0"/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52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r>
              <a:rPr lang="hu-HU" sz="3000" dirty="0"/>
              <a:t>Legyen a kiinduló (nyitó)mérlegünk az alábbi</a:t>
            </a:r>
            <a:endParaRPr lang="hu-HU" sz="3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303809"/>
              </p:ext>
            </p:extLst>
          </p:nvPr>
        </p:nvGraphicFramePr>
        <p:xfrm>
          <a:off x="1775520" y="1052742"/>
          <a:ext cx="8568952" cy="547260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0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Mérleg, 20x1. január 1. </a:t>
                      </a:r>
                      <a:r>
                        <a:rPr lang="hu-HU" sz="1600" u="none" strike="noStrike" dirty="0" smtClean="0">
                          <a:effectLst/>
                        </a:rPr>
                        <a:t>(</a:t>
                      </a:r>
                      <a:r>
                        <a:rPr lang="hu-HU" sz="1600" u="none" strike="noStrike" dirty="0" err="1" smtClean="0">
                          <a:effectLst/>
                        </a:rPr>
                        <a:t>eFt</a:t>
                      </a:r>
                      <a:r>
                        <a:rPr lang="hu-HU" sz="1600" u="none" strike="noStrike" dirty="0">
                          <a:effectLst/>
                        </a:rPr>
                        <a:t>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Források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A/ Befektetett 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7 000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D/ Saját tőke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5 000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A/II. Tárgyi 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D/I. Jegyzett tőke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A/III. </a:t>
                      </a:r>
                      <a:r>
                        <a:rPr lang="hu-HU" sz="1600" u="none" strike="noStrike" dirty="0" err="1">
                          <a:effectLst/>
                        </a:rPr>
                        <a:t>Bef</a:t>
                      </a:r>
                      <a:r>
                        <a:rPr lang="hu-HU" sz="1600" u="none" strike="noStrike" dirty="0">
                          <a:effectLst/>
                        </a:rPr>
                        <a:t>. </a:t>
                      </a:r>
                      <a:r>
                        <a:rPr lang="hu-HU" sz="1600" u="none" strike="noStrike" dirty="0" smtClean="0">
                          <a:effectLst/>
                        </a:rPr>
                        <a:t>pénzügyi </a:t>
                      </a:r>
                      <a:r>
                        <a:rPr lang="hu-HU" sz="1600" u="none" strike="noStrike" dirty="0">
                          <a:effectLst/>
                        </a:rPr>
                        <a:t>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D/III. Eredménytartalék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1 500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Adott kölcsönök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D/VII. Adózott eredmény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500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B/ Forgóeszközök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5 000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F/ Kötelezettségek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7 000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B/I. Készletek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F/II. Hosszú 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Késztermék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Beruházási hitelek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B/II. Követelések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800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F/III. Rövidlejáratú </a:t>
                      </a:r>
                      <a:r>
                        <a:rPr lang="hu-HU" sz="1600" u="none" strike="noStrike" dirty="0" smtClean="0">
                          <a:effectLst/>
                        </a:rPr>
                        <a:t>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Vevők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800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Szállítók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2 </a:t>
                      </a:r>
                      <a:r>
                        <a:rPr lang="hu-HU" sz="1600" u="none" strike="noStrike" dirty="0">
                          <a:effectLst/>
                        </a:rPr>
                        <a:t>300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B/III. Értékpapírok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400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effectLst/>
                        </a:rPr>
                        <a:t>Munkabértartozás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 </a:t>
                      </a:r>
                      <a:r>
                        <a:rPr lang="hu-HU" sz="1600" u="none" strike="noStrike" dirty="0">
                          <a:effectLst/>
                        </a:rPr>
                        <a:t>700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Forgatási célú részvények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400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B/IV. Pénzeszközök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1 800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Pénztár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Bankbetétek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1 700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ESZKÖZÖK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12 000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FORRÁSOK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12 000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4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Nézzük a gazdasági eseményeket!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gazdasági eseményekkel érintett vagyonrészeket, a könnyebb áttekinthetőség érdekében piros színnel kiemeljük</a:t>
            </a:r>
          </a:p>
          <a:p>
            <a:r>
              <a:rPr lang="hu-HU" dirty="0" smtClean="0"/>
              <a:t>A számszerű hatás levezetését nem jelenítjük meg teljes körűen, csak az adott esemény hatására kialakuló új értéket.</a:t>
            </a:r>
          </a:p>
          <a:p>
            <a:r>
              <a:rPr lang="hu-HU" dirty="0" smtClean="0"/>
              <a:t>A feldolgozás során Ön viszont mindig gondolja végig a tényleges számszerű hatást is!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75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1. Az adózott eredményt átvezetjük az eredménytartalékba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Ahogyan arról már volt szó a mérlegben mindig elkülönítetten jelenik meg az adott év adózott eredménye (példánkban a mérlegben az előző évi, tehát a 20x0. évi adózott eredményt látjuk) a korábbi évek adózott eredményeinek halmozott összegétől, az eredménytartaléktól</a:t>
            </a:r>
          </a:p>
          <a:p>
            <a:r>
              <a:rPr lang="hu-HU" dirty="0" smtClean="0"/>
              <a:t>Ebből eredően minden évben lesz egy ismétlődően visszatérő (automatikus) feladatunk: az adózott eredményt át kell vezetni az eredménytartalékba</a:t>
            </a:r>
          </a:p>
          <a:p>
            <a:r>
              <a:rPr lang="hu-HU" dirty="0" smtClean="0"/>
              <a:t>A gazdasági esemény hatására a saját tőke szerkezete változik, de összege nem, így ez egy forráskörforgás típusú lesz.</a:t>
            </a:r>
          </a:p>
          <a:p>
            <a:r>
              <a:rPr lang="hu-HU" dirty="0" smtClean="0"/>
              <a:t>Nézzük az esemény mérlegre gyakorolt hatását!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8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r>
              <a:rPr lang="hu-HU" sz="3000" dirty="0"/>
              <a:t>Az 1. esemény hatása</a:t>
            </a:r>
            <a:endParaRPr lang="hu-HU" sz="3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14011"/>
              </p:ext>
            </p:extLst>
          </p:nvPr>
        </p:nvGraphicFramePr>
        <p:xfrm>
          <a:off x="1775520" y="1052738"/>
          <a:ext cx="8568952" cy="547260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0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Mérleg, 20x1. január 1. </a:t>
                      </a:r>
                      <a:r>
                        <a:rPr lang="hu-HU" sz="1600" u="none" strike="noStrike" dirty="0" smtClean="0">
                          <a:effectLst/>
                        </a:rPr>
                        <a:t>(</a:t>
                      </a:r>
                      <a:r>
                        <a:rPr lang="hu-HU" sz="1600" u="none" strike="noStrike" dirty="0" err="1" smtClean="0">
                          <a:effectLst/>
                        </a:rPr>
                        <a:t>eFt</a:t>
                      </a:r>
                      <a:r>
                        <a:rPr lang="hu-HU" sz="1600" u="none" strike="noStrike" dirty="0">
                          <a:effectLst/>
                        </a:rPr>
                        <a:t>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Források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A/ Befektetett 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7 000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D/ Saját tőke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5 000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A/II. Tárgyi 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D/I. Jegyzett tőke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A/III. </a:t>
                      </a:r>
                      <a:r>
                        <a:rPr lang="hu-HU" sz="1600" u="none" strike="noStrike" dirty="0" err="1">
                          <a:effectLst/>
                        </a:rPr>
                        <a:t>Bef</a:t>
                      </a:r>
                      <a:r>
                        <a:rPr lang="hu-HU" sz="1600" u="none" strike="noStrike" dirty="0">
                          <a:effectLst/>
                        </a:rPr>
                        <a:t>. </a:t>
                      </a:r>
                      <a:r>
                        <a:rPr lang="hu-HU" sz="1600" u="none" strike="noStrike" dirty="0" smtClean="0">
                          <a:effectLst/>
                        </a:rPr>
                        <a:t>pénzügyi </a:t>
                      </a:r>
                      <a:r>
                        <a:rPr lang="hu-HU" sz="1600" u="none" strike="noStrike" dirty="0">
                          <a:effectLst/>
                        </a:rPr>
                        <a:t>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D/III. </a:t>
                      </a:r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Eredménytartalék </a:t>
                      </a:r>
                      <a:r>
                        <a:rPr lang="hu-HU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(1500+500)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2 000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Adott kölcsönök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D/VII. Adózott </a:t>
                      </a:r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eredmény </a:t>
                      </a:r>
                      <a:r>
                        <a:rPr lang="hu-HU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(500-500)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B/ Forgóeszközök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5 000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F/ Kötelezettségek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7 000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B/I. Készletek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F/II. Hosszú 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Késztermék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Beruházási hitelek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B/II. Követelések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800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F/III. Rövidlejáratú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Vevők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800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Szállítók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2 </a:t>
                      </a:r>
                      <a:r>
                        <a:rPr lang="hu-HU" sz="1600" u="none" strike="noStrike" dirty="0">
                          <a:effectLst/>
                        </a:rPr>
                        <a:t>300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B/III. Értékpapírok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400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effectLst/>
                        </a:rPr>
                        <a:t>Munkabértartozás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 </a:t>
                      </a:r>
                      <a:r>
                        <a:rPr lang="hu-HU" sz="1600" u="none" strike="noStrike" dirty="0">
                          <a:effectLst/>
                        </a:rPr>
                        <a:t>700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Forgatási célú részvények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400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B/IV. Pénzeszközök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1 800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Pénztár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Bankbetétek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1 700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ESZKÖZÖK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12 000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FORRÁSOK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12 000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24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dirty="0"/>
              <a:t>2. Január 4-én a bankszámlánkról felveszünk 650 </a:t>
            </a:r>
            <a:r>
              <a:rPr lang="hu-HU" sz="3600" dirty="0" err="1"/>
              <a:t>eFt-ot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pénzeszközeinket érintő változás, amelynek hatására nyilvánvalóan ugyanannyi marad az összes pénzünk, a változás annyi, hogy a bankkal szembeni követelésünk (a bankszámlánk egyenlege) 650 </a:t>
            </a:r>
            <a:r>
              <a:rPr lang="hu-HU" dirty="0" err="1" smtClean="0"/>
              <a:t>eFt-tal</a:t>
            </a:r>
            <a:r>
              <a:rPr lang="hu-HU" dirty="0" smtClean="0"/>
              <a:t> csökken, a pénztárban lévő készpénzünk pedig ugyanennyivel megemelkedik.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b="1" dirty="0" smtClean="0">
                <a:solidFill>
                  <a:srgbClr val="C00000"/>
                </a:solidFill>
              </a:rPr>
              <a:t>A számviteli transzformáció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800" dirty="0"/>
              <a:t>e</a:t>
            </a:r>
            <a:r>
              <a:rPr lang="hu-HU" sz="2800" dirty="0"/>
              <a:t>gy szabályozott keretek között megvalósuló leképezés, </a:t>
            </a:r>
          </a:p>
          <a:p>
            <a:pPr eaLnBrk="1" hangingPunct="1">
              <a:defRPr/>
            </a:pPr>
            <a:r>
              <a:rPr lang="hu-HU" sz="2800" dirty="0"/>
              <a:t>amelynek tárgya a vagyon és annak változásai</a:t>
            </a:r>
          </a:p>
          <a:p>
            <a:pPr eaLnBrk="1" hangingPunct="1">
              <a:defRPr/>
            </a:pPr>
            <a:endParaRPr lang="hu-H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/>
              <a:t>                            </a:t>
            </a:r>
            <a:r>
              <a:rPr lang="hu-HU" sz="2800" dirty="0"/>
              <a:t>Statikus            Dinamikus</a:t>
            </a:r>
          </a:p>
        </p:txBody>
      </p:sp>
      <p:sp>
        <p:nvSpPr>
          <p:cNvPr id="40962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29BC2EA8-9D53-4B0F-B9DB-737FE4DE06E6}" type="slidenum">
              <a:rPr lang="hu-HU" sz="1200">
                <a:latin typeface="Arial" charset="0"/>
              </a:rPr>
              <a:pPr eaLnBrk="1" hangingPunct="1"/>
              <a:t>3</a:t>
            </a:fld>
            <a:endParaRPr lang="hu-HU" sz="1200">
              <a:latin typeface="Arial" charset="0"/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5735638" y="3067744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8472488" y="3068316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295801" y="4633913"/>
            <a:ext cx="2890535" cy="68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 sz="4800" b="1" dirty="0">
                <a:solidFill>
                  <a:schemeClr val="hlink"/>
                </a:solidFill>
              </a:rPr>
              <a:t>MÉRLEG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312025" y="5659909"/>
            <a:ext cx="400814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hu-HU" sz="3600" b="1" dirty="0">
                <a:solidFill>
                  <a:srgbClr val="66FF33"/>
                </a:solidFill>
              </a:rPr>
              <a:t>KÖNYVVEZETÉS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5735638" y="4184650"/>
            <a:ext cx="0" cy="396875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8401050" y="4184651"/>
            <a:ext cx="0" cy="1475257"/>
          </a:xfrm>
          <a:prstGeom prst="line">
            <a:avLst/>
          </a:prstGeom>
          <a:noFill/>
          <a:ln w="25400">
            <a:solidFill>
              <a:srgbClr val="66FF33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 animBg="1"/>
      <p:bldP spid="36870" grpId="0"/>
      <p:bldP spid="36871" grpId="0"/>
      <p:bldP spid="36872" grpId="0" animBg="1"/>
      <p:bldP spid="3687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r>
              <a:rPr lang="hu-HU" sz="3000" dirty="0"/>
              <a:t>Az 2. esemény hatása</a:t>
            </a:r>
            <a:endParaRPr lang="hu-HU" sz="3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109102"/>
              </p:ext>
            </p:extLst>
          </p:nvPr>
        </p:nvGraphicFramePr>
        <p:xfrm>
          <a:off x="1775520" y="1052738"/>
          <a:ext cx="8568952" cy="547260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0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Mérleg, 20x1. január </a:t>
                      </a:r>
                      <a:r>
                        <a:rPr lang="hu-HU" sz="1600" u="none" strike="noStrike" dirty="0" smtClean="0">
                          <a:effectLst/>
                        </a:rPr>
                        <a:t>4. (</a:t>
                      </a:r>
                      <a:r>
                        <a:rPr lang="hu-HU" sz="1600" u="none" strike="noStrike" dirty="0" err="1" smtClean="0">
                          <a:effectLst/>
                        </a:rPr>
                        <a:t>eFt</a:t>
                      </a:r>
                      <a:r>
                        <a:rPr lang="hu-HU" sz="1600" u="none" strike="noStrike" dirty="0">
                          <a:effectLst/>
                        </a:rPr>
                        <a:t>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Források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A/ Befektetett 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7 000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D/ Saját tőke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5 000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A/II. Tárgyi 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D/I. Jegyzett tőke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A/III. </a:t>
                      </a:r>
                      <a:r>
                        <a:rPr lang="hu-HU" sz="1600" u="none" strike="noStrike" dirty="0" err="1">
                          <a:effectLst/>
                        </a:rPr>
                        <a:t>Bef</a:t>
                      </a:r>
                      <a:r>
                        <a:rPr lang="hu-HU" sz="1600" u="none" strike="noStrike" dirty="0">
                          <a:effectLst/>
                        </a:rPr>
                        <a:t>. </a:t>
                      </a:r>
                      <a:r>
                        <a:rPr lang="hu-HU" sz="1600" u="none" strike="noStrike" dirty="0" smtClean="0">
                          <a:effectLst/>
                        </a:rPr>
                        <a:t>pénzügyi </a:t>
                      </a:r>
                      <a:r>
                        <a:rPr lang="hu-HU" sz="1600" u="none" strike="noStrike" dirty="0">
                          <a:effectLst/>
                        </a:rPr>
                        <a:t>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D/III.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Eredménytartalék 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Adott kölcsönök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D/VII. Adózott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B/ Forgóeszközök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5 000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F/ Kötelezettségek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7 000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B/I. Készletek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F/II. Hosszú 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Késztermék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Beruházási hitelek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B/II. Követelések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800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F/III. Rövidlejáratú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Vevők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800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Szállítók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2 </a:t>
                      </a:r>
                      <a:r>
                        <a:rPr lang="hu-HU" sz="1600" u="none" strike="noStrike" dirty="0">
                          <a:effectLst/>
                        </a:rPr>
                        <a:t>300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B/III. Értékpapírok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400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effectLst/>
                        </a:rPr>
                        <a:t>Munkabértartozás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 </a:t>
                      </a:r>
                      <a:r>
                        <a:rPr lang="hu-HU" sz="1600" u="none" strike="noStrike" dirty="0">
                          <a:effectLst/>
                        </a:rPr>
                        <a:t>700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Forgatási célú részvények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400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B/IV. Pénzeszközök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1 800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Pénztár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750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Bankbetétek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050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ESZKÖZÖK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12 000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FORRÁSOK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12 000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0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400" dirty="0"/>
              <a:t>3. Január 5-én a pénztárból kifizetjük a munkabértartozásunkat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cég még a klasszikus (mondhatni konzervatív) módszert alkalmazva, készpénzben fizeti ki a béreket</a:t>
            </a:r>
          </a:p>
          <a:p>
            <a:r>
              <a:rPr lang="hu-HU" dirty="0" smtClean="0"/>
              <a:t>Mi történik?</a:t>
            </a:r>
          </a:p>
          <a:p>
            <a:pPr lvl="1"/>
            <a:r>
              <a:rPr lang="hu-HU" dirty="0"/>
              <a:t>Tőkekivonás típusú esemény</a:t>
            </a:r>
          </a:p>
          <a:p>
            <a:pPr lvl="1"/>
            <a:r>
              <a:rPr lang="hu-HU" dirty="0"/>
              <a:t>Csökken a készpénzünk, mert kifizettük és ezt a munkabértartozásunk rendezésére fordítottuk, így ez a tartozásunk </a:t>
            </a:r>
            <a:r>
              <a:rPr lang="hu-HU" dirty="0" smtClean="0"/>
              <a:t>megszűnik</a:t>
            </a:r>
          </a:p>
          <a:p>
            <a:r>
              <a:rPr lang="hu-HU" dirty="0" smtClean="0"/>
              <a:t>Figyeljünk!</a:t>
            </a:r>
          </a:p>
          <a:p>
            <a:pPr lvl="1"/>
            <a:r>
              <a:rPr lang="hu-HU" dirty="0" smtClean="0"/>
              <a:t>Ennek hatására az érintett mérlegcsoportok és mérlegfőcsoportok összege is változik, no és persze a </a:t>
            </a:r>
            <a:r>
              <a:rPr lang="hu-HU" dirty="0" err="1" smtClean="0"/>
              <a:t>mérlegfősszeg</a:t>
            </a:r>
            <a:r>
              <a:rPr lang="hu-HU" dirty="0" smtClean="0"/>
              <a:t> is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4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r>
              <a:rPr lang="hu-HU" sz="3000" dirty="0"/>
              <a:t>A 3. esemény hatása</a:t>
            </a:r>
            <a:endParaRPr lang="hu-HU" sz="3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846056"/>
              </p:ext>
            </p:extLst>
          </p:nvPr>
        </p:nvGraphicFramePr>
        <p:xfrm>
          <a:off x="1775520" y="1052738"/>
          <a:ext cx="8568952" cy="547260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0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Mérleg, 20x1. január </a:t>
                      </a:r>
                      <a:r>
                        <a:rPr lang="hu-HU" sz="1600" u="none" strike="noStrike" dirty="0" smtClean="0">
                          <a:effectLst/>
                        </a:rPr>
                        <a:t>5. (</a:t>
                      </a:r>
                      <a:r>
                        <a:rPr lang="hu-HU" sz="1600" u="none" strike="noStrike" dirty="0" err="1" smtClean="0">
                          <a:effectLst/>
                        </a:rPr>
                        <a:t>eFt</a:t>
                      </a:r>
                      <a:r>
                        <a:rPr lang="hu-HU" sz="1600" u="none" strike="noStrike" dirty="0">
                          <a:effectLst/>
                        </a:rPr>
                        <a:t>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Források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A/ Befektetett 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7 000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D/ Saját tőke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5 000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A/II. Tárgyi 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D/I. Jegyzett tőke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A/III. </a:t>
                      </a:r>
                      <a:r>
                        <a:rPr lang="hu-HU" sz="1600" u="none" strike="noStrike" dirty="0" err="1">
                          <a:effectLst/>
                        </a:rPr>
                        <a:t>Bef</a:t>
                      </a:r>
                      <a:r>
                        <a:rPr lang="hu-HU" sz="1600" u="none" strike="noStrike" dirty="0">
                          <a:effectLst/>
                        </a:rPr>
                        <a:t>. </a:t>
                      </a:r>
                      <a:r>
                        <a:rPr lang="hu-HU" sz="1600" u="none" strike="noStrike" dirty="0" smtClean="0">
                          <a:effectLst/>
                        </a:rPr>
                        <a:t>pénzügyi </a:t>
                      </a:r>
                      <a:r>
                        <a:rPr lang="hu-HU" sz="1600" u="none" strike="noStrike" dirty="0">
                          <a:effectLst/>
                        </a:rPr>
                        <a:t>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D/III.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Eredménytartalék 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Adott kölcsönök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D/VII. Adózott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B/ Forgóeszközök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4 300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F/ Kötelezettségek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6 300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B/I. Készletek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F/II. Hosszú 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Késztermék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2 000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Beruházási hitelek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B/II. Követelések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800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F/III. Rövidlejáratú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2 300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Vevők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800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Szállítók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2 </a:t>
                      </a:r>
                      <a:r>
                        <a:rPr lang="hu-HU" sz="1600" u="none" strike="noStrike" dirty="0">
                          <a:effectLst/>
                        </a:rPr>
                        <a:t>300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B/III. Értékpapírok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400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Munkabértartozás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Forgatási célú részvények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400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B/IV. Pénzeszközök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1 </a:t>
                      </a:r>
                      <a:r>
                        <a:rPr lang="hu-HU" sz="1600" u="none" strike="noStrike" dirty="0" smtClean="0">
                          <a:effectLst/>
                        </a:rPr>
                        <a:t>100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Pénztár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Bankbetétek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050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ESZKÖZÖK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11 300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FORRÁSOK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11 300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61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570186"/>
          </a:xfrm>
        </p:spPr>
        <p:txBody>
          <a:bodyPr/>
          <a:lstStyle/>
          <a:p>
            <a:r>
              <a:rPr lang="hu-HU" sz="3400" dirty="0"/>
              <a:t>4. Február 13-án késztermék készletünk felét értékesítjük 1.800 </a:t>
            </a:r>
            <a:r>
              <a:rPr lang="hu-HU" sz="3400" dirty="0" err="1"/>
              <a:t>eFt-ért</a:t>
            </a:r>
            <a:r>
              <a:rPr lang="hu-HU" sz="3400" dirty="0"/>
              <a:t>, 30 napos fizetési határidővel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988840"/>
            <a:ext cx="8229600" cy="4680520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Nos itt már jobban kell figyelni, mert összetettebb a szituáció</a:t>
            </a:r>
          </a:p>
          <a:p>
            <a:r>
              <a:rPr lang="hu-HU" dirty="0" smtClean="0"/>
              <a:t>Lásd az összetett gazdasági eseményeket, lásd az eredményképződést a bevezető példában!</a:t>
            </a:r>
          </a:p>
          <a:p>
            <a:r>
              <a:rPr lang="hu-HU" dirty="0" smtClean="0"/>
              <a:t>Mivel nem azonnal fizetett a vevő, így az értékesítéskor követelésünk keletkezik!</a:t>
            </a:r>
          </a:p>
          <a:p>
            <a:r>
              <a:rPr lang="hu-HU" dirty="0" smtClean="0"/>
              <a:t>Két részre lehet bontani az eseményt</a:t>
            </a:r>
          </a:p>
          <a:p>
            <a:pPr lvl="1"/>
            <a:r>
              <a:rPr lang="hu-HU" dirty="0" smtClean="0"/>
              <a:t>Tőkebevonás hatás 1.800 </a:t>
            </a:r>
            <a:r>
              <a:rPr lang="hu-HU" dirty="0" err="1" smtClean="0"/>
              <a:t>eFt</a:t>
            </a:r>
            <a:r>
              <a:rPr lang="hu-HU" dirty="0" smtClean="0"/>
              <a:t> összegben: ennyivel nő az eredményünk és a követelés a vevőnkkel szemben</a:t>
            </a:r>
          </a:p>
          <a:p>
            <a:pPr lvl="1"/>
            <a:r>
              <a:rPr lang="hu-HU" dirty="0" smtClean="0"/>
              <a:t>Tőkekivonás hatás 1.000 </a:t>
            </a:r>
            <a:r>
              <a:rPr lang="hu-HU" dirty="0" err="1" smtClean="0"/>
              <a:t>eFt</a:t>
            </a:r>
            <a:r>
              <a:rPr lang="hu-HU" dirty="0" smtClean="0"/>
              <a:t> összegben, ennyivel csökken a késztermék készletünk és az eredményünk is</a:t>
            </a:r>
          </a:p>
          <a:p>
            <a:pPr lvl="1"/>
            <a:r>
              <a:rPr lang="hu-HU" dirty="0" smtClean="0"/>
              <a:t>Ennek hatására +800 </a:t>
            </a:r>
            <a:r>
              <a:rPr lang="hu-HU" dirty="0" err="1" smtClean="0"/>
              <a:t>eFt</a:t>
            </a:r>
            <a:r>
              <a:rPr lang="hu-HU" dirty="0" smtClean="0"/>
              <a:t> nyereségünk mutatkozik.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r>
              <a:rPr lang="hu-HU" sz="3000" dirty="0"/>
              <a:t>A 4. esemény hatása</a:t>
            </a:r>
            <a:endParaRPr lang="hu-HU" sz="3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742674"/>
              </p:ext>
            </p:extLst>
          </p:nvPr>
        </p:nvGraphicFramePr>
        <p:xfrm>
          <a:off x="1775520" y="1052738"/>
          <a:ext cx="8568952" cy="547260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0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Mérleg, 20x1. </a:t>
                      </a:r>
                      <a:r>
                        <a:rPr lang="hu-HU" sz="1600" u="none" strike="noStrike" dirty="0" smtClean="0">
                          <a:effectLst/>
                        </a:rPr>
                        <a:t>február</a:t>
                      </a:r>
                      <a:r>
                        <a:rPr lang="hu-HU" sz="1600" u="none" strike="noStrike" baseline="0" dirty="0" smtClean="0">
                          <a:effectLst/>
                        </a:rPr>
                        <a:t> 13</a:t>
                      </a:r>
                      <a:r>
                        <a:rPr lang="hu-HU" sz="1600" u="none" strike="noStrike" dirty="0" smtClean="0">
                          <a:effectLst/>
                        </a:rPr>
                        <a:t>. (</a:t>
                      </a:r>
                      <a:r>
                        <a:rPr lang="hu-HU" sz="1600" u="none" strike="noStrike" dirty="0" err="1" smtClean="0">
                          <a:effectLst/>
                        </a:rPr>
                        <a:t>eFt</a:t>
                      </a:r>
                      <a:r>
                        <a:rPr lang="hu-HU" sz="1600" u="none" strike="noStrike" dirty="0">
                          <a:effectLst/>
                        </a:rPr>
                        <a:t>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Források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A/ Befektetett 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7 000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D/ Saját tőke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5 </a:t>
                      </a:r>
                      <a:r>
                        <a:rPr lang="hu-HU" sz="1600" b="1" u="none" strike="noStrike" dirty="0" smtClean="0">
                          <a:effectLst/>
                        </a:rPr>
                        <a:t>800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A/II. Tárgyi 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D/I. Jegyzett tőke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A/III. </a:t>
                      </a:r>
                      <a:r>
                        <a:rPr lang="hu-HU" sz="1600" u="none" strike="noStrike" dirty="0" err="1">
                          <a:effectLst/>
                        </a:rPr>
                        <a:t>Bef</a:t>
                      </a:r>
                      <a:r>
                        <a:rPr lang="hu-HU" sz="1600" u="none" strike="noStrike" dirty="0">
                          <a:effectLst/>
                        </a:rPr>
                        <a:t>. </a:t>
                      </a:r>
                      <a:r>
                        <a:rPr lang="hu-HU" sz="1600" u="none" strike="noStrike" dirty="0" smtClean="0">
                          <a:effectLst/>
                        </a:rPr>
                        <a:t>pénzügyi </a:t>
                      </a:r>
                      <a:r>
                        <a:rPr lang="hu-HU" sz="1600" u="none" strike="noStrike" dirty="0">
                          <a:effectLst/>
                        </a:rPr>
                        <a:t>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D/III.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Eredménytartalék 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Adott kölcsönök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D/VII. Adózott </a:t>
                      </a:r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eredmény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B/ Forgóeszközök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5 100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F/ Kötelezettségek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6 300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B/I. Készletek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1 </a:t>
                      </a:r>
                      <a:r>
                        <a:rPr lang="hu-HU" sz="1600" u="none" strike="noStrike" dirty="0">
                          <a:effectLst/>
                        </a:rPr>
                        <a:t>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F/II. Hosszú 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Késztermék (2000-1000)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Beruházási hitelek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B/II. Követelések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2</a:t>
                      </a:r>
                      <a:r>
                        <a:rPr lang="hu-HU" sz="1600" u="none" strike="noStrike" baseline="0" dirty="0" smtClean="0">
                          <a:effectLst/>
                        </a:rPr>
                        <a:t> 6</a:t>
                      </a:r>
                      <a:r>
                        <a:rPr lang="hu-HU" sz="1600" u="none" strike="noStrike" dirty="0" smtClean="0"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F/III. Rövidlejáratú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2 300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Vevők (800+1800)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hu-HU" sz="16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6</a:t>
                      </a:r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Szállítók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2 </a:t>
                      </a:r>
                      <a:r>
                        <a:rPr lang="hu-HU" sz="1600" u="none" strike="noStrike" dirty="0">
                          <a:effectLst/>
                        </a:rPr>
                        <a:t>300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B/III. Értékpapírok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Munkabértartozás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Forgatási célú részvények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hu-HU" sz="16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B/IV. Pénzeszközök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Pénztár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Bankbetétek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050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ESZKÖZÖK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12 100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FORRÁSOK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12 100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1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400" dirty="0"/>
              <a:t>5. Február 21-én vevőink átutaltak 1.400 </a:t>
            </a:r>
            <a:r>
              <a:rPr lang="hu-HU" sz="3400" dirty="0" err="1"/>
              <a:t>eFt-ot</a:t>
            </a:r>
            <a:r>
              <a:rPr lang="hu-HU" sz="3400" dirty="0"/>
              <a:t>.</a:t>
            </a:r>
            <a:r>
              <a:rPr lang="hu-HU" sz="3400" dirty="0"/>
              <a:t> 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Azt hiszem, ezt már nem is igazán kell magyarázni…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323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r>
              <a:rPr lang="hu-HU" sz="3000" dirty="0"/>
              <a:t>Az </a:t>
            </a:r>
            <a:r>
              <a:rPr lang="hu-HU" sz="3000" dirty="0"/>
              <a:t>5</a:t>
            </a:r>
            <a:r>
              <a:rPr lang="hu-HU" sz="3000" dirty="0"/>
              <a:t>. esemény hatása</a:t>
            </a:r>
            <a:endParaRPr lang="hu-HU" sz="3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217898"/>
              </p:ext>
            </p:extLst>
          </p:nvPr>
        </p:nvGraphicFramePr>
        <p:xfrm>
          <a:off x="1775520" y="1052738"/>
          <a:ext cx="8568952" cy="547260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0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Mérleg, 20x1. </a:t>
                      </a:r>
                      <a:r>
                        <a:rPr lang="hu-HU" sz="1600" u="none" strike="noStrike" dirty="0" smtClean="0">
                          <a:effectLst/>
                        </a:rPr>
                        <a:t>február</a:t>
                      </a:r>
                      <a:r>
                        <a:rPr lang="hu-HU" sz="1600" u="none" strike="noStrike" baseline="0" dirty="0" smtClean="0">
                          <a:effectLst/>
                        </a:rPr>
                        <a:t> 21</a:t>
                      </a:r>
                      <a:r>
                        <a:rPr lang="hu-HU" sz="1600" u="none" strike="noStrike" dirty="0" smtClean="0">
                          <a:effectLst/>
                        </a:rPr>
                        <a:t>. (</a:t>
                      </a:r>
                      <a:r>
                        <a:rPr lang="hu-HU" sz="1600" u="none" strike="noStrike" dirty="0" err="1" smtClean="0">
                          <a:effectLst/>
                        </a:rPr>
                        <a:t>eFt</a:t>
                      </a:r>
                      <a:r>
                        <a:rPr lang="hu-HU" sz="1600" u="none" strike="noStrike" dirty="0">
                          <a:effectLst/>
                        </a:rPr>
                        <a:t>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Források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A/ Befektetett 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7 000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D/ Saját tőke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5 </a:t>
                      </a:r>
                      <a:r>
                        <a:rPr lang="hu-HU" sz="1600" b="1" u="none" strike="noStrike" dirty="0" smtClean="0">
                          <a:effectLst/>
                        </a:rPr>
                        <a:t>800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A/II. Tárgyi 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D/I. Jegyzett tőke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A/III. </a:t>
                      </a:r>
                      <a:r>
                        <a:rPr lang="hu-HU" sz="1600" u="none" strike="noStrike" dirty="0" err="1">
                          <a:effectLst/>
                        </a:rPr>
                        <a:t>Bef</a:t>
                      </a:r>
                      <a:r>
                        <a:rPr lang="hu-HU" sz="1600" u="none" strike="noStrike" dirty="0">
                          <a:effectLst/>
                        </a:rPr>
                        <a:t>. </a:t>
                      </a:r>
                      <a:r>
                        <a:rPr lang="hu-HU" sz="1600" u="none" strike="noStrike" dirty="0" smtClean="0">
                          <a:effectLst/>
                        </a:rPr>
                        <a:t>pénzügyi </a:t>
                      </a:r>
                      <a:r>
                        <a:rPr lang="hu-HU" sz="1600" u="none" strike="noStrike" dirty="0">
                          <a:effectLst/>
                        </a:rPr>
                        <a:t>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D/III.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Eredménytartalék 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Adott kölcsönök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D/VII. Adózott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B/ Forgóeszközök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5 100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F/ Kötelezettségek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6 300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B/I. Készletek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1 </a:t>
                      </a:r>
                      <a:r>
                        <a:rPr lang="hu-HU" sz="1600" u="none" strike="noStrike" dirty="0">
                          <a:effectLst/>
                        </a:rPr>
                        <a:t>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F/II. Hosszú 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Késztermék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hu-H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Beruházási hitelek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B/II. Követelések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F/III. Rövidlejáratú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2 300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Vevők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1 2</a:t>
                      </a:r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Szállítók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2 </a:t>
                      </a:r>
                      <a:r>
                        <a:rPr lang="hu-HU" sz="1600" u="none" strike="noStrike" dirty="0">
                          <a:effectLst/>
                        </a:rPr>
                        <a:t>300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B/III. Értékpapírok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Munkabértartozás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Forgatási célú részvények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hu-HU" sz="16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B/IV. Pénzeszközök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2 500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Pénztár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Bankbetétek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2 450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ESZKÖZÖK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12 100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FORRÁSOK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12 100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0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6. Március 1-jén átutaltunk a szállítóinknak 1.300 </a:t>
            </a:r>
            <a:r>
              <a:rPr lang="hu-HU" dirty="0" err="1" smtClean="0"/>
              <a:t>eFt-ot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Egy klasszikus tőkekivonás típusú hatás</a:t>
            </a:r>
          </a:p>
          <a:p>
            <a:r>
              <a:rPr lang="hu-HU" dirty="0" smtClean="0"/>
              <a:t>Nézzük is a következményeit!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71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r>
              <a:rPr lang="hu-HU" sz="3000" dirty="0"/>
              <a:t>A 6. esemény hatása</a:t>
            </a:r>
            <a:endParaRPr lang="hu-HU" sz="3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537162"/>
              </p:ext>
            </p:extLst>
          </p:nvPr>
        </p:nvGraphicFramePr>
        <p:xfrm>
          <a:off x="1775520" y="1052738"/>
          <a:ext cx="8568952" cy="547260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0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Mérleg, 20x1. </a:t>
                      </a:r>
                      <a:r>
                        <a:rPr lang="hu-HU" sz="1600" u="none" strike="noStrike" dirty="0" smtClean="0">
                          <a:effectLst/>
                        </a:rPr>
                        <a:t>március</a:t>
                      </a:r>
                      <a:r>
                        <a:rPr lang="hu-HU" sz="1600" u="none" strike="noStrike" baseline="0" dirty="0" smtClean="0">
                          <a:effectLst/>
                        </a:rPr>
                        <a:t> 1</a:t>
                      </a:r>
                      <a:r>
                        <a:rPr lang="hu-HU" sz="1600" u="none" strike="noStrike" dirty="0" smtClean="0">
                          <a:effectLst/>
                        </a:rPr>
                        <a:t>. (</a:t>
                      </a:r>
                      <a:r>
                        <a:rPr lang="hu-HU" sz="1600" u="none" strike="noStrike" dirty="0" err="1" smtClean="0">
                          <a:effectLst/>
                        </a:rPr>
                        <a:t>eFt</a:t>
                      </a:r>
                      <a:r>
                        <a:rPr lang="hu-HU" sz="1600" u="none" strike="noStrike" dirty="0">
                          <a:effectLst/>
                        </a:rPr>
                        <a:t>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Források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A/ Befektetett 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7 000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D/ Saját tőke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5 </a:t>
                      </a:r>
                      <a:r>
                        <a:rPr lang="hu-HU" sz="1600" b="1" u="none" strike="noStrike" dirty="0" smtClean="0">
                          <a:effectLst/>
                        </a:rPr>
                        <a:t>800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A/II. Tárgyi 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D/I. Jegyzett tőke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A/III. </a:t>
                      </a:r>
                      <a:r>
                        <a:rPr lang="hu-HU" sz="1600" u="none" strike="noStrike" dirty="0" err="1">
                          <a:effectLst/>
                        </a:rPr>
                        <a:t>Bef</a:t>
                      </a:r>
                      <a:r>
                        <a:rPr lang="hu-HU" sz="1600" u="none" strike="noStrike" dirty="0">
                          <a:effectLst/>
                        </a:rPr>
                        <a:t>. </a:t>
                      </a:r>
                      <a:r>
                        <a:rPr lang="hu-HU" sz="1600" u="none" strike="noStrike" dirty="0" smtClean="0">
                          <a:effectLst/>
                        </a:rPr>
                        <a:t>pénzügyi </a:t>
                      </a:r>
                      <a:r>
                        <a:rPr lang="hu-HU" sz="1600" u="none" strike="noStrike" dirty="0">
                          <a:effectLst/>
                        </a:rPr>
                        <a:t>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D/III.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Eredménytartalék 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Adott kölcsönök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D/VII. Adózott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B/ Forgóeszközök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3 800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F/ Kötelezettségek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5 000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B/I. Készletek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1 </a:t>
                      </a:r>
                      <a:r>
                        <a:rPr lang="hu-HU" sz="1600" u="none" strike="noStrike" dirty="0">
                          <a:effectLst/>
                        </a:rPr>
                        <a:t>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F/II. Hosszú 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Késztermék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hu-H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Beruházási hitelek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B/II. Követelések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F/III. Rövidlejáratú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1 000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Vevők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Szállítók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1 000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B/III. Értékpapírok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Munkabértartozás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Forgatási célú részvények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B/IV. Pénzeszközök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1 200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Pénztár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Bankbetétek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1 150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ESZKÖZÖK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10 800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FORRÁSOK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10 800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6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400" dirty="0"/>
              <a:t>7. Március 31-én átutaltuk a beruházási hitel negyedéves kamatát, 40 </a:t>
            </a:r>
            <a:r>
              <a:rPr lang="hu-HU" sz="3400" dirty="0" err="1"/>
              <a:t>eFt-ot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Az esemény egyik oldala nem kérdéses: 40 </a:t>
            </a:r>
            <a:r>
              <a:rPr lang="hu-HU" dirty="0" err="1" smtClean="0"/>
              <a:t>eFt-tal</a:t>
            </a:r>
            <a:r>
              <a:rPr lang="hu-HU" dirty="0" smtClean="0"/>
              <a:t> csökken a bankbetétünk</a:t>
            </a:r>
          </a:p>
          <a:p>
            <a:r>
              <a:rPr lang="hu-HU" dirty="0" smtClean="0"/>
              <a:t>No és a másik hatás?</a:t>
            </a:r>
          </a:p>
          <a:p>
            <a:r>
              <a:rPr lang="hu-HU" dirty="0" smtClean="0"/>
              <a:t>A mérlegben kimutatott beruházási hitel a tőkeösszeget mutatja, most kamatot fizettünk, így a hiteltartozásunk összege nem fog változni (nem fog csökkenni)</a:t>
            </a:r>
          </a:p>
          <a:p>
            <a:r>
              <a:rPr lang="hu-HU" dirty="0" smtClean="0"/>
              <a:t>Közgazdaságtani ismereteinket felhasználva, amely szerint a kamat az eredményünket fogja csökkenteni (a kapott hitel hozzájárult az eredményünkhöz, így abból egy részt a hitel áraként kifizetünk a banknak)</a:t>
            </a:r>
          </a:p>
          <a:p>
            <a:r>
              <a:rPr lang="hu-HU" dirty="0" smtClean="0"/>
              <a:t>Tehát csökken a pénzünk és csökken az eredményünk.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50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917032"/>
            <a:ext cx="6400800" cy="1600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u-HU" sz="3600" b="1" dirty="0"/>
              <a:t>A gazdasági események rendszerezése, hatása a vagyonra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sz="6600" b="1" dirty="0">
                <a:latin typeface="Clarendon Condensed" pitchFamily="18" charset="0"/>
              </a:rPr>
              <a:t>A KÖNYVVEZETÉS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r>
              <a:rPr lang="hu-HU" sz="3000" dirty="0"/>
              <a:t>A 7. esemény hatása</a:t>
            </a:r>
            <a:endParaRPr lang="hu-HU" sz="3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80291"/>
              </p:ext>
            </p:extLst>
          </p:nvPr>
        </p:nvGraphicFramePr>
        <p:xfrm>
          <a:off x="1775520" y="1052738"/>
          <a:ext cx="8568952" cy="547260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0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Mérleg, 20x1. </a:t>
                      </a:r>
                      <a:r>
                        <a:rPr lang="hu-HU" sz="1600" u="none" strike="noStrike" dirty="0" smtClean="0">
                          <a:effectLst/>
                        </a:rPr>
                        <a:t>március</a:t>
                      </a:r>
                      <a:r>
                        <a:rPr lang="hu-HU" sz="1600" u="none" strike="noStrike" baseline="0" dirty="0" smtClean="0">
                          <a:effectLst/>
                        </a:rPr>
                        <a:t> 31</a:t>
                      </a:r>
                      <a:r>
                        <a:rPr lang="hu-HU" sz="1600" u="none" strike="noStrike" dirty="0" smtClean="0">
                          <a:effectLst/>
                        </a:rPr>
                        <a:t>. (</a:t>
                      </a:r>
                      <a:r>
                        <a:rPr lang="hu-HU" sz="1600" u="none" strike="noStrike" dirty="0" err="1" smtClean="0">
                          <a:effectLst/>
                        </a:rPr>
                        <a:t>eFt</a:t>
                      </a:r>
                      <a:r>
                        <a:rPr lang="hu-HU" sz="1600" u="none" strike="noStrike" dirty="0">
                          <a:effectLst/>
                        </a:rPr>
                        <a:t>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Források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A/ Befektetett 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7 000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D/ Saját tőke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5 </a:t>
                      </a:r>
                      <a:r>
                        <a:rPr lang="hu-HU" sz="1600" b="1" u="none" strike="noStrike" dirty="0" smtClean="0">
                          <a:effectLst/>
                        </a:rPr>
                        <a:t>760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A/II. Tárgyi 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D/I. Jegyzett tőke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A/III. </a:t>
                      </a:r>
                      <a:r>
                        <a:rPr lang="hu-HU" sz="1600" u="none" strike="noStrike" dirty="0" err="1">
                          <a:effectLst/>
                        </a:rPr>
                        <a:t>Bef</a:t>
                      </a:r>
                      <a:r>
                        <a:rPr lang="hu-HU" sz="1600" u="none" strike="noStrike" dirty="0">
                          <a:effectLst/>
                        </a:rPr>
                        <a:t>. </a:t>
                      </a:r>
                      <a:r>
                        <a:rPr lang="hu-HU" sz="1600" u="none" strike="noStrike" dirty="0" smtClean="0">
                          <a:effectLst/>
                        </a:rPr>
                        <a:t>pénzügyi </a:t>
                      </a:r>
                      <a:r>
                        <a:rPr lang="hu-HU" sz="1600" u="none" strike="noStrike" dirty="0">
                          <a:effectLst/>
                        </a:rPr>
                        <a:t>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D/III.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Eredménytartalék 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Adott kölcsönök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D/VII. Adózott </a:t>
                      </a:r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eredmény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760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B/ Forgóeszközök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3 760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F/ Kötelezettségek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5 000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B/I. Készletek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1 </a:t>
                      </a:r>
                      <a:r>
                        <a:rPr lang="hu-HU" sz="1600" u="none" strike="noStrike" dirty="0">
                          <a:effectLst/>
                        </a:rPr>
                        <a:t>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F/II. Hosszú 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Késztermék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hu-H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Beruházási hitelek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B/II. Követelések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F/III. Rövidlejáratú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1 000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Vevők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Szállítók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B/III. Értékpapírok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Munkabértartozás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Forgatási célú részvények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B/IV. Pénzeszközök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1 160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Pénztár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Bankbetétek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1 110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ESZKÖZÖK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10 760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FORRÁSOK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10 760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35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86210"/>
          </a:xfrm>
        </p:spPr>
        <p:txBody>
          <a:bodyPr/>
          <a:lstStyle/>
          <a:p>
            <a:r>
              <a:rPr lang="hu-HU" sz="3400" dirty="0"/>
              <a:t>8. Április 6-án anyagot vásároltunk 500 </a:t>
            </a:r>
            <a:r>
              <a:rPr lang="hu-HU" sz="3400" dirty="0" err="1"/>
              <a:t>eFt</a:t>
            </a:r>
            <a:r>
              <a:rPr lang="hu-HU" sz="3400" dirty="0"/>
              <a:t> értékben, 15 napos fizetési határidővel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2204865"/>
            <a:ext cx="8229600" cy="3921299"/>
          </a:xfrm>
        </p:spPr>
        <p:txBody>
          <a:bodyPr/>
          <a:lstStyle/>
          <a:p>
            <a:r>
              <a:rPr lang="hu-HU" dirty="0" smtClean="0"/>
              <a:t>Talán már ezt sem kell hosszasan magyarázni…</a:t>
            </a:r>
          </a:p>
          <a:p>
            <a:r>
              <a:rPr lang="hu-HU" dirty="0" smtClean="0"/>
              <a:t>Arra kell figyelni, hogy anyagunk eddig nem volt, így ezt a vagyonrészt fel kell vennünk … (hova is?) … a készletek közé</a:t>
            </a:r>
          </a:p>
          <a:p>
            <a:r>
              <a:rPr lang="hu-HU" dirty="0" smtClean="0"/>
              <a:t>Egyebekben pedig nő a szállítókkal szembeni tartozásunk.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41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15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r>
              <a:rPr lang="hu-HU" sz="3000" dirty="0"/>
              <a:t>A 8. esemény hatása</a:t>
            </a:r>
            <a:endParaRPr lang="hu-HU" sz="3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761199"/>
              </p:ext>
            </p:extLst>
          </p:nvPr>
        </p:nvGraphicFramePr>
        <p:xfrm>
          <a:off x="1775520" y="908720"/>
          <a:ext cx="8568952" cy="579452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0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Mérleg, 20x1. </a:t>
                      </a:r>
                      <a:r>
                        <a:rPr lang="hu-HU" sz="1600" u="none" strike="noStrike" dirty="0" smtClean="0">
                          <a:effectLst/>
                        </a:rPr>
                        <a:t>április</a:t>
                      </a:r>
                      <a:r>
                        <a:rPr lang="hu-HU" sz="1600" u="none" strike="noStrike" baseline="0" dirty="0" smtClean="0">
                          <a:effectLst/>
                        </a:rPr>
                        <a:t> 6</a:t>
                      </a:r>
                      <a:r>
                        <a:rPr lang="hu-HU" sz="1600" u="none" strike="noStrike" dirty="0" smtClean="0">
                          <a:effectLst/>
                        </a:rPr>
                        <a:t>. (</a:t>
                      </a:r>
                      <a:r>
                        <a:rPr lang="hu-HU" sz="1600" u="none" strike="noStrike" dirty="0" err="1" smtClean="0">
                          <a:effectLst/>
                        </a:rPr>
                        <a:t>eFt</a:t>
                      </a:r>
                      <a:r>
                        <a:rPr lang="hu-HU" sz="1600" u="none" strike="noStrike" dirty="0">
                          <a:effectLst/>
                        </a:rPr>
                        <a:t>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Források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A/ Befektetett 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7 000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D/ Saját tőke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5 </a:t>
                      </a:r>
                      <a:r>
                        <a:rPr lang="hu-HU" sz="1600" b="1" u="none" strike="noStrike" dirty="0" smtClean="0">
                          <a:effectLst/>
                        </a:rPr>
                        <a:t>760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A/II. Tárgyi 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D/I. Jegyzett tőke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A/III. </a:t>
                      </a:r>
                      <a:r>
                        <a:rPr lang="hu-HU" sz="1600" u="none" strike="noStrike" dirty="0" err="1">
                          <a:effectLst/>
                        </a:rPr>
                        <a:t>Bef</a:t>
                      </a:r>
                      <a:r>
                        <a:rPr lang="hu-HU" sz="1600" u="none" strike="noStrike" dirty="0">
                          <a:effectLst/>
                        </a:rPr>
                        <a:t>. </a:t>
                      </a:r>
                      <a:r>
                        <a:rPr lang="hu-HU" sz="1600" u="none" strike="noStrike" dirty="0" smtClean="0">
                          <a:effectLst/>
                        </a:rPr>
                        <a:t>pénzügyi </a:t>
                      </a:r>
                      <a:r>
                        <a:rPr lang="hu-HU" sz="1600" u="none" strike="noStrike" dirty="0">
                          <a:effectLst/>
                        </a:rPr>
                        <a:t>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D/III.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Eredménytartalék 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Adott kölcsönök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D/VII. Adózott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760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B/ Forgóeszközök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4 260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F/ Kötelezettségek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5 500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B/I. Készletek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1 500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F/II. Hosszú 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Anyagok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Beruházási hitelek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Késztermék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hu-H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F/III. Rövidlejáratú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1 500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B/II. Követelések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Szállítók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1 500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Vevők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Munkabértartozás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B/III. Értékpapírok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Forgatási célú részvények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B/IV. Pénzeszközök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1 160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Pénztár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Bankbetétek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1 110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ESZKÖZÖK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11 260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FORRÁSOK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11 260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34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9. A május 11-i taggyűlés 500 </a:t>
            </a:r>
            <a:r>
              <a:rPr lang="hu-HU" dirty="0" err="1" smtClean="0"/>
              <a:t>eFt</a:t>
            </a:r>
            <a:r>
              <a:rPr lang="hu-HU" dirty="0" smtClean="0"/>
              <a:t> osztalékról döntött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 tulajdonosok tőkét fektetnek be a vállalkozásba, amit a jegyzett tőke jelenít meg, amelynek ellenében osztalékra lesznek jogosultak, feltéve, hogy a cég nyereségesen gazdálkodik. Az osztalék fedezetét tehát az adózott eredmény biztosítja.</a:t>
            </a:r>
          </a:p>
          <a:p>
            <a:r>
              <a:rPr lang="hu-HU" dirty="0" smtClean="0"/>
              <a:t>Természetesen semmi sem kötelezi a tulajdonosokat osztalék kivételre, így dönthetnek úgy is, hogy az adózott eredményt (egyelőre) a vállalkozásban hagyják.</a:t>
            </a:r>
          </a:p>
          <a:p>
            <a:r>
              <a:rPr lang="hu-HU" dirty="0" smtClean="0"/>
              <a:t>20x1-ben melyik évre vonatkozóan dönthetnek osztalékról? Nyilván, hogy a 20x0. évről van szó, tehát a mostani osztalékdöntésnek semmi köze a 20x1-ben eddig kimutatott adózott eredményhez! (Erről majd 20x2-ben tudnak dönteni.)</a:t>
            </a:r>
          </a:p>
          <a:p>
            <a:r>
              <a:rPr lang="hu-HU" dirty="0" smtClean="0"/>
              <a:t>Ez az osztalékdöntés az eredménytartalékban felhalmozott (emlékszünk? ide vezettük át induláskor a 20x0. évi adózott eredményt) adózott eredményt fogja érinteni</a:t>
            </a:r>
          </a:p>
          <a:p>
            <a:r>
              <a:rPr lang="hu-HU" dirty="0" smtClean="0"/>
              <a:t>Mi történik tehát az osztalék megállapításakor?</a:t>
            </a:r>
          </a:p>
          <a:p>
            <a:pPr lvl="1"/>
            <a:r>
              <a:rPr lang="hu-HU" dirty="0" smtClean="0"/>
              <a:t>Csökken az eredménytartalék és ezzel szemben megjelenik a tulajdonosokkal szembeni osztaléktartozás, mint kötelezettség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r>
              <a:rPr lang="hu-HU" sz="3000" dirty="0"/>
              <a:t>A 9. esemény hatása</a:t>
            </a:r>
            <a:endParaRPr lang="hu-HU" sz="3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2286"/>
              </p:ext>
            </p:extLst>
          </p:nvPr>
        </p:nvGraphicFramePr>
        <p:xfrm>
          <a:off x="1775520" y="908720"/>
          <a:ext cx="8568952" cy="579452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0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Mérleg, 20x1. </a:t>
                      </a:r>
                      <a:r>
                        <a:rPr lang="hu-HU" sz="1600" u="none" strike="noStrike" dirty="0" smtClean="0">
                          <a:effectLst/>
                        </a:rPr>
                        <a:t>május</a:t>
                      </a:r>
                      <a:r>
                        <a:rPr lang="hu-HU" sz="1600" u="none" strike="noStrike" baseline="0" dirty="0" smtClean="0">
                          <a:effectLst/>
                        </a:rPr>
                        <a:t> 11</a:t>
                      </a:r>
                      <a:r>
                        <a:rPr lang="hu-HU" sz="1600" u="none" strike="noStrike" dirty="0" smtClean="0">
                          <a:effectLst/>
                        </a:rPr>
                        <a:t>. (</a:t>
                      </a:r>
                      <a:r>
                        <a:rPr lang="hu-HU" sz="1600" u="none" strike="noStrike" dirty="0" err="1" smtClean="0">
                          <a:effectLst/>
                        </a:rPr>
                        <a:t>eFt</a:t>
                      </a:r>
                      <a:r>
                        <a:rPr lang="hu-HU" sz="1600" u="none" strike="noStrike" dirty="0">
                          <a:effectLst/>
                        </a:rPr>
                        <a:t>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Források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A/ Befektetett 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7 000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D/ Saját tőke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5 </a:t>
                      </a:r>
                      <a:r>
                        <a:rPr lang="hu-HU" sz="1600" b="1" u="none" strike="noStrike" dirty="0" smtClean="0">
                          <a:effectLst/>
                        </a:rPr>
                        <a:t>260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A/II. Tárgyi 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D/I. Jegyzett tőke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A/III. </a:t>
                      </a:r>
                      <a:r>
                        <a:rPr lang="hu-HU" sz="1600" u="none" strike="noStrike" dirty="0" err="1">
                          <a:effectLst/>
                        </a:rPr>
                        <a:t>Bef</a:t>
                      </a:r>
                      <a:r>
                        <a:rPr lang="hu-HU" sz="1600" u="none" strike="noStrike" dirty="0">
                          <a:effectLst/>
                        </a:rPr>
                        <a:t>. </a:t>
                      </a:r>
                      <a:r>
                        <a:rPr lang="hu-HU" sz="1600" u="none" strike="noStrike" dirty="0" smtClean="0">
                          <a:effectLst/>
                        </a:rPr>
                        <a:t>pénzügyi </a:t>
                      </a:r>
                      <a:r>
                        <a:rPr lang="hu-HU" sz="1600" u="none" strike="noStrike" dirty="0">
                          <a:effectLst/>
                        </a:rPr>
                        <a:t>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D/III. </a:t>
                      </a:r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Eredménytartalék 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1 500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Adott kölcsönök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D/VII. Adózott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760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B/ Forgóeszközök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4 260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F/ Kötelezettségek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6 000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B/I. Készletek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1 500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F/II. Hosszú 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Anyagok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Beruházási hitelek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Késztermék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F/III. Rövidlejáratú köt.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B/II. Követelések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Szállítók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1 500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Vevők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Munkabértartozás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B/III. Értékpapírok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Osztaléktartozás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Forgatási célú részvények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B/IV. Pénzeszközök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1 160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Pénztár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Bankbetétek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1 110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ESZKÖZÖK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11 260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FORRÁSOK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11 260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98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400" dirty="0"/>
              <a:t>10. Június 23-án eladjuk a részvényeinket 540 </a:t>
            </a:r>
            <a:r>
              <a:rPr lang="hu-HU" sz="3400" dirty="0" err="1"/>
              <a:t>eFt-ért</a:t>
            </a:r>
            <a:r>
              <a:rPr lang="hu-HU" sz="3400" dirty="0"/>
              <a:t>, a vevő készpénzben fizetett.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78335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Megint egy értékesítés, amelynek a hatását már ismerjük</a:t>
            </a:r>
          </a:p>
          <a:p>
            <a:r>
              <a:rPr lang="hu-HU" dirty="0" smtClean="0"/>
              <a:t>Mutassuk ki ennek a hatását most nettó formában!</a:t>
            </a:r>
          </a:p>
          <a:p>
            <a:r>
              <a:rPr lang="hu-HU" dirty="0" smtClean="0"/>
              <a:t>Tehát</a:t>
            </a:r>
          </a:p>
          <a:p>
            <a:pPr lvl="1"/>
            <a:r>
              <a:rPr lang="hu-HU" dirty="0" smtClean="0"/>
              <a:t>Mutatkozik egy eszközforgás: nő a pénzünk 540 </a:t>
            </a:r>
            <a:r>
              <a:rPr lang="hu-HU" dirty="0" err="1" smtClean="0"/>
              <a:t>eFt-tal</a:t>
            </a:r>
            <a:r>
              <a:rPr lang="hu-HU" dirty="0" smtClean="0"/>
              <a:t> és csökken a forgatási célú részvények értéke 400 </a:t>
            </a:r>
            <a:r>
              <a:rPr lang="hu-HU" dirty="0" err="1" smtClean="0"/>
              <a:t>eFt-tal</a:t>
            </a:r>
            <a:endParaRPr lang="hu-HU" dirty="0" smtClean="0"/>
          </a:p>
          <a:p>
            <a:pPr lvl="1"/>
            <a:r>
              <a:rPr lang="hu-HU" dirty="0" smtClean="0"/>
              <a:t>Mivel az eszközforgás hatás nem egyenlítődött ki, így eredmény (most nyereség) képződött 140 </a:t>
            </a:r>
            <a:r>
              <a:rPr lang="hu-HU" dirty="0" err="1" smtClean="0"/>
              <a:t>eFt</a:t>
            </a:r>
            <a:r>
              <a:rPr lang="hu-HU" dirty="0" smtClean="0"/>
              <a:t> összegben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45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382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r>
              <a:rPr lang="hu-HU" sz="3000" dirty="0"/>
              <a:t>A 10. esemény hatása</a:t>
            </a:r>
            <a:endParaRPr lang="hu-HU" sz="3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17810"/>
              </p:ext>
            </p:extLst>
          </p:nvPr>
        </p:nvGraphicFramePr>
        <p:xfrm>
          <a:off x="1775520" y="908720"/>
          <a:ext cx="8568952" cy="579452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0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Mérleg, 20x1. </a:t>
                      </a:r>
                      <a:r>
                        <a:rPr lang="hu-HU" sz="1600" u="none" strike="noStrike" dirty="0" smtClean="0">
                          <a:effectLst/>
                        </a:rPr>
                        <a:t>június</a:t>
                      </a:r>
                      <a:r>
                        <a:rPr lang="hu-HU" sz="1600" u="none" strike="noStrike" baseline="0" dirty="0" smtClean="0">
                          <a:effectLst/>
                        </a:rPr>
                        <a:t> 23</a:t>
                      </a:r>
                      <a:r>
                        <a:rPr lang="hu-HU" sz="1600" u="none" strike="noStrike" dirty="0" smtClean="0">
                          <a:effectLst/>
                        </a:rPr>
                        <a:t>. (</a:t>
                      </a:r>
                      <a:r>
                        <a:rPr lang="hu-HU" sz="1600" u="none" strike="noStrike" dirty="0" err="1" smtClean="0">
                          <a:effectLst/>
                        </a:rPr>
                        <a:t>eFt</a:t>
                      </a:r>
                      <a:r>
                        <a:rPr lang="hu-HU" sz="1600" u="none" strike="noStrike" dirty="0">
                          <a:effectLst/>
                        </a:rPr>
                        <a:t>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Források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A/ Befektetett 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7 000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D/ Saját tőke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5 </a:t>
                      </a:r>
                      <a:r>
                        <a:rPr lang="hu-HU" sz="1600" b="1" u="none" strike="noStrike" dirty="0" smtClean="0">
                          <a:effectLst/>
                        </a:rPr>
                        <a:t>400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A/II. Tárgyi 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D/I. Jegyzett tőke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A/III. </a:t>
                      </a:r>
                      <a:r>
                        <a:rPr lang="hu-HU" sz="1600" u="none" strike="noStrike" dirty="0" err="1">
                          <a:effectLst/>
                        </a:rPr>
                        <a:t>Bef</a:t>
                      </a:r>
                      <a:r>
                        <a:rPr lang="hu-HU" sz="1600" u="none" strike="noStrike" dirty="0">
                          <a:effectLst/>
                        </a:rPr>
                        <a:t>. </a:t>
                      </a:r>
                      <a:r>
                        <a:rPr lang="hu-HU" sz="1600" u="none" strike="noStrike" dirty="0" smtClean="0">
                          <a:effectLst/>
                        </a:rPr>
                        <a:t>pénzügyi </a:t>
                      </a:r>
                      <a:r>
                        <a:rPr lang="hu-HU" sz="1600" u="none" strike="noStrike" dirty="0">
                          <a:effectLst/>
                        </a:rPr>
                        <a:t>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D/III.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Eredménytartalék 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1 500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Adott kölcsönök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D/VII. Adózott </a:t>
                      </a:r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eredmény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900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B/ Forgóeszközök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4 400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F/ Kötelezettségek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6 000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B/I. Készletek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1 500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F/II. Hosszú 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Anyagok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Beruházási hitelek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Késztermék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F/III. Rövidlejáratú köt.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B/II. Követelések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Szállítók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1 500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Vevők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Munkabértartozás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B/III. Értékpapírok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Osztaléktartozás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Forgatási célú részvények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B/IV. Pénzeszközök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1 700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Pénztár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590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Bankbetétek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1 110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ESZKÖZÖK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11 400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FORRÁSOK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11 400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90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86210"/>
          </a:xfrm>
        </p:spPr>
        <p:txBody>
          <a:bodyPr/>
          <a:lstStyle/>
          <a:p>
            <a:r>
              <a:rPr lang="hu-HU" sz="3400" dirty="0"/>
              <a:t>11. December 31-én megállapítjuk, hogy a 20x1. évi eredmény után 100 </a:t>
            </a:r>
            <a:r>
              <a:rPr lang="hu-HU" sz="3400" dirty="0" err="1"/>
              <a:t>eFt</a:t>
            </a:r>
            <a:r>
              <a:rPr lang="hu-HU" sz="3400" dirty="0"/>
              <a:t> adót kell fizetnünk.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2276873"/>
            <a:ext cx="8229600" cy="3849291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Évközben több olyan gazdasági eseményünk is volt, amelynek hatására változott az eredményünk, az időszak végén megállapítható, hogy 900 </a:t>
            </a:r>
            <a:r>
              <a:rPr lang="hu-HU" dirty="0" err="1" smtClean="0"/>
              <a:t>eFt</a:t>
            </a:r>
            <a:r>
              <a:rPr lang="hu-HU" dirty="0" smtClean="0"/>
              <a:t> nyereségünk keletkezett (lásd Adózott eredmény sort).</a:t>
            </a:r>
          </a:p>
          <a:p>
            <a:r>
              <a:rPr lang="hu-HU" dirty="0" smtClean="0"/>
              <a:t>Egyelőre azonban ez az eredmény még nem adózottnak minősül, hiszen még nem számoltuk el az időszak eredménye (nevezzük adózás előtti eredménynek) után fizetendő adót (amit társasági adónak nevezünk)</a:t>
            </a:r>
          </a:p>
          <a:p>
            <a:r>
              <a:rPr lang="hu-HU" dirty="0" smtClean="0"/>
              <a:t>Miután elvégezzük a szükséges számításokat, megállapítva, hogy 100 </a:t>
            </a:r>
            <a:r>
              <a:rPr lang="hu-HU" dirty="0" err="1" smtClean="0"/>
              <a:t>eFt</a:t>
            </a:r>
            <a:r>
              <a:rPr lang="hu-HU" dirty="0" smtClean="0"/>
              <a:t> adó terheli az évi eredményünket, helyre tudjuk tenni a számokat:</a:t>
            </a:r>
          </a:p>
          <a:p>
            <a:pPr lvl="1"/>
            <a:r>
              <a:rPr lang="hu-HU" dirty="0" smtClean="0"/>
              <a:t>Csökkentjük az adózott eredményt (ami tehát ezt megelőzően még adózás előtti eredmény tartalmat hordozott) és előírjuk a kötelezettségek között az adótartozást.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42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/>
          <a:lstStyle/>
          <a:p>
            <a:r>
              <a:rPr lang="hu-HU" sz="3000" dirty="0"/>
              <a:t>A 11. esemény hatása</a:t>
            </a:r>
            <a:endParaRPr lang="hu-HU" sz="3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778804"/>
              </p:ext>
            </p:extLst>
          </p:nvPr>
        </p:nvGraphicFramePr>
        <p:xfrm>
          <a:off x="1775520" y="908720"/>
          <a:ext cx="8568952" cy="579452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09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9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19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hu-HU" sz="1600" u="none" strike="noStrike" dirty="0">
                          <a:effectLst/>
                        </a:rPr>
                        <a:t>Mérleg, 20x1. </a:t>
                      </a:r>
                      <a:r>
                        <a:rPr lang="hu-HU" sz="1600" u="none" strike="noStrike" dirty="0" smtClean="0">
                          <a:effectLst/>
                        </a:rPr>
                        <a:t>december</a:t>
                      </a:r>
                      <a:r>
                        <a:rPr lang="hu-HU" sz="1600" u="none" strike="noStrike" baseline="0" dirty="0" smtClean="0">
                          <a:effectLst/>
                        </a:rPr>
                        <a:t> 31</a:t>
                      </a:r>
                      <a:r>
                        <a:rPr lang="hu-HU" sz="1600" u="none" strike="noStrike" dirty="0" smtClean="0">
                          <a:effectLst/>
                        </a:rPr>
                        <a:t>. (</a:t>
                      </a:r>
                      <a:r>
                        <a:rPr lang="hu-HU" sz="1600" u="none" strike="noStrike" dirty="0" err="1" smtClean="0">
                          <a:effectLst/>
                        </a:rPr>
                        <a:t>eFt</a:t>
                      </a:r>
                      <a:r>
                        <a:rPr lang="hu-HU" sz="1600" u="none" strike="noStrike" dirty="0">
                          <a:effectLst/>
                        </a:rPr>
                        <a:t>)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1" u="none" strike="noStrike" dirty="0">
                          <a:effectLst/>
                        </a:rPr>
                        <a:t>Források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Összeg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A/ Befektetett 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>
                          <a:effectLst/>
                        </a:rPr>
                        <a:t>7 000</a:t>
                      </a:r>
                      <a:endParaRPr lang="hu-HU" sz="16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D/ Saját tőke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>
                          <a:effectLst/>
                        </a:rPr>
                        <a:t>5 </a:t>
                      </a:r>
                      <a:r>
                        <a:rPr lang="hu-HU" sz="1600" b="1" u="none" strike="noStrike" dirty="0" smtClean="0">
                          <a:effectLst/>
                        </a:rPr>
                        <a:t>300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A/II. Tárgyi 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6 000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D/I. Jegyzett tőke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3 000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A/III. </a:t>
                      </a:r>
                      <a:r>
                        <a:rPr lang="hu-HU" sz="1600" u="none" strike="noStrike" dirty="0" err="1">
                          <a:effectLst/>
                        </a:rPr>
                        <a:t>Bef</a:t>
                      </a:r>
                      <a:r>
                        <a:rPr lang="hu-HU" sz="1600" u="none" strike="noStrike" dirty="0">
                          <a:effectLst/>
                        </a:rPr>
                        <a:t>. </a:t>
                      </a:r>
                      <a:r>
                        <a:rPr lang="hu-HU" sz="1600" u="none" strike="noStrike" dirty="0" smtClean="0">
                          <a:effectLst/>
                        </a:rPr>
                        <a:t>pénzügyi </a:t>
                      </a:r>
                      <a:r>
                        <a:rPr lang="hu-HU" sz="1600" u="none" strike="noStrike" dirty="0">
                          <a:effectLst/>
                        </a:rPr>
                        <a:t>eszközök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D/III. 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Eredménytartalék </a:t>
                      </a:r>
                      <a:endParaRPr lang="hu-HU" sz="12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1 500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Adott kölcsönök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>
                          <a:effectLst/>
                        </a:rPr>
                        <a:t>1 000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D/VII. Adózott </a:t>
                      </a:r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eredmény</a:t>
                      </a:r>
                      <a:endParaRPr lang="hu-HU" sz="12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B/ Forgóeszközök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4 400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F/ Kötelezettségek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6 100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B/I. Készletek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 smtClean="0">
                          <a:effectLst/>
                        </a:rPr>
                        <a:t>1 500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F/II. Hosszú lejáratú köt.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u="none" strike="noStrike" dirty="0"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Anyagok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Beruházási hitelek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Késztermék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</a:t>
                      </a:r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F/III. Rövidlejáratú köt.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2 100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B/II. Követelések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Szállítók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1 500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Vevők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1 2</a:t>
                      </a:r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Munkabértartozás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B/III. Értékpapírok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Osztaléktartozás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Forgatási célú részvények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Társasági adótartozás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hu-HU" sz="16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B/IV. Pénzeszközök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1 700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Pénztár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590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Bankbetétek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1 110</a:t>
                      </a:r>
                      <a:endParaRPr lang="hu-HU" sz="16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>
                          <a:effectLst/>
                        </a:rPr>
                        <a:t> 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u="none" strike="noStrike" dirty="0">
                          <a:effectLst/>
                        </a:rPr>
                        <a:t> 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1918"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ESZKÖZÖK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11 400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600" b="1" u="none" strike="noStrike" dirty="0">
                          <a:effectLst/>
                        </a:rPr>
                        <a:t>FORRÁSOK összesen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1" u="none" strike="noStrike" dirty="0" smtClean="0">
                          <a:effectLst/>
                        </a:rPr>
                        <a:t>11 400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8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332657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Talán ennyi elég is, hogy elmondhassuk, hogy kialakult a gazdasági események számviteli logikája, értjük a gazdasági események hatásmechanizmusát és be tudjuk mutatni az egyes események mérlegre gyakorolt hatását.</a:t>
            </a:r>
          </a:p>
          <a:p>
            <a:r>
              <a:rPr lang="hu-HU" dirty="0" smtClean="0"/>
              <a:t>Nagy lépést tettük annak érdekében, hogy megértsük a </a:t>
            </a:r>
            <a:r>
              <a:rPr lang="hu-HU" b="1" dirty="0" smtClean="0">
                <a:solidFill>
                  <a:srgbClr val="FF0000"/>
                </a:solidFill>
              </a:rPr>
              <a:t>kettős könyvvitel </a:t>
            </a:r>
            <a:r>
              <a:rPr lang="hu-HU" dirty="0" smtClean="0"/>
              <a:t>logikáját is</a:t>
            </a:r>
          </a:p>
          <a:p>
            <a:r>
              <a:rPr lang="hu-HU" dirty="0" smtClean="0"/>
              <a:t>Ehhez azonban meg kell ismerkednünk a könyvelés alapfogalmaival, alapvető szabályaival</a:t>
            </a:r>
          </a:p>
          <a:p>
            <a:r>
              <a:rPr lang="hu-HU" dirty="0" smtClean="0"/>
              <a:t>Erről szól a következő lecke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49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869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6000" b="1" dirty="0">
                <a:solidFill>
                  <a:srgbClr val="FF9900"/>
                </a:solidFill>
                <a:latin typeface="Clarendon Condensed" pitchFamily="18" charset="0"/>
              </a:rPr>
              <a:t>A könyvvezetés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hu-HU" b="1" dirty="0" smtClean="0"/>
              <a:t>A számvitel dinamikus funkciója</a:t>
            </a:r>
          </a:p>
          <a:p>
            <a:pPr lvl="1" eaLnBrk="1" hangingPunct="1">
              <a:defRPr/>
            </a:pPr>
            <a:r>
              <a:rPr lang="hu-HU" dirty="0" smtClean="0"/>
              <a:t>A vagyonváltozások megjelenítése</a:t>
            </a:r>
            <a:endParaRPr lang="hu-HU" dirty="0"/>
          </a:p>
          <a:p>
            <a:pPr eaLnBrk="1" hangingPunct="1">
              <a:defRPr/>
            </a:pPr>
            <a:r>
              <a:rPr lang="hu-HU" b="1" dirty="0" smtClean="0"/>
              <a:t>Vagyonváltozások = gazdasági események*, azaz</a:t>
            </a:r>
          </a:p>
          <a:p>
            <a:pPr lvl="1" eaLnBrk="1" hangingPunct="1">
              <a:defRPr/>
            </a:pPr>
            <a:r>
              <a:rPr lang="hu-HU" dirty="0" smtClean="0"/>
              <a:t>az újratermelési folyamat egyes mozzanatai, amelyek</a:t>
            </a:r>
          </a:p>
          <a:p>
            <a:pPr lvl="2" eaLnBrk="1" hangingPunct="1">
              <a:defRPr/>
            </a:pPr>
            <a:r>
              <a:rPr lang="hu-HU" dirty="0" smtClean="0"/>
              <a:t>hitelt érdemlően igazolhatók</a:t>
            </a:r>
          </a:p>
          <a:p>
            <a:pPr lvl="2" eaLnBrk="1" hangingPunct="1">
              <a:defRPr/>
            </a:pPr>
            <a:r>
              <a:rPr lang="hu-HU" dirty="0" smtClean="0"/>
              <a:t>értékben (forintban) kifejezhetők</a:t>
            </a:r>
          </a:p>
          <a:p>
            <a:pPr eaLnBrk="1" hangingPunct="1">
              <a:defRPr/>
            </a:pPr>
            <a:r>
              <a:rPr lang="hu-HU" dirty="0" smtClean="0"/>
              <a:t>Rendszerezésük a vagyonra (mérlegre) gyakorolt hatásuk alapján:</a:t>
            </a:r>
          </a:p>
          <a:p>
            <a:pPr lvl="1" eaLnBrk="1" hangingPunct="1">
              <a:defRPr/>
            </a:pPr>
            <a:r>
              <a:rPr lang="hu-HU" dirty="0" smtClean="0"/>
              <a:t>Alapvető (elemi) gazdasági események</a:t>
            </a:r>
          </a:p>
          <a:p>
            <a:pPr lvl="1" eaLnBrk="1" hangingPunct="1">
              <a:defRPr/>
            </a:pPr>
            <a:r>
              <a:rPr lang="hu-HU" dirty="0" smtClean="0"/>
              <a:t>Összetett gazdasági események</a:t>
            </a:r>
          </a:p>
        </p:txBody>
      </p:sp>
      <p:sp>
        <p:nvSpPr>
          <p:cNvPr id="75778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3F3F6C69-35C5-4C9B-BC70-6982DAC3F2DC}" type="slidenum">
              <a:rPr lang="hu-HU" sz="1200">
                <a:latin typeface="Arial" charset="0"/>
              </a:rPr>
              <a:pPr eaLnBrk="1" hangingPunct="1"/>
              <a:t>5</a:t>
            </a:fld>
            <a:endParaRPr lang="hu-HU" sz="1200">
              <a:latin typeface="Arial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2135560" y="6320354"/>
            <a:ext cx="7013780" cy="3490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hu-HU" sz="2000" dirty="0"/>
              <a:t>*A gazdasági eseményeket szokás gazdasági műveleteknek is nevezni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218430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981200" y="332656"/>
            <a:ext cx="8229600" cy="6192688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A gazdasági események igen nagy mennyiségben, nagy gyakorisággal és igen szerteágazó tartalommal jelenhetnek meg egy vállalat életében, amelyek folyamatosan megváltoztatják egy adott időpont vagyoni állapotát</a:t>
            </a:r>
          </a:p>
          <a:p>
            <a:r>
              <a:rPr lang="hu-HU" dirty="0" smtClean="0"/>
              <a:t>Felmerül a kérdés, hogy </a:t>
            </a:r>
          </a:p>
          <a:p>
            <a:pPr lvl="1"/>
            <a:r>
              <a:rPr lang="hu-HU" dirty="0" smtClean="0"/>
              <a:t>Van-e valamilyen rendezőelv, amivel rendszerezni lehet ezt az olykor bizony igen hatalmas adatmennyiséget?</a:t>
            </a:r>
          </a:p>
          <a:p>
            <a:pPr lvl="1"/>
            <a:r>
              <a:rPr lang="hu-HU" dirty="0" smtClean="0"/>
              <a:t>hogyan lehet a gazdasági események igen színes és változatás kavalkádjában áttekintést biztosítanunk?</a:t>
            </a:r>
          </a:p>
          <a:p>
            <a:r>
              <a:rPr lang="hu-HU" dirty="0" smtClean="0"/>
              <a:t>Két dologra biztosan szükségünk lesz</a:t>
            </a:r>
          </a:p>
          <a:p>
            <a:pPr lvl="1"/>
            <a:r>
              <a:rPr lang="hu-HU" dirty="0" smtClean="0"/>
              <a:t>Hiteles bizonyítékra, hogy a gazdasági esemény megtörtént (ez a bizonylat)</a:t>
            </a:r>
          </a:p>
          <a:p>
            <a:pPr lvl="1"/>
            <a:r>
              <a:rPr lang="hu-HU" dirty="0" smtClean="0"/>
              <a:t>Értékre, amely megjeleníti a gazdasági esemény számszerű hatását</a:t>
            </a:r>
          </a:p>
          <a:p>
            <a:r>
              <a:rPr lang="hu-HU" dirty="0" smtClean="0"/>
              <a:t>A bizonylatokból egyértelműen kiderül, hogy milyen vagyonrészeket érint az esemény és vagy közvetlenül leolvasható vagy a könyvelés keretében meghatározzuk az értéket</a:t>
            </a:r>
          </a:p>
          <a:p>
            <a:r>
              <a:rPr lang="hu-HU" dirty="0" smtClean="0"/>
              <a:t>A gazdasági események tehát vagyonrészekhez kapcsolódnak, azokhoz a vagyonrészekhez, amelyeket a mérlegben is megjelenítünk, így kézenfekvő megoldásnak tűnik, hogy a gazdasági eseményeket a mérlegre gyakorolt hatásuk szerint fogjuk rendszerbe foglalni.</a:t>
            </a:r>
          </a:p>
          <a:p>
            <a:r>
              <a:rPr lang="hu-HU" dirty="0" smtClean="0"/>
              <a:t>Ezt a rendszertant derítjük fel a következő oldalakon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40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2209800" y="1052737"/>
            <a:ext cx="7772400" cy="2547714"/>
          </a:xfrm>
        </p:spPr>
        <p:txBody>
          <a:bodyPr/>
          <a:lstStyle/>
          <a:p>
            <a:r>
              <a:rPr lang="hu-HU" dirty="0" smtClean="0"/>
              <a:t>Nézzük először az alapvető (egyszerű, elemi) gazdasági eseményeket!</a:t>
            </a:r>
            <a:endParaRPr lang="hu-HU" dirty="0"/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Ehhez vegyünk egy induló vállalatot és annak néhány egyszerű eseményét!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66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mtClean="0"/>
              <a:t>0. Kiinduló (nyitó) helyzet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2400" dirty="0"/>
              <a:t>Alapítottunk egy kft-t 1.000 egységnyi tőkével, amit a tulajdonosok pénz befizetéssel teljesítettek</a:t>
            </a:r>
          </a:p>
          <a:p>
            <a:pPr eaLnBrk="1" hangingPunct="1">
              <a:defRPr/>
            </a:pPr>
            <a:r>
              <a:rPr lang="hu-HU" sz="2400" dirty="0"/>
              <a:t>A kiinduló (nyitó)mérlegünk tehát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Eszközök                      Mérleg</a:t>
            </a:r>
            <a:r>
              <a:rPr lang="hu-HU" baseline="-25000" dirty="0" smtClean="0">
                <a:latin typeface="Calibri" pitchFamily="34" charset="0"/>
                <a:cs typeface="Calibri" pitchFamily="34" charset="0"/>
              </a:rPr>
              <a:t>0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                 Források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800" dirty="0">
                <a:latin typeface="Calibri" pitchFamily="34" charset="0"/>
                <a:cs typeface="Calibri" pitchFamily="34" charset="0"/>
              </a:rPr>
              <a:t>						Jegyzett tőke     1 000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sz="2800" dirty="0">
                <a:latin typeface="Calibri" pitchFamily="34" charset="0"/>
                <a:cs typeface="Calibri" pitchFamily="34" charset="0"/>
              </a:rPr>
              <a:t>Pénzeszközök     1 000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u-HU" sz="28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∑ Eszközök	      1.000		∑ Források	       1.000</a:t>
            </a:r>
          </a:p>
        </p:txBody>
      </p:sp>
      <p:sp>
        <p:nvSpPr>
          <p:cNvPr id="76802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DB7F0B9A-089D-4E71-8157-F848DAB60E18}" type="slidenum">
              <a:rPr lang="hu-HU" sz="1200">
                <a:latin typeface="Arial" charset="0"/>
              </a:rPr>
              <a:pPr eaLnBrk="1" hangingPunct="1"/>
              <a:t>8</a:t>
            </a:fld>
            <a:endParaRPr lang="hu-HU" sz="1200" dirty="0">
              <a:latin typeface="Arial" charset="0"/>
            </a:endParaRPr>
          </a:p>
        </p:txBody>
      </p:sp>
      <p:sp>
        <p:nvSpPr>
          <p:cNvPr id="76806" name="Line 4"/>
          <p:cNvSpPr>
            <a:spLocks noChangeShapeType="1"/>
          </p:cNvSpPr>
          <p:nvPr/>
        </p:nvSpPr>
        <p:spPr bwMode="auto">
          <a:xfrm>
            <a:off x="2063750" y="3429000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76807" name="Line 5"/>
          <p:cNvSpPr>
            <a:spLocks noChangeShapeType="1"/>
          </p:cNvSpPr>
          <p:nvPr/>
        </p:nvSpPr>
        <p:spPr bwMode="auto">
          <a:xfrm>
            <a:off x="6167438" y="3429000"/>
            <a:ext cx="0" cy="280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500" dirty="0"/>
              <a:t>A Kft kereskedelemmel foglalkozik</a:t>
            </a:r>
            <a:endParaRPr lang="hu-HU" sz="35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Mire van szüksége?</a:t>
            </a:r>
          </a:p>
          <a:p>
            <a:pPr lvl="1"/>
            <a:r>
              <a:rPr lang="hu-HU" dirty="0"/>
              <a:t>(valamennyi) pénze már van, de</a:t>
            </a:r>
          </a:p>
          <a:p>
            <a:pPr lvl="1"/>
            <a:r>
              <a:rPr lang="hu-HU" dirty="0"/>
              <a:t>további erőforrásokra is szüksége lesz, és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pénzt is jó lenne </a:t>
            </a:r>
            <a:r>
              <a:rPr lang="hu-HU" dirty="0" smtClean="0"/>
              <a:t>majd szaporítani</a:t>
            </a:r>
          </a:p>
          <a:p>
            <a:r>
              <a:rPr lang="hu-HU" b="1" dirty="0" smtClean="0"/>
              <a:t>Az 1. esemény:</a:t>
            </a:r>
          </a:p>
          <a:p>
            <a:pPr lvl="1"/>
            <a:r>
              <a:rPr lang="hu-HU" dirty="0" smtClean="0"/>
              <a:t>100 értékű árut vásárolunk, készpénzes fizetéssel </a:t>
            </a:r>
            <a:r>
              <a:rPr lang="hu-HU" sz="2400" dirty="0"/>
              <a:t>(újak vagyunk a piacon, még nem bíznak bennünk annyira, hogy halasztott fizetéssel tudjunk vásárolni)</a:t>
            </a:r>
          </a:p>
          <a:p>
            <a:pPr lvl="1"/>
            <a:r>
              <a:rPr lang="hu-HU" sz="2400" dirty="0"/>
              <a:t>Mi bizonyítja a gazdasági eseményt?</a:t>
            </a:r>
          </a:p>
          <a:p>
            <a:pPr lvl="2"/>
            <a:r>
              <a:rPr lang="hu-HU" sz="2000" dirty="0"/>
              <a:t>(készpénzfizetési) számla</a:t>
            </a:r>
          </a:p>
          <a:p>
            <a:pPr lvl="1"/>
            <a:r>
              <a:rPr lang="hu-HU" sz="2400" dirty="0"/>
              <a:t>Miért vásároltuk? </a:t>
            </a:r>
          </a:p>
          <a:p>
            <a:pPr lvl="1"/>
            <a:r>
              <a:rPr lang="hu-HU" sz="2400" dirty="0"/>
              <a:t>Tehát milyen eszköz lesz? </a:t>
            </a:r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5517D-AC35-4FB4-9826-639775465E2E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33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3992</TotalTime>
  <Words>4089</Words>
  <Application>Microsoft Office PowerPoint</Application>
  <PresentationFormat>Szélesvásznú</PresentationFormat>
  <Paragraphs>1068</Paragraphs>
  <Slides>50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10</vt:i4>
      </vt:variant>
      <vt:variant>
        <vt:lpstr>Téma</vt:lpstr>
      </vt:variant>
      <vt:variant>
        <vt:i4>3</vt:i4>
      </vt:variant>
      <vt:variant>
        <vt:lpstr>Diacímek</vt:lpstr>
      </vt:variant>
      <vt:variant>
        <vt:i4>50</vt:i4>
      </vt:variant>
    </vt:vector>
  </HeadingPairs>
  <TitlesOfParts>
    <vt:vector size="63" baseType="lpstr">
      <vt:lpstr>Arial</vt:lpstr>
      <vt:lpstr>Broadway</vt:lpstr>
      <vt:lpstr>Calibri</vt:lpstr>
      <vt:lpstr>Clarendon Condensed</vt:lpstr>
      <vt:lpstr>Franklin Gothic Book</vt:lpstr>
      <vt:lpstr>Garamond</vt:lpstr>
      <vt:lpstr>Perpetua</vt:lpstr>
      <vt:lpstr>Times New Roman</vt:lpstr>
      <vt:lpstr>Wingdings</vt:lpstr>
      <vt:lpstr>Wingdings 2</vt:lpstr>
      <vt:lpstr>Alapértelmezett terv</vt:lpstr>
      <vt:lpstr>Részvény</vt:lpstr>
      <vt:lpstr>1_SZTE</vt:lpstr>
      <vt:lpstr>A SZÁMVITEL  ALAPJAI</vt:lpstr>
      <vt:lpstr>A 2. leckében tisztáztuk a vagyon szerkezetét, tartalmát, megismertük a vagyon kimutatását célzó mérleg felépítését</vt:lpstr>
      <vt:lpstr>A számviteli transzformáció</vt:lpstr>
      <vt:lpstr>A KÖNYVVEZETÉS</vt:lpstr>
      <vt:lpstr>A könyvvezetés</vt:lpstr>
      <vt:lpstr>PowerPoint-bemutató</vt:lpstr>
      <vt:lpstr>Nézzük először az alapvető (egyszerű, elemi) gazdasági eseményeket!</vt:lpstr>
      <vt:lpstr>0. Kiinduló (nyitó) helyzet</vt:lpstr>
      <vt:lpstr>A Kft kereskedelemmel foglalkozik</vt:lpstr>
      <vt:lpstr>1. esemény: 100 értékben áruvásárlás, készpénzes fizetéssel.</vt:lpstr>
      <vt:lpstr>A 2. esemény</vt:lpstr>
      <vt:lpstr>2. esemény: 500 értékben épületvásárlás, halasztott fizetéssel.</vt:lpstr>
      <vt:lpstr>3. esemény</vt:lpstr>
      <vt:lpstr>3. esemény: szállítói tartozás kifizetése közvetlenül bankhitelből.</vt:lpstr>
      <vt:lpstr>4. esemény</vt:lpstr>
      <vt:lpstr>4. esemény: 100 egység bankhitel visszafizetése.</vt:lpstr>
      <vt:lpstr>ALAPVETŐ GAZDASÁGI ESEMÉNYEK összefoglalása</vt:lpstr>
      <vt:lpstr>Minden gazdasági esemény két vagyonrészt biztosan érint, de érinthet többet is …</vt:lpstr>
      <vt:lpstr>Összetett gazdasági események</vt:lpstr>
      <vt:lpstr>5. esemény: A vállalkozás értékesít 60 (beszerzési) értékű árut 80 egység eladási áron, a vevő készpénzben fizet.</vt:lpstr>
      <vt:lpstr>Összetett gazdasági esemény</vt:lpstr>
      <vt:lpstr>Mi is történik értékesítéskor?</vt:lpstr>
      <vt:lpstr>Gondolkodjunk másképpen!</vt:lpstr>
      <vt:lpstr>Gyakoroljuk a most megismert „tudományunkat” egy kicsit összetettebb példával!</vt:lpstr>
      <vt:lpstr>Legyen a kiinduló (nyitó)mérlegünk az alábbi</vt:lpstr>
      <vt:lpstr>Nézzük a gazdasági eseményeket!</vt:lpstr>
      <vt:lpstr>1. Az adózott eredményt átvezetjük az eredménytartalékba</vt:lpstr>
      <vt:lpstr>Az 1. esemény hatása</vt:lpstr>
      <vt:lpstr>2. Január 4-én a bankszámlánkról felveszünk 650 eFt-ot</vt:lpstr>
      <vt:lpstr>Az 2. esemény hatása</vt:lpstr>
      <vt:lpstr>3. Január 5-én a pénztárból kifizetjük a munkabértartozásunkat</vt:lpstr>
      <vt:lpstr>A 3. esemény hatása</vt:lpstr>
      <vt:lpstr>4. Február 13-án késztermék készletünk felét értékesítjük 1.800 eFt-ért, 30 napos fizetési határidővel</vt:lpstr>
      <vt:lpstr>A 4. esemény hatása</vt:lpstr>
      <vt:lpstr>5. Február 21-én vevőink átutaltak 1.400 eFt-ot. </vt:lpstr>
      <vt:lpstr>Az 5. esemény hatása</vt:lpstr>
      <vt:lpstr>6. Március 1-jén átutaltunk a szállítóinknak 1.300 eFt-ot </vt:lpstr>
      <vt:lpstr>A 6. esemény hatása</vt:lpstr>
      <vt:lpstr>7. Március 31-én átutaltuk a beruházási hitel negyedéves kamatát, 40 eFt-ot</vt:lpstr>
      <vt:lpstr>A 7. esemény hatása</vt:lpstr>
      <vt:lpstr>8. Április 6-án anyagot vásároltunk 500 eFt értékben, 15 napos fizetési határidővel</vt:lpstr>
      <vt:lpstr>A 8. esemény hatása</vt:lpstr>
      <vt:lpstr>9. A május 11-i taggyűlés 500 eFt osztalékról döntött</vt:lpstr>
      <vt:lpstr>A 9. esemény hatása</vt:lpstr>
      <vt:lpstr>10. Június 23-án eladjuk a részvényeinket 540 eFt-ért, a vevő készpénzben fizetett.</vt:lpstr>
      <vt:lpstr>A 10. esemény hatása</vt:lpstr>
      <vt:lpstr>11. December 31-én megállapítjuk, hogy a 20x1. évi eredmény után 100 eFt adót kell fizetnünk.</vt:lpstr>
      <vt:lpstr>A 11. esemény hatása</vt:lpstr>
      <vt:lpstr>PowerPoint-bemutató</vt:lpstr>
      <vt:lpstr>Jelen tananyag  a Szegedi Tudományegyetemen készült az Európai Unió támogatásával.  Projekt azonosító: EFOP-3.4.3-16-2016-00014</vt:lpstr>
    </vt:vector>
  </TitlesOfParts>
  <Company>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SZÁMVITEL I.</dc:title>
  <dc:creator>Deák István</dc:creator>
  <cp:lastModifiedBy>Némethi László</cp:lastModifiedBy>
  <cp:revision>219</cp:revision>
  <cp:lastPrinted>2014-09-01T06:51:43Z</cp:lastPrinted>
  <dcterms:created xsi:type="dcterms:W3CDTF">2005-08-08T11:25:42Z</dcterms:created>
  <dcterms:modified xsi:type="dcterms:W3CDTF">2018-03-26T10:22:25Z</dcterms:modified>
</cp:coreProperties>
</file>