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76" r:id="rId3"/>
    <p:sldId id="347" r:id="rId4"/>
    <p:sldId id="390" r:id="rId5"/>
    <p:sldId id="391" r:id="rId6"/>
    <p:sldId id="392" r:id="rId7"/>
    <p:sldId id="388" r:id="rId8"/>
    <p:sldId id="368" r:id="rId9"/>
    <p:sldId id="393" r:id="rId10"/>
  </p:sldIdLst>
  <p:sldSz cx="9144000" cy="5143500" type="screen16x9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636"/>
    <a:srgbClr val="99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89343" autoAdjust="0"/>
  </p:normalViewPr>
  <p:slideViewPr>
    <p:cSldViewPr>
      <p:cViewPr varScale="1">
        <p:scale>
          <a:sx n="136" d="100"/>
          <a:sy n="136" d="100"/>
        </p:scale>
        <p:origin x="261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991EF-C606-48C8-AC3C-C6DB1CED5300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F8D5B32F-6C5E-4A37-BAF6-3A5F5740E8B0}">
      <dgm:prSet phldrT="[Szöveg]"/>
      <dgm:spPr>
        <a:solidFill>
          <a:schemeClr val="bg1"/>
        </a:solidFill>
        <a:ln>
          <a:solidFill>
            <a:srgbClr val="703636"/>
          </a:solidFill>
        </a:ln>
      </dgm:spPr>
      <dgm:t>
        <a:bodyPr/>
        <a:lstStyle/>
        <a:p>
          <a:r>
            <a:rPr lang="hu-HU" dirty="0" smtClean="0">
              <a:solidFill>
                <a:srgbClr val="70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KERESLET</a:t>
          </a:r>
          <a:endParaRPr lang="hu-HU" dirty="0">
            <a:solidFill>
              <a:srgbClr val="70363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857D0-4478-43FC-8851-3B3E1B27C475}" type="parTrans" cxnId="{FCE2EBD6-4943-44E0-AA03-A09816666233}">
      <dgm:prSet/>
      <dgm:spPr/>
      <dgm:t>
        <a:bodyPr/>
        <a:lstStyle/>
        <a:p>
          <a:endParaRPr lang="hu-HU"/>
        </a:p>
      </dgm:t>
    </dgm:pt>
    <dgm:pt modelId="{1D7B9836-102C-4798-BC64-6EC42CC93F86}" type="sibTrans" cxnId="{FCE2EBD6-4943-44E0-AA03-A09816666233}">
      <dgm:prSet/>
      <dgm:spPr/>
      <dgm:t>
        <a:bodyPr/>
        <a:lstStyle/>
        <a:p>
          <a:endParaRPr lang="hu-HU"/>
        </a:p>
      </dgm:t>
    </dgm:pt>
    <dgm:pt modelId="{2AE9B142-98FA-4595-AAE3-53DE64D8A2E9}">
      <dgm:prSet phldrT="[Szöveg]" custT="1"/>
      <dgm:spPr>
        <a:solidFill>
          <a:srgbClr val="703636"/>
        </a:solidFill>
      </dgm:spPr>
      <dgm:t>
        <a:bodyPr tIns="0"/>
        <a:lstStyle/>
        <a:p>
          <a:r>
            <a:rPr lang="hu-HU" sz="3200" dirty="0" smtClean="0"/>
            <a:t>névérték</a:t>
          </a:r>
        </a:p>
        <a:p>
          <a:r>
            <a:rPr lang="hu-HU" sz="3200" dirty="0" smtClean="0"/>
            <a:t>lejárat</a:t>
          </a:r>
        </a:p>
        <a:p>
          <a:r>
            <a:rPr lang="hu-HU" sz="3200" dirty="0" smtClean="0"/>
            <a:t>kockázat</a:t>
          </a:r>
        </a:p>
        <a:p>
          <a:r>
            <a:rPr lang="hu-HU" sz="3200" dirty="0" smtClean="0"/>
            <a:t>likviditás</a:t>
          </a:r>
          <a:endParaRPr lang="hu-HU" sz="3200" dirty="0"/>
        </a:p>
      </dgm:t>
    </dgm:pt>
    <dgm:pt modelId="{284E824C-EECD-46C6-8DC0-0EF9A726003A}" type="parTrans" cxnId="{9396E856-332C-4923-BD11-E73A25A495BB}">
      <dgm:prSet/>
      <dgm:spPr/>
      <dgm:t>
        <a:bodyPr/>
        <a:lstStyle/>
        <a:p>
          <a:endParaRPr lang="hu-HU"/>
        </a:p>
      </dgm:t>
    </dgm:pt>
    <dgm:pt modelId="{BF10AA41-6643-4599-ADF2-0BB31D506443}" type="sibTrans" cxnId="{9396E856-332C-4923-BD11-E73A25A495BB}">
      <dgm:prSet/>
      <dgm:spPr/>
      <dgm:t>
        <a:bodyPr/>
        <a:lstStyle/>
        <a:p>
          <a:endParaRPr lang="hu-HU"/>
        </a:p>
      </dgm:t>
    </dgm:pt>
    <dgm:pt modelId="{2434F999-FE4D-43C9-A1E6-3D133087063F}">
      <dgm:prSet phldrT="[Szöveg]"/>
      <dgm:spPr>
        <a:solidFill>
          <a:schemeClr val="bg1"/>
        </a:solidFill>
        <a:ln>
          <a:solidFill>
            <a:srgbClr val="703636"/>
          </a:solidFill>
        </a:ln>
      </dgm:spPr>
      <dgm:t>
        <a:bodyPr/>
        <a:lstStyle/>
        <a:p>
          <a:r>
            <a:rPr lang="hu-HU" dirty="0" smtClean="0">
              <a:solidFill>
                <a:srgbClr val="70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KÍNÁLAT</a:t>
          </a:r>
          <a:endParaRPr lang="hu-HU" dirty="0">
            <a:solidFill>
              <a:srgbClr val="70363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FAAEDB-2C0B-4D8B-95ED-DB93BA8AC71B}" type="parTrans" cxnId="{D27E6829-412F-4793-BC3B-3E63B1B45508}">
      <dgm:prSet/>
      <dgm:spPr/>
      <dgm:t>
        <a:bodyPr/>
        <a:lstStyle/>
        <a:p>
          <a:endParaRPr lang="hu-HU"/>
        </a:p>
      </dgm:t>
    </dgm:pt>
    <dgm:pt modelId="{4CF117A3-3677-4403-B6BA-686FA80D4364}" type="sibTrans" cxnId="{D27E6829-412F-4793-BC3B-3E63B1B45508}">
      <dgm:prSet/>
      <dgm:spPr/>
      <dgm:t>
        <a:bodyPr/>
        <a:lstStyle/>
        <a:p>
          <a:endParaRPr lang="hu-HU"/>
        </a:p>
      </dgm:t>
    </dgm:pt>
    <dgm:pt modelId="{C6AB9B2F-3A97-40A1-B165-3BFFF2D0DA18}" type="pres">
      <dgm:prSet presAssocID="{E85991EF-C606-48C8-AC3C-C6DB1CED5300}" presName="Name0" presStyleCnt="0">
        <dgm:presLayoutVars>
          <dgm:dir/>
          <dgm:resizeHandles val="exact"/>
        </dgm:presLayoutVars>
      </dgm:prSet>
      <dgm:spPr/>
    </dgm:pt>
    <dgm:pt modelId="{9BE71BE6-A946-4FD9-AAE9-7898469982C8}" type="pres">
      <dgm:prSet presAssocID="{E85991EF-C606-48C8-AC3C-C6DB1CED5300}" presName="fgShape" presStyleLbl="fgShp" presStyleIdx="0" presStyleCnt="1" custLinFactNeighborX="-407" custLinFactNeighborY="81847"/>
      <dgm:spPr>
        <a:solidFill>
          <a:srgbClr val="FF0000"/>
        </a:solidFill>
      </dgm:spPr>
    </dgm:pt>
    <dgm:pt modelId="{EA863836-F589-4CB9-8B09-5E8EC0BDBBCF}" type="pres">
      <dgm:prSet presAssocID="{E85991EF-C606-48C8-AC3C-C6DB1CED5300}" presName="linComp" presStyleCnt="0"/>
      <dgm:spPr/>
    </dgm:pt>
    <dgm:pt modelId="{FAE47295-DAFA-479C-8C12-24C3EF7BFCE0}" type="pres">
      <dgm:prSet presAssocID="{F8D5B32F-6C5E-4A37-BAF6-3A5F5740E8B0}" presName="compNode" presStyleCnt="0"/>
      <dgm:spPr/>
    </dgm:pt>
    <dgm:pt modelId="{6069C268-E237-4601-80F8-E92DBBA3D3BA}" type="pres">
      <dgm:prSet presAssocID="{F8D5B32F-6C5E-4A37-BAF6-3A5F5740E8B0}" presName="bkgdShape" presStyleLbl="node1" presStyleIdx="0" presStyleCnt="3"/>
      <dgm:spPr/>
      <dgm:t>
        <a:bodyPr/>
        <a:lstStyle/>
        <a:p>
          <a:endParaRPr lang="hu-HU"/>
        </a:p>
      </dgm:t>
    </dgm:pt>
    <dgm:pt modelId="{F004AC7E-7E65-44F9-A01A-A66A0B49DF32}" type="pres">
      <dgm:prSet presAssocID="{F8D5B32F-6C5E-4A37-BAF6-3A5F5740E8B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1E0E32-1CC9-4479-9298-928631970864}" type="pres">
      <dgm:prSet presAssocID="{F8D5B32F-6C5E-4A37-BAF6-3A5F5740E8B0}" presName="invisiNode" presStyleLbl="node1" presStyleIdx="0" presStyleCnt="3"/>
      <dgm:spPr/>
    </dgm:pt>
    <dgm:pt modelId="{34346796-7EDC-4FEE-A73E-D087712E657F}" type="pres">
      <dgm:prSet presAssocID="{F8D5B32F-6C5E-4A37-BAF6-3A5F5740E8B0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105394-5DAC-4802-82F5-CD3B68A008B5}" type="pres">
      <dgm:prSet presAssocID="{1D7B9836-102C-4798-BC64-6EC42CC93F86}" presName="sibTrans" presStyleLbl="sibTrans2D1" presStyleIdx="0" presStyleCnt="0"/>
      <dgm:spPr/>
      <dgm:t>
        <a:bodyPr/>
        <a:lstStyle/>
        <a:p>
          <a:endParaRPr lang="hu-HU"/>
        </a:p>
      </dgm:t>
    </dgm:pt>
    <dgm:pt modelId="{2EDEE770-2DB5-4953-8D55-44369DB9169F}" type="pres">
      <dgm:prSet presAssocID="{2AE9B142-98FA-4595-AAE3-53DE64D8A2E9}" presName="compNode" presStyleCnt="0"/>
      <dgm:spPr/>
    </dgm:pt>
    <dgm:pt modelId="{488A104D-A9BB-46D0-A1E0-7724FB278A86}" type="pres">
      <dgm:prSet presAssocID="{2AE9B142-98FA-4595-AAE3-53DE64D8A2E9}" presName="bkgdShape" presStyleLbl="node1" presStyleIdx="1" presStyleCnt="3" custLinFactNeighborY="1061"/>
      <dgm:spPr/>
      <dgm:t>
        <a:bodyPr/>
        <a:lstStyle/>
        <a:p>
          <a:endParaRPr lang="hu-HU"/>
        </a:p>
      </dgm:t>
    </dgm:pt>
    <dgm:pt modelId="{F7B6EC42-AC29-4C82-805B-2A35BD990C08}" type="pres">
      <dgm:prSet presAssocID="{2AE9B142-98FA-4595-AAE3-53DE64D8A2E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F45DDA-6EB3-4A41-B7F6-5ACA1854DDE1}" type="pres">
      <dgm:prSet presAssocID="{2AE9B142-98FA-4595-AAE3-53DE64D8A2E9}" presName="invisiNode" presStyleLbl="node1" presStyleIdx="1" presStyleCnt="3"/>
      <dgm:spPr/>
    </dgm:pt>
    <dgm:pt modelId="{53D0FCB0-67C3-403E-B64D-6D17133B78B5}" type="pres">
      <dgm:prSet presAssocID="{2AE9B142-98FA-4595-AAE3-53DE64D8A2E9}" presName="imagNode" presStyleLbl="fgImgPlace1" presStyleIdx="1" presStyleCnt="3" custLinFactX="266060" custLinFactNeighborX="300000" custLinFactNeighborY="-1441"/>
      <dgm:spPr/>
    </dgm:pt>
    <dgm:pt modelId="{3ADE500E-113A-4C03-9D0A-F7EE8E987600}" type="pres">
      <dgm:prSet presAssocID="{BF10AA41-6643-4599-ADF2-0BB31D506443}" presName="sibTrans" presStyleLbl="sibTrans2D1" presStyleIdx="0" presStyleCnt="0"/>
      <dgm:spPr/>
      <dgm:t>
        <a:bodyPr/>
        <a:lstStyle/>
        <a:p>
          <a:endParaRPr lang="hu-HU"/>
        </a:p>
      </dgm:t>
    </dgm:pt>
    <dgm:pt modelId="{34757145-E7FF-4280-AD0D-F22C5B101C61}" type="pres">
      <dgm:prSet presAssocID="{2434F999-FE4D-43C9-A1E6-3D133087063F}" presName="compNode" presStyleCnt="0"/>
      <dgm:spPr/>
    </dgm:pt>
    <dgm:pt modelId="{3B2FDB2E-A8B0-476D-BC3D-3FB5C168D8C7}" type="pres">
      <dgm:prSet presAssocID="{2434F999-FE4D-43C9-A1E6-3D133087063F}" presName="bkgdShape" presStyleLbl="node1" presStyleIdx="2" presStyleCnt="3"/>
      <dgm:spPr/>
      <dgm:t>
        <a:bodyPr/>
        <a:lstStyle/>
        <a:p>
          <a:endParaRPr lang="hu-HU"/>
        </a:p>
      </dgm:t>
    </dgm:pt>
    <dgm:pt modelId="{E0044214-A978-4971-BC5E-87E40A928AFF}" type="pres">
      <dgm:prSet presAssocID="{2434F999-FE4D-43C9-A1E6-3D133087063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ADF752-D9DF-4C0D-B2A9-3F14D4390EAF}" type="pres">
      <dgm:prSet presAssocID="{2434F999-FE4D-43C9-A1E6-3D133087063F}" presName="invisiNode" presStyleLbl="node1" presStyleIdx="2" presStyleCnt="3"/>
      <dgm:spPr/>
    </dgm:pt>
    <dgm:pt modelId="{8F762D11-B3A4-4EAF-A6AC-D530C6E3C4A2}" type="pres">
      <dgm:prSet presAssocID="{2434F999-FE4D-43C9-A1E6-3D133087063F}" presName="imagNode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2279417-15E5-4117-9E19-E73876C6B361}" type="presOf" srcId="{1D7B9836-102C-4798-BC64-6EC42CC93F86}" destId="{6D105394-5DAC-4802-82F5-CD3B68A008B5}" srcOrd="0" destOrd="0" presId="urn:microsoft.com/office/officeart/2005/8/layout/hList7"/>
    <dgm:cxn modelId="{462BE676-AA85-4560-B70B-E17D6F653F37}" type="presOf" srcId="{BF10AA41-6643-4599-ADF2-0BB31D506443}" destId="{3ADE500E-113A-4C03-9D0A-F7EE8E987600}" srcOrd="0" destOrd="0" presId="urn:microsoft.com/office/officeart/2005/8/layout/hList7"/>
    <dgm:cxn modelId="{FCE2EBD6-4943-44E0-AA03-A09816666233}" srcId="{E85991EF-C606-48C8-AC3C-C6DB1CED5300}" destId="{F8D5B32F-6C5E-4A37-BAF6-3A5F5740E8B0}" srcOrd="0" destOrd="0" parTransId="{04E857D0-4478-43FC-8851-3B3E1B27C475}" sibTransId="{1D7B9836-102C-4798-BC64-6EC42CC93F86}"/>
    <dgm:cxn modelId="{825464B6-4310-4166-9175-2C87772FABF7}" type="presOf" srcId="{2AE9B142-98FA-4595-AAE3-53DE64D8A2E9}" destId="{F7B6EC42-AC29-4C82-805B-2A35BD990C08}" srcOrd="1" destOrd="0" presId="urn:microsoft.com/office/officeart/2005/8/layout/hList7"/>
    <dgm:cxn modelId="{46BA1F66-CA64-4637-B39D-587E58F5D4C7}" type="presOf" srcId="{2434F999-FE4D-43C9-A1E6-3D133087063F}" destId="{E0044214-A978-4971-BC5E-87E40A928AFF}" srcOrd="1" destOrd="0" presId="urn:microsoft.com/office/officeart/2005/8/layout/hList7"/>
    <dgm:cxn modelId="{8617162F-5840-46B6-9FF1-682E42DD03A5}" type="presOf" srcId="{F8D5B32F-6C5E-4A37-BAF6-3A5F5740E8B0}" destId="{F004AC7E-7E65-44F9-A01A-A66A0B49DF32}" srcOrd="1" destOrd="0" presId="urn:microsoft.com/office/officeart/2005/8/layout/hList7"/>
    <dgm:cxn modelId="{29159533-A899-48ED-AAFC-B95162F9D2D4}" type="presOf" srcId="{F8D5B32F-6C5E-4A37-BAF6-3A5F5740E8B0}" destId="{6069C268-E237-4601-80F8-E92DBBA3D3BA}" srcOrd="0" destOrd="0" presId="urn:microsoft.com/office/officeart/2005/8/layout/hList7"/>
    <dgm:cxn modelId="{1DB0A2B4-5EF1-4981-BD62-08C9C35049CB}" type="presOf" srcId="{2434F999-FE4D-43C9-A1E6-3D133087063F}" destId="{3B2FDB2E-A8B0-476D-BC3D-3FB5C168D8C7}" srcOrd="0" destOrd="0" presId="urn:microsoft.com/office/officeart/2005/8/layout/hList7"/>
    <dgm:cxn modelId="{53A0D0FF-47ED-47B3-87F7-803D594C6A85}" type="presOf" srcId="{2AE9B142-98FA-4595-AAE3-53DE64D8A2E9}" destId="{488A104D-A9BB-46D0-A1E0-7724FB278A86}" srcOrd="0" destOrd="0" presId="urn:microsoft.com/office/officeart/2005/8/layout/hList7"/>
    <dgm:cxn modelId="{D27E6829-412F-4793-BC3B-3E63B1B45508}" srcId="{E85991EF-C606-48C8-AC3C-C6DB1CED5300}" destId="{2434F999-FE4D-43C9-A1E6-3D133087063F}" srcOrd="2" destOrd="0" parTransId="{61FAAEDB-2C0B-4D8B-95ED-DB93BA8AC71B}" sibTransId="{4CF117A3-3677-4403-B6BA-686FA80D4364}"/>
    <dgm:cxn modelId="{9396E856-332C-4923-BD11-E73A25A495BB}" srcId="{E85991EF-C606-48C8-AC3C-C6DB1CED5300}" destId="{2AE9B142-98FA-4595-AAE3-53DE64D8A2E9}" srcOrd="1" destOrd="0" parTransId="{284E824C-EECD-46C6-8DC0-0EF9A726003A}" sibTransId="{BF10AA41-6643-4599-ADF2-0BB31D506443}"/>
    <dgm:cxn modelId="{EA7CFCF5-0DD3-4B67-BF77-4C54274135DE}" type="presOf" srcId="{E85991EF-C606-48C8-AC3C-C6DB1CED5300}" destId="{C6AB9B2F-3A97-40A1-B165-3BFFF2D0DA18}" srcOrd="0" destOrd="0" presId="urn:microsoft.com/office/officeart/2005/8/layout/hList7"/>
    <dgm:cxn modelId="{98B06D3B-BD96-4D0D-A9BC-DD4574237966}" type="presParOf" srcId="{C6AB9B2F-3A97-40A1-B165-3BFFF2D0DA18}" destId="{9BE71BE6-A946-4FD9-AAE9-7898469982C8}" srcOrd="0" destOrd="0" presId="urn:microsoft.com/office/officeart/2005/8/layout/hList7"/>
    <dgm:cxn modelId="{EC47A235-4463-495D-8A28-FF5E5E7897C5}" type="presParOf" srcId="{C6AB9B2F-3A97-40A1-B165-3BFFF2D0DA18}" destId="{EA863836-F589-4CB9-8B09-5E8EC0BDBBCF}" srcOrd="1" destOrd="0" presId="urn:microsoft.com/office/officeart/2005/8/layout/hList7"/>
    <dgm:cxn modelId="{07D7FAE0-45DC-43AA-8D23-D1C9BA1652C2}" type="presParOf" srcId="{EA863836-F589-4CB9-8B09-5E8EC0BDBBCF}" destId="{FAE47295-DAFA-479C-8C12-24C3EF7BFCE0}" srcOrd="0" destOrd="0" presId="urn:microsoft.com/office/officeart/2005/8/layout/hList7"/>
    <dgm:cxn modelId="{24E5AFA4-14AF-4A50-B171-E2197AEF816A}" type="presParOf" srcId="{FAE47295-DAFA-479C-8C12-24C3EF7BFCE0}" destId="{6069C268-E237-4601-80F8-E92DBBA3D3BA}" srcOrd="0" destOrd="0" presId="urn:microsoft.com/office/officeart/2005/8/layout/hList7"/>
    <dgm:cxn modelId="{D2FBDF86-31DB-4921-A2A3-F32859E97548}" type="presParOf" srcId="{FAE47295-DAFA-479C-8C12-24C3EF7BFCE0}" destId="{F004AC7E-7E65-44F9-A01A-A66A0B49DF32}" srcOrd="1" destOrd="0" presId="urn:microsoft.com/office/officeart/2005/8/layout/hList7"/>
    <dgm:cxn modelId="{2029C224-52EC-4A86-8257-D1D53CACFE26}" type="presParOf" srcId="{FAE47295-DAFA-479C-8C12-24C3EF7BFCE0}" destId="{BF1E0E32-1CC9-4479-9298-928631970864}" srcOrd="2" destOrd="0" presId="urn:microsoft.com/office/officeart/2005/8/layout/hList7"/>
    <dgm:cxn modelId="{35DCE250-40B9-4581-8A00-B95D6A56CDED}" type="presParOf" srcId="{FAE47295-DAFA-479C-8C12-24C3EF7BFCE0}" destId="{34346796-7EDC-4FEE-A73E-D087712E657F}" srcOrd="3" destOrd="0" presId="urn:microsoft.com/office/officeart/2005/8/layout/hList7"/>
    <dgm:cxn modelId="{FEDE9B3B-F016-4F02-A5D7-6A56ABC8A6AA}" type="presParOf" srcId="{EA863836-F589-4CB9-8B09-5E8EC0BDBBCF}" destId="{6D105394-5DAC-4802-82F5-CD3B68A008B5}" srcOrd="1" destOrd="0" presId="urn:microsoft.com/office/officeart/2005/8/layout/hList7"/>
    <dgm:cxn modelId="{4F36D3D0-FACE-4888-BDC1-A39FC2DF14A2}" type="presParOf" srcId="{EA863836-F589-4CB9-8B09-5E8EC0BDBBCF}" destId="{2EDEE770-2DB5-4953-8D55-44369DB9169F}" srcOrd="2" destOrd="0" presId="urn:microsoft.com/office/officeart/2005/8/layout/hList7"/>
    <dgm:cxn modelId="{670BA725-7E96-46B3-82F5-69A65B4F8E97}" type="presParOf" srcId="{2EDEE770-2DB5-4953-8D55-44369DB9169F}" destId="{488A104D-A9BB-46D0-A1E0-7724FB278A86}" srcOrd="0" destOrd="0" presId="urn:microsoft.com/office/officeart/2005/8/layout/hList7"/>
    <dgm:cxn modelId="{7FD19C94-09DF-491F-89AA-22C38C57ADD1}" type="presParOf" srcId="{2EDEE770-2DB5-4953-8D55-44369DB9169F}" destId="{F7B6EC42-AC29-4C82-805B-2A35BD990C08}" srcOrd="1" destOrd="0" presId="urn:microsoft.com/office/officeart/2005/8/layout/hList7"/>
    <dgm:cxn modelId="{C416DB6B-6FAC-4C1A-A7EB-7B46A49E50EE}" type="presParOf" srcId="{2EDEE770-2DB5-4953-8D55-44369DB9169F}" destId="{32F45DDA-6EB3-4A41-B7F6-5ACA1854DDE1}" srcOrd="2" destOrd="0" presId="urn:microsoft.com/office/officeart/2005/8/layout/hList7"/>
    <dgm:cxn modelId="{A5BAB65D-0D9A-4A1B-8C26-5C469E285686}" type="presParOf" srcId="{2EDEE770-2DB5-4953-8D55-44369DB9169F}" destId="{53D0FCB0-67C3-403E-B64D-6D17133B78B5}" srcOrd="3" destOrd="0" presId="urn:microsoft.com/office/officeart/2005/8/layout/hList7"/>
    <dgm:cxn modelId="{35B258A7-73A3-4FDC-909B-4C1EED8D1961}" type="presParOf" srcId="{EA863836-F589-4CB9-8B09-5E8EC0BDBBCF}" destId="{3ADE500E-113A-4C03-9D0A-F7EE8E987600}" srcOrd="3" destOrd="0" presId="urn:microsoft.com/office/officeart/2005/8/layout/hList7"/>
    <dgm:cxn modelId="{3F4DE38A-E125-44D3-B424-EA44671EC053}" type="presParOf" srcId="{EA863836-F589-4CB9-8B09-5E8EC0BDBBCF}" destId="{34757145-E7FF-4280-AD0D-F22C5B101C61}" srcOrd="4" destOrd="0" presId="urn:microsoft.com/office/officeart/2005/8/layout/hList7"/>
    <dgm:cxn modelId="{68453551-3C9B-4609-B0A3-10F1D8653D4F}" type="presParOf" srcId="{34757145-E7FF-4280-AD0D-F22C5B101C61}" destId="{3B2FDB2E-A8B0-476D-BC3D-3FB5C168D8C7}" srcOrd="0" destOrd="0" presId="urn:microsoft.com/office/officeart/2005/8/layout/hList7"/>
    <dgm:cxn modelId="{EBC6AA50-DEC4-47C5-9515-1B6AB334C502}" type="presParOf" srcId="{34757145-E7FF-4280-AD0D-F22C5B101C61}" destId="{E0044214-A978-4971-BC5E-87E40A928AFF}" srcOrd="1" destOrd="0" presId="urn:microsoft.com/office/officeart/2005/8/layout/hList7"/>
    <dgm:cxn modelId="{17B10F69-E1E9-4F28-96BC-DC4F6385D12D}" type="presParOf" srcId="{34757145-E7FF-4280-AD0D-F22C5B101C61}" destId="{6FADF752-D9DF-4C0D-B2A9-3F14D4390EAF}" srcOrd="2" destOrd="0" presId="urn:microsoft.com/office/officeart/2005/8/layout/hList7"/>
    <dgm:cxn modelId="{DAFBC292-1547-4EFA-A898-71E162F776CC}" type="presParOf" srcId="{34757145-E7FF-4280-AD0D-F22C5B101C61}" destId="{8F762D11-B3A4-4EAF-A6AC-D530C6E3C4A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9C268-E237-4601-80F8-E92DBBA3D3BA}">
      <dsp:nvSpPr>
        <dsp:cNvPr id="0" name=""/>
        <dsp:cNvSpPr/>
      </dsp:nvSpPr>
      <dsp:spPr>
        <a:xfrm>
          <a:off x="1727" y="0"/>
          <a:ext cx="2688282" cy="367585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kern="1200" dirty="0" smtClean="0">
              <a:solidFill>
                <a:srgbClr val="70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KERESLET</a:t>
          </a:r>
          <a:endParaRPr lang="hu-HU" sz="3400" kern="1200" dirty="0">
            <a:solidFill>
              <a:srgbClr val="70363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7" y="1470342"/>
        <a:ext cx="2688282" cy="1470342"/>
      </dsp:txXfrm>
    </dsp:sp>
    <dsp:sp modelId="{34346796-7EDC-4FEE-A73E-D087712E657F}">
      <dsp:nvSpPr>
        <dsp:cNvPr id="0" name=""/>
        <dsp:cNvSpPr/>
      </dsp:nvSpPr>
      <dsp:spPr>
        <a:xfrm>
          <a:off x="733839" y="220551"/>
          <a:ext cx="1224060" cy="12240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A104D-A9BB-46D0-A1E0-7724FB278A86}">
      <dsp:nvSpPr>
        <dsp:cNvPr id="0" name=""/>
        <dsp:cNvSpPr/>
      </dsp:nvSpPr>
      <dsp:spPr>
        <a:xfrm>
          <a:off x="2770658" y="0"/>
          <a:ext cx="2688282" cy="3675856"/>
        </a:xfrm>
        <a:prstGeom prst="roundRect">
          <a:avLst>
            <a:gd name="adj" fmla="val 10000"/>
          </a:avLst>
        </a:prstGeom>
        <a:solidFill>
          <a:srgbClr val="7036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névérték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lejárat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kockázat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likviditás</a:t>
          </a:r>
          <a:endParaRPr lang="hu-HU" sz="3200" kern="1200" dirty="0"/>
        </a:p>
      </dsp:txBody>
      <dsp:txXfrm>
        <a:off x="2770658" y="1470342"/>
        <a:ext cx="2688282" cy="1470342"/>
      </dsp:txXfrm>
    </dsp:sp>
    <dsp:sp modelId="{53D0FCB0-67C3-403E-B64D-6D17133B78B5}">
      <dsp:nvSpPr>
        <dsp:cNvPr id="0" name=""/>
        <dsp:cNvSpPr/>
      </dsp:nvSpPr>
      <dsp:spPr>
        <a:xfrm>
          <a:off x="7005539" y="202912"/>
          <a:ext cx="1224060" cy="12240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FDB2E-A8B0-476D-BC3D-3FB5C168D8C7}">
      <dsp:nvSpPr>
        <dsp:cNvPr id="0" name=""/>
        <dsp:cNvSpPr/>
      </dsp:nvSpPr>
      <dsp:spPr>
        <a:xfrm>
          <a:off x="5539589" y="0"/>
          <a:ext cx="2688282" cy="367585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kern="1200" dirty="0" smtClean="0">
              <a:solidFill>
                <a:srgbClr val="70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KÍNÁLAT</a:t>
          </a:r>
          <a:endParaRPr lang="hu-HU" sz="3400" kern="1200" dirty="0">
            <a:solidFill>
              <a:srgbClr val="70363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9589" y="1470342"/>
        <a:ext cx="2688282" cy="1470342"/>
      </dsp:txXfrm>
    </dsp:sp>
    <dsp:sp modelId="{8F762D11-B3A4-4EAF-A6AC-D530C6E3C4A2}">
      <dsp:nvSpPr>
        <dsp:cNvPr id="0" name=""/>
        <dsp:cNvSpPr/>
      </dsp:nvSpPr>
      <dsp:spPr>
        <a:xfrm>
          <a:off x="6271700" y="220551"/>
          <a:ext cx="1224060" cy="122406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71BE6-A946-4FD9-AAE9-7898469982C8}">
      <dsp:nvSpPr>
        <dsp:cNvPr id="0" name=""/>
        <dsp:cNvSpPr/>
      </dsp:nvSpPr>
      <dsp:spPr>
        <a:xfrm>
          <a:off x="298369" y="3124477"/>
          <a:ext cx="7571232" cy="551378"/>
        </a:xfrm>
        <a:prstGeom prst="leftRight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AC9138-6617-43D7-B50D-A864FBF28C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6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20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05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31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1200" dirty="0" smtClean="0">
                <a:solidFill>
                  <a:srgbClr val="703636"/>
                </a:solidFill>
              </a:rPr>
              <a:t>A gazdasági körforgás során  (általában) a háztartások nem költik el jövedelmük egészét fogyasztásra, így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megtakarítások</a:t>
            </a:r>
            <a:r>
              <a:rPr lang="hu-HU" altLang="hu-HU" sz="1200" dirty="0" smtClean="0">
                <a:solidFill>
                  <a:srgbClr val="703636"/>
                </a:solidFill>
              </a:rPr>
              <a:t> keletkeznek (=olyan jövedelem, amely nem csapódik ki a gazdaság vérkeringéséből  fogyasztás formájában)</a:t>
            </a:r>
          </a:p>
          <a:p>
            <a:pPr>
              <a:lnSpc>
                <a:spcPct val="80000"/>
              </a:lnSpc>
            </a:pPr>
            <a:r>
              <a:rPr lang="hu-HU" altLang="hu-HU" sz="1200" dirty="0" smtClean="0">
                <a:solidFill>
                  <a:srgbClr val="703636"/>
                </a:solidFill>
              </a:rPr>
              <a:t>A kormányzat és a vállalatok is képezhetnek megtakarítást, de makrogazdasági szinten a háztartási szféra általában az egyetlen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nettó megtakarító</a:t>
            </a:r>
            <a:r>
              <a:rPr lang="hu-HU" altLang="hu-HU" sz="1200" dirty="0" smtClean="0">
                <a:solidFill>
                  <a:srgbClr val="703636"/>
                </a:solidFill>
              </a:rPr>
              <a:t> (a megtakarítások meghaladják a hitelfelvételek összegét)</a:t>
            </a:r>
          </a:p>
          <a:p>
            <a:pPr>
              <a:lnSpc>
                <a:spcPct val="80000"/>
              </a:lnSpc>
            </a:pPr>
            <a:r>
              <a:rPr lang="hu-HU" altLang="hu-HU" sz="1200" dirty="0" smtClean="0">
                <a:solidFill>
                  <a:srgbClr val="703636"/>
                </a:solidFill>
              </a:rPr>
              <a:t>Ha a megtakarítást a jövőben pénzformában kívánják felhasználni, akkor valamilyen formában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jövőbeli pénzre kell váltani</a:t>
            </a:r>
            <a:r>
              <a:rPr lang="hu-HU" altLang="hu-HU" sz="1200" dirty="0" smtClean="0">
                <a:solidFill>
                  <a:srgbClr val="703636"/>
                </a:solidFill>
              </a:rPr>
              <a:t>: a megtakarítónak a megtakarítását el kell cserélnie valaki más (vagy önmaga) jövőbeli megtakarításával</a:t>
            </a:r>
          </a:p>
          <a:p>
            <a:pPr>
              <a:lnSpc>
                <a:spcPct val="80000"/>
              </a:lnSpc>
            </a:pPr>
            <a:r>
              <a:rPr lang="hu-HU" altLang="hu-HU" sz="1200" b="1" dirty="0" smtClean="0">
                <a:solidFill>
                  <a:srgbClr val="703636"/>
                </a:solidFill>
              </a:rPr>
              <a:t>A pénzügyi piacok feladata</a:t>
            </a:r>
            <a:r>
              <a:rPr lang="hu-HU" altLang="hu-HU" sz="1200" dirty="0" smtClean="0">
                <a:solidFill>
                  <a:srgbClr val="703636"/>
                </a:solidFill>
              </a:rPr>
              <a:t> ennek a cserének a közvetítése: a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tőkeáramlás lebonyolítása</a:t>
            </a:r>
            <a:r>
              <a:rPr lang="hu-HU" altLang="hu-HU" sz="1200" dirty="0" smtClean="0">
                <a:solidFill>
                  <a:srgbClr val="703636"/>
                </a:solidFill>
              </a:rPr>
              <a:t>, és ezen pénzügyi szolgáltató iparágnak legfontosabb intézményei: a bankrendszer az értékpapír-piacok és az egyéb pénzügyi intézmények.</a:t>
            </a:r>
          </a:p>
          <a:p>
            <a:pPr>
              <a:lnSpc>
                <a:spcPct val="80000"/>
              </a:lnSpc>
            </a:pPr>
            <a:endParaRPr lang="hu-HU" altLang="hu-HU" sz="1200" dirty="0" smtClean="0"/>
          </a:p>
          <a:p>
            <a:pPr>
              <a:lnSpc>
                <a:spcPct val="80000"/>
              </a:lnSpc>
            </a:pPr>
            <a:r>
              <a:rPr lang="hu-HU" altLang="hu-HU" sz="1200" dirty="0" smtClean="0">
                <a:solidFill>
                  <a:srgbClr val="703636"/>
                </a:solidFill>
              </a:rPr>
              <a:t>A gazdasági körforgás során  (általában) a háztartások nem költik el jövedelmük egészét fogyasztásra, így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megtakarítások</a:t>
            </a:r>
            <a:r>
              <a:rPr lang="hu-HU" altLang="hu-HU" sz="1200" dirty="0" smtClean="0">
                <a:solidFill>
                  <a:srgbClr val="703636"/>
                </a:solidFill>
              </a:rPr>
              <a:t> keletkeznek (=olyan jövedelem, amely nem csapódik ki a gazdaság vérkeringéséből  fogyasztás formájában)</a:t>
            </a:r>
          </a:p>
          <a:p>
            <a:pPr>
              <a:lnSpc>
                <a:spcPct val="80000"/>
              </a:lnSpc>
            </a:pPr>
            <a:r>
              <a:rPr lang="hu-HU" altLang="hu-HU" sz="1200" dirty="0" smtClean="0">
                <a:solidFill>
                  <a:srgbClr val="703636"/>
                </a:solidFill>
              </a:rPr>
              <a:t>A kormányzat és a vállalatok is képezhetnek megtakarítást, de makrogazdasági szinten a háztartási szféra általában az egyetlen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nettó megtakarító</a:t>
            </a:r>
            <a:r>
              <a:rPr lang="hu-HU" altLang="hu-HU" sz="1200" dirty="0" smtClean="0">
                <a:solidFill>
                  <a:srgbClr val="703636"/>
                </a:solidFill>
              </a:rPr>
              <a:t> (a megtakarítások meghaladják a hitelfelvételek összegét)</a:t>
            </a:r>
          </a:p>
          <a:p>
            <a:pPr>
              <a:lnSpc>
                <a:spcPct val="80000"/>
              </a:lnSpc>
            </a:pPr>
            <a:r>
              <a:rPr lang="hu-HU" altLang="hu-HU" sz="1200" dirty="0" smtClean="0">
                <a:solidFill>
                  <a:srgbClr val="703636"/>
                </a:solidFill>
              </a:rPr>
              <a:t>Ha a megtakarítást a jövőben pénzformában kívánják felhasználni, akkor valamilyen formában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jövőbeli pénzre kell váltani</a:t>
            </a:r>
            <a:r>
              <a:rPr lang="hu-HU" altLang="hu-HU" sz="1200" dirty="0" smtClean="0">
                <a:solidFill>
                  <a:srgbClr val="703636"/>
                </a:solidFill>
              </a:rPr>
              <a:t>: a megtakarítónak a megtakarítását el kell cserélnie valaki más (vagy önmaga) jövőbeli megtakarításával</a:t>
            </a:r>
          </a:p>
          <a:p>
            <a:pPr>
              <a:lnSpc>
                <a:spcPct val="80000"/>
              </a:lnSpc>
            </a:pPr>
            <a:r>
              <a:rPr lang="hu-HU" altLang="hu-HU" sz="1200" b="1" dirty="0" smtClean="0">
                <a:solidFill>
                  <a:srgbClr val="703636"/>
                </a:solidFill>
              </a:rPr>
              <a:t>A pénzügyi piacok feladata</a:t>
            </a:r>
            <a:r>
              <a:rPr lang="hu-HU" altLang="hu-HU" sz="1200" dirty="0" smtClean="0">
                <a:solidFill>
                  <a:srgbClr val="703636"/>
                </a:solidFill>
              </a:rPr>
              <a:t> ennek a cserének a közvetítése: a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tőkeáramlás lebonyolítása</a:t>
            </a:r>
            <a:r>
              <a:rPr lang="hu-HU" altLang="hu-HU" sz="1200" dirty="0" smtClean="0">
                <a:solidFill>
                  <a:srgbClr val="703636"/>
                </a:solidFill>
              </a:rPr>
              <a:t>, és ezen pénzügyi szolgáltató iparágnak legfontosabb intézményei: a bankrendszer az értékpapír-piacok és az egyéb pénzügyi intézmények.</a:t>
            </a:r>
          </a:p>
          <a:p>
            <a:pPr>
              <a:lnSpc>
                <a:spcPct val="80000"/>
              </a:lnSpc>
            </a:pPr>
            <a:endParaRPr lang="hu-HU" alt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11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sz="1200" dirty="0" smtClean="0">
                <a:solidFill>
                  <a:srgbClr val="703636"/>
                </a:solidFill>
              </a:rPr>
              <a:t>A pénzügyi piacokon különböző időpontbeli pénzek cserélnek gazdát: a megtakarító jelenbeli pénzét jövőbeli pénzre váltja pl. bankbetét elhelyezésével vagy értékpapírok vásárlásával. Tehát az átváltás során csupán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fizetési ígéretet: pénzügyi követelést kap</a:t>
            </a:r>
            <a:r>
              <a:rPr lang="hu-HU" altLang="hu-HU" sz="1200" dirty="0" smtClean="0">
                <a:solidFill>
                  <a:srgbClr val="703636"/>
                </a:solidFill>
              </a:rPr>
              <a:t> a vásárló. Ezek vagy egy bank könyvelésében vagy valamilyen értékpapírban öltenek testet és összefoglalóan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pénzügyi eszközöknek</a:t>
            </a:r>
            <a:r>
              <a:rPr lang="hu-HU" altLang="hu-HU" sz="1200" dirty="0" smtClean="0">
                <a:solidFill>
                  <a:srgbClr val="703636"/>
                </a:solidFill>
              </a:rPr>
              <a:t> hívjuk őket.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1200" dirty="0" smtClean="0">
                <a:solidFill>
                  <a:srgbClr val="703636"/>
                </a:solidFill>
              </a:rPr>
              <a:t>Az ígéretet valamilyen dokumentum vagy értékpapír bizonyítja, ezért különösen fontosak esetükben a jogszabályi előírások és az alakiság.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1200" dirty="0" smtClean="0">
                <a:solidFill>
                  <a:srgbClr val="703636"/>
                </a:solidFill>
              </a:rPr>
              <a:t>Az itt és most rendelkezésünkre álló pénzt ígéretre cserélve,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kockázatot vállalunk </a:t>
            </a:r>
            <a:r>
              <a:rPr lang="hu-HU" altLang="hu-HU" sz="1200" dirty="0" smtClean="0">
                <a:solidFill>
                  <a:srgbClr val="703636"/>
                </a:solidFill>
              </a:rPr>
              <a:t>és (jellemzően) valamilyen mértékű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 likviditásról lemondunk</a:t>
            </a:r>
            <a:r>
              <a:rPr lang="hu-HU" altLang="hu-HU" sz="1200" dirty="0" smtClean="0">
                <a:solidFill>
                  <a:srgbClr val="703636"/>
                </a:solidFill>
              </a:rPr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793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1200" dirty="0" smtClean="0">
                <a:solidFill>
                  <a:srgbClr val="703636"/>
                </a:solidFill>
              </a:rPr>
              <a:t>A pénzügyi követeléseknek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sem a kínálata, sem a kereslete nem tekinthető homogénnek</a:t>
            </a:r>
            <a:r>
              <a:rPr lang="hu-HU" altLang="hu-HU" sz="1200" dirty="0" smtClean="0">
                <a:solidFill>
                  <a:srgbClr val="703636"/>
                </a:solidFill>
              </a:rPr>
              <a:t>, és ezért a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megfelelő</a:t>
            </a:r>
            <a:r>
              <a:rPr lang="hu-HU" altLang="hu-HU" sz="1200" dirty="0" smtClean="0">
                <a:solidFill>
                  <a:srgbClr val="703636"/>
                </a:solidFill>
              </a:rPr>
              <a:t> keresletnek a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megfelelő</a:t>
            </a:r>
            <a:r>
              <a:rPr lang="hu-HU" altLang="hu-HU" sz="1200" dirty="0" smtClean="0">
                <a:solidFill>
                  <a:srgbClr val="703636"/>
                </a:solidFill>
              </a:rPr>
              <a:t> kínálattal kell találkoznia, hogy a közvetítés létrejöhessen.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200" dirty="0" smtClean="0">
                <a:solidFill>
                  <a:srgbClr val="703636"/>
                </a:solidFill>
              </a:rPr>
              <a:t>Eltérések a kereslet és kínálat között: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altLang="hu-HU" sz="1200" b="1" dirty="0" smtClean="0">
                <a:solidFill>
                  <a:srgbClr val="703636"/>
                </a:solidFill>
              </a:rPr>
              <a:t>milyen nagyságrendű</a:t>
            </a:r>
            <a:r>
              <a:rPr lang="hu-HU" altLang="hu-HU" sz="1200" dirty="0" smtClean="0">
                <a:solidFill>
                  <a:srgbClr val="703636"/>
                </a:solidFill>
              </a:rPr>
              <a:t> pénzt kínálnak -&gt;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névérték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altLang="hu-HU" sz="1200" b="1" dirty="0" smtClean="0">
                <a:solidFill>
                  <a:srgbClr val="703636"/>
                </a:solidFill>
              </a:rPr>
              <a:t>milyen időpontbeli</a:t>
            </a:r>
            <a:r>
              <a:rPr lang="hu-HU" altLang="hu-HU" sz="1200" dirty="0" smtClean="0">
                <a:solidFill>
                  <a:srgbClr val="703636"/>
                </a:solidFill>
              </a:rPr>
              <a:t> pénzre vonatkozik -&gt;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lejárat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altLang="hu-HU" sz="1200" b="1" dirty="0" smtClean="0">
                <a:solidFill>
                  <a:srgbClr val="703636"/>
                </a:solidFill>
              </a:rPr>
              <a:t>mekkora a valószínűsége, hogy</a:t>
            </a:r>
            <a:r>
              <a:rPr lang="hu-HU" altLang="hu-HU" sz="1200" dirty="0" smtClean="0">
                <a:solidFill>
                  <a:srgbClr val="703636"/>
                </a:solidFill>
              </a:rPr>
              <a:t> a ténylegesen kapott  jövőbeli pénz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eltér</a:t>
            </a:r>
            <a:r>
              <a:rPr lang="hu-HU" altLang="hu-HU" sz="1200" dirty="0" smtClean="0">
                <a:solidFill>
                  <a:srgbClr val="703636"/>
                </a:solidFill>
              </a:rPr>
              <a:t> (nemfizetés miatt vagy a kifizetés feltételes) a kapni várttól -&gt;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kockázat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altLang="hu-HU" sz="1200" b="1" dirty="0" smtClean="0">
                <a:solidFill>
                  <a:srgbClr val="703636"/>
                </a:solidFill>
              </a:rPr>
              <a:t>milyen könnyen lehet</a:t>
            </a:r>
            <a:r>
              <a:rPr lang="hu-HU" altLang="hu-HU" sz="1200" dirty="0" smtClean="0">
                <a:solidFill>
                  <a:srgbClr val="703636"/>
                </a:solidFill>
              </a:rPr>
              <a:t> a megvásárolt jövőbeli pénzt a későbbiek során jelenbeli (akkori)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pénzre cserélni</a:t>
            </a:r>
            <a:r>
              <a:rPr lang="hu-HU" altLang="hu-HU" sz="1200" dirty="0" smtClean="0">
                <a:solidFill>
                  <a:srgbClr val="703636"/>
                </a:solidFill>
              </a:rPr>
              <a:t> -&gt;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likviditás</a:t>
            </a:r>
            <a:r>
              <a:rPr lang="hu-HU" altLang="hu-HU" sz="1200" dirty="0" smtClean="0">
                <a:solidFill>
                  <a:srgbClr val="703636"/>
                </a:solidFill>
              </a:rPr>
              <a:t> (v. mobilizálhatóság)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059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8625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36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0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55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41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1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49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41311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3846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95954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090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208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31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596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049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539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650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808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57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2914650"/>
            <a:ext cx="4343400" cy="685800"/>
          </a:xfrm>
        </p:spPr>
        <p:txBody>
          <a:bodyPr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3611401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2914650"/>
            <a:ext cx="4343400" cy="6858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0729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0" y="1221601"/>
            <a:ext cx="5111750" cy="35182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224827"/>
            <a:ext cx="3240360" cy="35182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89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33468"/>
            <a:ext cx="4412043" cy="64807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945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679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36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8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572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12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Pergamen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pic>
        <p:nvPicPr>
          <p:cNvPr id="1027" name="Picture 7" descr="GTK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5013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 descr="szte_atlat"/>
          <p:cNvPicPr>
            <a:picLocks noChangeAspect="1" noChangeArrowheads="1"/>
          </p:cNvPicPr>
          <p:nvPr/>
        </p:nvPicPr>
        <p:blipFill>
          <a:blip r:embed="rId17">
            <a:lum bright="5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8" b="15149"/>
          <a:stretch>
            <a:fillRect/>
          </a:stretch>
        </p:blipFill>
        <p:spPr bwMode="auto">
          <a:xfrm>
            <a:off x="4419600" y="1608535"/>
            <a:ext cx="4724400" cy="35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2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3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699542"/>
            <a:ext cx="7772400" cy="1102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b="1" dirty="0" smtClean="0">
                <a:solidFill>
                  <a:srgbClr val="703636"/>
                </a:solidFill>
              </a:rPr>
              <a:t>Pénzügyi alapismeretek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23728" y="1707654"/>
            <a:ext cx="702027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Dr.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Kosztopulosz</a:t>
            </a:r>
            <a:r>
              <a:rPr lang="hu-HU" altLang="hu-HU" sz="28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Andreász</a:t>
            </a:r>
            <a:endParaRPr lang="hu-HU" altLang="hu-HU" sz="2800" i="1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egyetemi docens</a:t>
            </a:r>
          </a:p>
          <a:p>
            <a:pPr>
              <a:lnSpc>
                <a:spcPct val="80000"/>
              </a:lnSpc>
            </a:pPr>
            <a:endParaRPr lang="hu-HU" altLang="hu-HU" sz="2000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dirty="0" smtClean="0">
                <a:solidFill>
                  <a:srgbClr val="703636"/>
                </a:solidFill>
              </a:rPr>
              <a:t>SZTE GTK Pénzügyek és Nemzetközi Gazdasági Kapcsolatok Intézete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>
                <a:solidFill>
                  <a:srgbClr val="703636"/>
                </a:solidFill>
              </a:rPr>
              <a:t> </a:t>
            </a:r>
            <a:r>
              <a:rPr lang="hu-HU" altLang="hu-HU" sz="1600" b="1" dirty="0" smtClean="0">
                <a:solidFill>
                  <a:srgbClr val="703636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r>
              <a:rPr lang="hu-HU" altLang="hu-HU" sz="2400" i="1" dirty="0">
                <a:solidFill>
                  <a:srgbClr val="703636"/>
                </a:solidFill>
              </a:rPr>
              <a:t>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   5. </a:t>
            </a:r>
            <a:r>
              <a:rPr lang="hu-HU" altLang="hu-HU" sz="2400" i="1" dirty="0">
                <a:solidFill>
                  <a:srgbClr val="703636"/>
                </a:solidFill>
              </a:rPr>
              <a:t>lecke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 </a:t>
            </a:r>
            <a:r>
              <a:rPr lang="pt-BR" altLang="hu-HU" sz="2400" b="1" spc="-50" dirty="0">
                <a:solidFill>
                  <a:srgbClr val="703636"/>
                </a:solidFill>
              </a:rPr>
              <a:t>A </a:t>
            </a:r>
            <a:r>
              <a:rPr lang="pt-BR" altLang="hu-HU" sz="2400" b="1" spc="-50" dirty="0" smtClean="0">
                <a:solidFill>
                  <a:srgbClr val="703636"/>
                </a:solidFill>
              </a:rPr>
              <a:t>pénz</a:t>
            </a:r>
            <a:r>
              <a:rPr lang="hu-HU" altLang="hu-HU" sz="2400" b="1" spc="-50" dirty="0" smtClean="0">
                <a:solidFill>
                  <a:srgbClr val="703636"/>
                </a:solidFill>
              </a:rPr>
              <a:t>ügyi közvetítés</a:t>
            </a:r>
            <a:r>
              <a:rPr lang="hu-HU" altLang="hu-HU" sz="1600" b="1" i="1" spc="-50" dirty="0" smtClean="0">
                <a:solidFill>
                  <a:srgbClr val="703636"/>
                </a:solidFill>
              </a:rPr>
              <a:t>                                      </a:t>
            </a:r>
          </a:p>
          <a:p>
            <a:pPr algn="l">
              <a:lnSpc>
                <a:spcPct val="80000"/>
              </a:lnSpc>
            </a:pPr>
            <a:endParaRPr lang="hu-HU" altLang="hu-HU" sz="1600" b="1" i="1" dirty="0">
              <a:solidFill>
                <a:srgbClr val="703636"/>
              </a:solidFill>
            </a:endParaRPr>
          </a:p>
          <a:p>
            <a:pPr algn="l">
              <a:lnSpc>
                <a:spcPct val="80000"/>
              </a:lnSpc>
            </a:pPr>
            <a:r>
              <a:rPr lang="hu-HU" altLang="hu-HU" sz="1600" b="1" i="1" dirty="0" smtClean="0">
                <a:solidFill>
                  <a:srgbClr val="703636"/>
                </a:solidFill>
              </a:rPr>
              <a:t>		</a:t>
            </a:r>
            <a:r>
              <a:rPr lang="hu-HU" altLang="hu-HU" sz="1600" b="1" i="1" smtClean="0">
                <a:solidFill>
                  <a:srgbClr val="703636"/>
                </a:solidFill>
              </a:rPr>
              <a:t>                                     Zene</a:t>
            </a:r>
            <a:r>
              <a:rPr lang="hu-HU" altLang="hu-HU" sz="1600" b="1" i="1" dirty="0" smtClean="0">
                <a:solidFill>
                  <a:srgbClr val="703636"/>
                </a:solidFill>
              </a:rPr>
              <a:t>: „Back </a:t>
            </a:r>
            <a:r>
              <a:rPr lang="hu-HU" altLang="hu-HU" sz="1600" b="1" i="1" dirty="0" err="1" smtClean="0">
                <a:solidFill>
                  <a:srgbClr val="703636"/>
                </a:solidFill>
              </a:rPr>
              <a:t>To</a:t>
            </a:r>
            <a:r>
              <a:rPr lang="hu-HU" altLang="hu-HU" sz="1600" b="1" i="1" dirty="0" smtClean="0">
                <a:solidFill>
                  <a:srgbClr val="703636"/>
                </a:solidFill>
              </a:rPr>
              <a:t> The </a:t>
            </a:r>
            <a:r>
              <a:rPr lang="hu-HU" altLang="hu-HU" sz="1600" b="1" i="1" dirty="0" err="1" smtClean="0">
                <a:solidFill>
                  <a:srgbClr val="703636"/>
                </a:solidFill>
              </a:rPr>
              <a:t>Future</a:t>
            </a:r>
            <a:r>
              <a:rPr lang="hu-HU" altLang="hu-HU" sz="1600" b="1" i="1" dirty="0" smtClean="0">
                <a:solidFill>
                  <a:srgbClr val="703636"/>
                </a:solidFill>
              </a:rPr>
              <a:t> </a:t>
            </a:r>
            <a:r>
              <a:rPr lang="hu-HU" altLang="hu-HU" sz="1600" b="1" i="1" dirty="0" err="1" smtClean="0">
                <a:solidFill>
                  <a:srgbClr val="703636"/>
                </a:solidFill>
              </a:rPr>
              <a:t>Theme</a:t>
            </a:r>
            <a:r>
              <a:rPr lang="hu-HU" altLang="hu-HU" sz="1600" b="1" i="1" dirty="0" smtClean="0">
                <a:solidFill>
                  <a:srgbClr val="703636"/>
                </a:solidFill>
              </a:rPr>
              <a:t>”</a:t>
            </a:r>
            <a:endParaRPr lang="hu-HU" altLang="hu-HU" sz="1600" i="1" dirty="0" smtClean="0">
              <a:solidFill>
                <a:srgbClr val="70363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" y="3194747"/>
            <a:ext cx="2094263" cy="19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699542"/>
            <a:ext cx="8229600" cy="3533440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4000" b="1" dirty="0" smtClean="0">
                <a:solidFill>
                  <a:srgbClr val="703636"/>
                </a:solidFill>
              </a:rPr>
              <a:t>Az </a:t>
            </a:r>
            <a:r>
              <a:rPr lang="hu-HU" altLang="hu-HU" sz="4000" b="1" dirty="0" err="1" smtClean="0">
                <a:solidFill>
                  <a:srgbClr val="703636"/>
                </a:solidFill>
              </a:rPr>
              <a:t>intertemporális</a:t>
            </a:r>
            <a:r>
              <a:rPr lang="hu-HU" altLang="hu-HU" sz="4000" b="1" dirty="0" smtClean="0">
                <a:solidFill>
                  <a:srgbClr val="703636"/>
                </a:solidFill>
              </a:rPr>
              <a:t> allokáció</a:t>
            </a:r>
            <a:endParaRPr lang="hu-HU" sz="4000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" name="Picture 2" descr="Képtalálat a következ&amp;odblac;re: „time is money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3455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4000" b="1" dirty="0" smtClean="0">
                <a:solidFill>
                  <a:srgbClr val="703636"/>
                </a:solidFill>
              </a:rPr>
              <a:t>A pénzügyi közvetítő rendszer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203598"/>
            <a:ext cx="8229600" cy="1385838"/>
          </a:xfrm>
          <a:solidFill>
            <a:srgbClr val="703636"/>
          </a:solidFill>
          <a:ln w="25400" cmpd="thinThick">
            <a:solidFill>
              <a:srgbClr val="70363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hu-HU" altLang="hu-HU" sz="2400" i="1" dirty="0" smtClean="0">
                <a:solidFill>
                  <a:schemeClr val="bg1"/>
                </a:solidFill>
              </a:rPr>
              <a:t>A pénzügyi közvetítő rendszer olyan piacok, egyének, intézmények, jogszabályok és egyéb szabályok, szokványok, mechanizmusok, technikák összessége, melyek biztosítják a gazdaság pénz- és tőkekapcsolatait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67544" y="2859782"/>
            <a:ext cx="8352928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altLang="hu-HU" b="1" u="sng" dirty="0">
                <a:solidFill>
                  <a:srgbClr val="703636"/>
                </a:solidFill>
              </a:rPr>
              <a:t>Feladata</a:t>
            </a:r>
            <a:r>
              <a:rPr lang="hu-HU" altLang="hu-HU" u="sng" dirty="0">
                <a:solidFill>
                  <a:srgbClr val="703636"/>
                </a:solidFill>
              </a:rPr>
              <a:t> (szűkebb értelemben): </a:t>
            </a:r>
            <a:endParaRPr lang="hu-HU" altLang="hu-HU" u="sng" dirty="0" smtClean="0">
              <a:solidFill>
                <a:srgbClr val="703636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dirty="0" smtClean="0">
                <a:solidFill>
                  <a:srgbClr val="703636"/>
                </a:solidFill>
              </a:rPr>
              <a:t>biztosítani </a:t>
            </a:r>
            <a:r>
              <a:rPr lang="hu-HU" altLang="hu-HU" dirty="0">
                <a:solidFill>
                  <a:srgbClr val="703636"/>
                </a:solidFill>
              </a:rPr>
              <a:t>a gazdaságban létrejövő megtakarítások és a beruházási szükségletek találkozását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800" dirty="0" smtClean="0">
              <a:solidFill>
                <a:srgbClr val="703636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dirty="0" smtClean="0">
                <a:solidFill>
                  <a:srgbClr val="703636"/>
                </a:solidFill>
              </a:rPr>
              <a:t>A </a:t>
            </a:r>
            <a:r>
              <a:rPr lang="hu-HU" altLang="hu-HU" dirty="0">
                <a:solidFill>
                  <a:srgbClr val="703636"/>
                </a:solidFill>
              </a:rPr>
              <a:t>pénzügyi közvetítő rendszer (általában) </a:t>
            </a:r>
            <a:r>
              <a:rPr lang="hu-HU" altLang="hu-HU" b="1" dirty="0">
                <a:solidFill>
                  <a:srgbClr val="70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segíti a reálfolyamatok megvalósításá</a:t>
            </a:r>
            <a:r>
              <a:rPr lang="hu-HU" altLang="hu-HU" b="1" dirty="0">
                <a:solidFill>
                  <a:srgbClr val="703636"/>
                </a:solidFill>
              </a:rPr>
              <a:t>t </a:t>
            </a:r>
            <a:r>
              <a:rPr lang="hu-HU" altLang="hu-HU" dirty="0">
                <a:solidFill>
                  <a:srgbClr val="703636"/>
                </a:solidFill>
              </a:rPr>
              <a:t>és </a:t>
            </a:r>
            <a:r>
              <a:rPr lang="hu-HU" altLang="hu-HU" b="1" dirty="0">
                <a:solidFill>
                  <a:srgbClr val="70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jelzőszerepével orientálja a döntéshozatalt </a:t>
            </a:r>
            <a:r>
              <a:rPr lang="hu-HU" altLang="hu-HU" dirty="0">
                <a:solidFill>
                  <a:srgbClr val="703636"/>
                </a:solidFill>
              </a:rPr>
              <a:t>vállalkozói és nemzetgazdasági szinten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2237967"/>
      </p:ext>
    </p:extLst>
  </p:cSld>
  <p:clrMapOvr>
    <a:masterClrMapping/>
  </p:clrMapOvr>
  <p:transition spd="slow">
    <p:push dir="u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zis 10"/>
          <p:cNvSpPr/>
          <p:nvPr/>
        </p:nvSpPr>
        <p:spPr bwMode="auto">
          <a:xfrm>
            <a:off x="2276272" y="2541413"/>
            <a:ext cx="1944215" cy="1008112"/>
          </a:xfrm>
          <a:prstGeom prst="ellipse">
            <a:avLst/>
          </a:prstGeom>
          <a:solidFill>
            <a:srgbClr val="70363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27944"/>
            <a:ext cx="8229600" cy="857250"/>
          </a:xfrm>
        </p:spPr>
        <p:txBody>
          <a:bodyPr/>
          <a:lstStyle/>
          <a:p>
            <a:r>
              <a:rPr lang="hu-HU" altLang="hu-HU" b="1" dirty="0">
                <a:solidFill>
                  <a:srgbClr val="703636"/>
                </a:solidFill>
              </a:rPr>
              <a:t>A megtakarítások és a beruházások találkozása</a:t>
            </a:r>
            <a:endParaRPr lang="hu-HU" dirty="0"/>
          </a:p>
        </p:txBody>
      </p:sp>
      <p:sp>
        <p:nvSpPr>
          <p:cNvPr id="12" name="Ellipszis 11"/>
          <p:cNvSpPr/>
          <p:nvPr/>
        </p:nvSpPr>
        <p:spPr bwMode="auto">
          <a:xfrm>
            <a:off x="4948859" y="2530485"/>
            <a:ext cx="1944215" cy="1008112"/>
          </a:xfrm>
          <a:prstGeom prst="ellipse">
            <a:avLst/>
          </a:prstGeom>
          <a:solidFill>
            <a:srgbClr val="70363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397259" y="1347614"/>
            <a:ext cx="4349481" cy="3395714"/>
            <a:chOff x="2397259" y="1199331"/>
            <a:chExt cx="4349481" cy="3395714"/>
          </a:xfrm>
        </p:grpSpPr>
        <p:sp>
          <p:nvSpPr>
            <p:cNvPr id="7" name="Szabadkézi sokszög 6"/>
            <p:cNvSpPr/>
            <p:nvPr/>
          </p:nvSpPr>
          <p:spPr>
            <a:xfrm>
              <a:off x="5095195" y="2071414"/>
              <a:ext cx="1651545" cy="1651545"/>
            </a:xfrm>
            <a:custGeom>
              <a:avLst/>
              <a:gdLst>
                <a:gd name="connsiteX0" fmla="*/ 0 w 1651545"/>
                <a:gd name="connsiteY0" fmla="*/ 0 h 1651545"/>
                <a:gd name="connsiteX1" fmla="*/ 1651545 w 1651545"/>
                <a:gd name="connsiteY1" fmla="*/ 0 h 1651545"/>
                <a:gd name="connsiteX2" fmla="*/ 1651545 w 1651545"/>
                <a:gd name="connsiteY2" fmla="*/ 1651545 h 1651545"/>
                <a:gd name="connsiteX3" fmla="*/ 0 w 1651545"/>
                <a:gd name="connsiteY3" fmla="*/ 1651545 h 1651545"/>
                <a:gd name="connsiteX4" fmla="*/ 0 w 1651545"/>
                <a:gd name="connsiteY4" fmla="*/ 0 h 16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545" h="1651545">
                  <a:moveTo>
                    <a:pt x="0" y="0"/>
                  </a:moveTo>
                  <a:lnTo>
                    <a:pt x="1651545" y="0"/>
                  </a:lnTo>
                  <a:lnTo>
                    <a:pt x="1651545" y="1651545"/>
                  </a:lnTo>
                  <a:lnTo>
                    <a:pt x="0" y="16515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300" kern="1200" dirty="0" smtClean="0">
                  <a:solidFill>
                    <a:schemeClr val="bg1"/>
                  </a:solidFill>
                </a:rPr>
                <a:t>Beruházás</a:t>
              </a:r>
              <a:endParaRPr lang="hu-HU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Körbe nyíl 7"/>
            <p:cNvSpPr/>
            <p:nvPr/>
          </p:nvSpPr>
          <p:spPr>
            <a:xfrm>
              <a:off x="2874142" y="1199331"/>
              <a:ext cx="3395714" cy="3395714"/>
            </a:xfrm>
            <a:prstGeom prst="circularArrow">
              <a:avLst>
                <a:gd name="adj1" fmla="val 9484"/>
                <a:gd name="adj2" fmla="val 685070"/>
                <a:gd name="adj3" fmla="val 7850216"/>
                <a:gd name="adj4" fmla="val 2264714"/>
                <a:gd name="adj5" fmla="val 1106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2397259" y="2071414"/>
              <a:ext cx="1651545" cy="1651545"/>
            </a:xfrm>
            <a:custGeom>
              <a:avLst/>
              <a:gdLst>
                <a:gd name="connsiteX0" fmla="*/ 0 w 1651545"/>
                <a:gd name="connsiteY0" fmla="*/ 0 h 1651545"/>
                <a:gd name="connsiteX1" fmla="*/ 1651545 w 1651545"/>
                <a:gd name="connsiteY1" fmla="*/ 0 h 1651545"/>
                <a:gd name="connsiteX2" fmla="*/ 1651545 w 1651545"/>
                <a:gd name="connsiteY2" fmla="*/ 1651545 h 1651545"/>
                <a:gd name="connsiteX3" fmla="*/ 0 w 1651545"/>
                <a:gd name="connsiteY3" fmla="*/ 1651545 h 1651545"/>
                <a:gd name="connsiteX4" fmla="*/ 0 w 1651545"/>
                <a:gd name="connsiteY4" fmla="*/ 0 h 16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545" h="1651545">
                  <a:moveTo>
                    <a:pt x="0" y="0"/>
                  </a:moveTo>
                  <a:lnTo>
                    <a:pt x="1651545" y="0"/>
                  </a:lnTo>
                  <a:lnTo>
                    <a:pt x="1651545" y="1651545"/>
                  </a:lnTo>
                  <a:lnTo>
                    <a:pt x="0" y="16515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300" kern="1200" dirty="0" smtClean="0">
                  <a:solidFill>
                    <a:schemeClr val="bg1"/>
                  </a:solidFill>
                </a:rPr>
                <a:t>Megtakarítás</a:t>
              </a:r>
              <a:endParaRPr lang="hu-HU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Körbe nyíl 9"/>
            <p:cNvSpPr/>
            <p:nvPr/>
          </p:nvSpPr>
          <p:spPr>
            <a:xfrm>
              <a:off x="2874142" y="1199331"/>
              <a:ext cx="3395714" cy="3395714"/>
            </a:xfrm>
            <a:prstGeom prst="circularArrow">
              <a:avLst>
                <a:gd name="adj1" fmla="val 9484"/>
                <a:gd name="adj2" fmla="val 685070"/>
                <a:gd name="adj3" fmla="val 18650216"/>
                <a:gd name="adj4" fmla="val 13064714"/>
                <a:gd name="adj5" fmla="val 1106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</p:grpSp>
      <p:pic>
        <p:nvPicPr>
          <p:cNvPr id="1026" name="Picture 2" descr="Képtalálat a következ&amp;odblac;re: „pénz rajz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" y="3308674"/>
            <a:ext cx="2108382" cy="18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Képtalálat a következ&amp;odblac;re: „gyár rajz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Képtalálat a következ&amp;odblac;re: „gyár rajz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49" y="3308674"/>
            <a:ext cx="1857522" cy="183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3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oin.wav"/>
          </p:stSnd>
        </p:sndAc>
      </p:transition>
    </mc:Choice>
    <mc:Fallback xmlns="">
      <p:transition spd="slow">
        <p:fade/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4000" b="1" smtClean="0">
                <a:solidFill>
                  <a:srgbClr val="703636"/>
                </a:solidFill>
              </a:rPr>
              <a:t>A jelen- és jövőbeli pénzek cseréje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sz="2400" dirty="0" smtClean="0">
                <a:solidFill>
                  <a:srgbClr val="703636"/>
                </a:solidFill>
              </a:rPr>
              <a:t>A pénzügyi piacokon különböző időpontbeli pénzek cserélnek gazdát: ezt jelenti az </a:t>
            </a:r>
            <a:r>
              <a:rPr lang="hu-HU" altLang="hu-HU" sz="2400" b="1" dirty="0" err="1" smtClean="0">
                <a:solidFill>
                  <a:srgbClr val="70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intertemporális</a:t>
            </a:r>
            <a:r>
              <a:rPr lang="hu-HU" altLang="hu-HU" sz="2400" b="1" dirty="0" smtClean="0">
                <a:solidFill>
                  <a:srgbClr val="70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allokáció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z="2400" dirty="0" smtClean="0">
              <a:solidFill>
                <a:srgbClr val="70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400" b="1" dirty="0" smtClean="0">
                <a:solidFill>
                  <a:srgbClr val="70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Pénzügyi eszközök (instrumentumok)</a:t>
            </a:r>
            <a:r>
              <a:rPr lang="hu-HU" altLang="hu-HU" sz="2400" dirty="0" smtClean="0">
                <a:solidFill>
                  <a:srgbClr val="703636"/>
                </a:solidFill>
              </a:rPr>
              <a:t> közvetítésével zajlik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z="800" dirty="0" smtClean="0">
              <a:solidFill>
                <a:srgbClr val="70363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400" dirty="0" smtClean="0">
                <a:solidFill>
                  <a:srgbClr val="703636"/>
                </a:solidFill>
              </a:rPr>
              <a:t>Az itt és most rendelkezésünkre álló pénzt ígéretre cserélve, </a:t>
            </a:r>
            <a:r>
              <a:rPr lang="hu-HU" altLang="hu-HU" sz="2400" b="1" dirty="0" smtClean="0">
                <a:solidFill>
                  <a:srgbClr val="70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kockázatot vállalunk</a:t>
            </a:r>
            <a:r>
              <a:rPr lang="hu-HU" altLang="hu-HU" sz="2400" b="1" dirty="0" smtClean="0">
                <a:solidFill>
                  <a:srgbClr val="703636"/>
                </a:solidFill>
              </a:rPr>
              <a:t> </a:t>
            </a:r>
            <a:r>
              <a:rPr lang="hu-HU" altLang="hu-HU" sz="2400" dirty="0" smtClean="0">
                <a:solidFill>
                  <a:srgbClr val="703636"/>
                </a:solidFill>
              </a:rPr>
              <a:t>és (jellemzően) valamilyen mértékű</a:t>
            </a:r>
            <a:r>
              <a:rPr lang="hu-HU" altLang="hu-HU" sz="2400" b="1" dirty="0" smtClean="0">
                <a:solidFill>
                  <a:srgbClr val="703636"/>
                </a:solidFill>
              </a:rPr>
              <a:t> </a:t>
            </a:r>
            <a:r>
              <a:rPr lang="hu-HU" altLang="hu-HU" sz="2400" b="1" dirty="0" smtClean="0">
                <a:solidFill>
                  <a:srgbClr val="70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likviditásról lemondunk</a:t>
            </a:r>
            <a:r>
              <a:rPr lang="hu-HU" altLang="hu-HU" sz="2400" dirty="0" smtClean="0">
                <a:solidFill>
                  <a:srgbClr val="703636"/>
                </a:solidFill>
              </a:rPr>
              <a:t>.</a:t>
            </a:r>
          </a:p>
        </p:txBody>
      </p:sp>
      <p:pic>
        <p:nvPicPr>
          <p:cNvPr id="2050" name="Picture 2" descr="Képtalálat a következ&amp;odblac;re: „time passing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41" y="3651870"/>
            <a:ext cx="2665151" cy="14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30238"/>
      </p:ext>
    </p:extLst>
  </p:cSld>
  <p:clrMapOvr>
    <a:masterClrMapping/>
  </p:clrMapOvr>
  <p:transition spd="slow">
    <p:cover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23528" y="0"/>
            <a:ext cx="8988425" cy="857250"/>
          </a:xfrm>
        </p:spPr>
        <p:txBody>
          <a:bodyPr/>
          <a:lstStyle/>
          <a:p>
            <a:r>
              <a:rPr lang="hu-HU" altLang="hu-HU" sz="4000" b="1" spc="-150" dirty="0">
                <a:solidFill>
                  <a:srgbClr val="703636"/>
                </a:solidFill>
              </a:rPr>
              <a:t>A </a:t>
            </a:r>
            <a:r>
              <a:rPr lang="hu-HU" altLang="hu-HU" sz="4000" b="1" spc="-150" dirty="0" smtClean="0">
                <a:solidFill>
                  <a:srgbClr val="703636"/>
                </a:solidFill>
              </a:rPr>
              <a:t>pénzügyi eszközök kereslete és kínálata</a:t>
            </a:r>
            <a:endParaRPr lang="hu-HU" sz="4000" spc="-150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165283"/>
              </p:ext>
            </p:extLst>
          </p:nvPr>
        </p:nvGraphicFramePr>
        <p:xfrm>
          <a:off x="457200" y="1200150"/>
          <a:ext cx="8229600" cy="367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1819025"/>
      </p:ext>
    </p:extLst>
  </p:cSld>
  <p:clrMapOvr>
    <a:masterClrMapping/>
  </p:clrMapOvr>
  <p:transition spd="slow">
    <p:pull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60338"/>
            <a:ext cx="6336704" cy="1577330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rgbClr val="703636"/>
                </a:solidFill>
              </a:rPr>
              <a:t>További olvasnivaló: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6" name="AutoShape 2" descr="Képtalálat a következ&amp;odblac;re: „mnb”"/>
          <p:cNvSpPr>
            <a:spLocks noChangeAspect="1" noChangeArrowheads="1"/>
          </p:cNvSpPr>
          <p:nvPr/>
        </p:nvSpPr>
        <p:spPr bwMode="auto">
          <a:xfrm>
            <a:off x="155575" y="-68580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Képtalálat a következ&amp;odblac;re: „mnb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Száz János (1991): </a:t>
            </a:r>
            <a:r>
              <a:rPr lang="hu-HU" i="1" dirty="0" smtClean="0">
                <a:solidFill>
                  <a:srgbClr val="703636"/>
                </a:solidFill>
              </a:rPr>
              <a:t>Hitel, pénz, tőke</a:t>
            </a:r>
            <a:r>
              <a:rPr lang="hu-HU" dirty="0" smtClean="0">
                <a:solidFill>
                  <a:srgbClr val="703636"/>
                </a:solidFill>
              </a:rPr>
              <a:t>. Közgazdasági és Jogi Könyvkiadó,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 Budapest</a:t>
            </a:r>
            <a:endParaRPr lang="hu-HU" dirty="0">
              <a:solidFill>
                <a:srgbClr val="703636"/>
              </a:solidFill>
            </a:endParaRPr>
          </a:p>
        </p:txBody>
      </p:sp>
      <p:sp>
        <p:nvSpPr>
          <p:cNvPr id="4" name="AutoShape 2" descr="Hitel, pénz, t&amp;odblac;k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2" name="Picture 4" descr="Hitel, pénz, t&amp;odblac;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10" y="1851670"/>
            <a:ext cx="2470689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965" y="4063380"/>
            <a:ext cx="4993709" cy="1080120"/>
          </a:xfrm>
        </p:spPr>
        <p:txBody>
          <a:bodyPr/>
          <a:lstStyle/>
          <a:p>
            <a:r>
              <a:rPr lang="hu-HU" sz="1500" dirty="0"/>
              <a:t>Jelen tananyag </a:t>
            </a:r>
            <a:br>
              <a:rPr lang="hu-HU" sz="1500" dirty="0"/>
            </a:br>
            <a:r>
              <a:rPr lang="hu-HU" sz="1500" dirty="0"/>
              <a:t>a Szegedi Tudományegyetemen készült</a:t>
            </a:r>
            <a:br>
              <a:rPr lang="hu-HU" sz="1500" dirty="0"/>
            </a:br>
            <a:r>
              <a:rPr lang="hu-HU" sz="1500" dirty="0"/>
              <a:t>az Európai Unió támogatásával. </a:t>
            </a:r>
            <a:br>
              <a:rPr lang="hu-HU" sz="1500" dirty="0"/>
            </a:br>
            <a:r>
              <a:rPr lang="hu-HU" sz="15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426024" y="242980"/>
            <a:ext cx="6291953" cy="251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Szegedi Tudományegyetem</a:t>
            </a:r>
          </a:p>
          <a:p>
            <a:pPr algn="ctr" defTabSz="685800"/>
            <a:r>
              <a:rPr lang="hu-HU" sz="1500" kern="0" dirty="0" err="1">
                <a:solidFill>
                  <a:srgbClr val="FFFFFF"/>
                </a:solidFill>
              </a:rPr>
              <a:t>GazdaságtUDOMÁNYI</a:t>
            </a:r>
            <a:r>
              <a:rPr lang="hu-HU" sz="1500" kern="0" dirty="0">
                <a:solidFill>
                  <a:srgbClr val="FFFFFF"/>
                </a:solidFill>
              </a:rPr>
              <a:t> KAR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Közgazdász  KÉPZÉS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Távoktatási TAGOZAT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LECKESOROZAT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Copyright ©  SZTE GTK 2017/2018</a:t>
            </a:r>
          </a:p>
          <a:p>
            <a:pPr algn="ctr"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A LECKE tartalma, illetve alkotó </a:t>
            </a:r>
            <a:r>
              <a:rPr lang="hu-HU" sz="1500" kern="0" dirty="0" err="1">
                <a:solidFill>
                  <a:srgbClr val="FFFFFF"/>
                </a:solidFill>
              </a:rPr>
              <a:t>elemeI</a:t>
            </a:r>
            <a:r>
              <a:rPr lang="hu-HU" sz="1500" kern="0" dirty="0">
                <a:solidFill>
                  <a:srgbClr val="FFFFFF"/>
                </a:solidFill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2296556621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6308</TotalTime>
  <Words>657</Words>
  <Application>Microsoft Office PowerPoint</Application>
  <PresentationFormat>Diavetítés a képernyőre (16:9 oldalarány)</PresentationFormat>
  <Paragraphs>73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Alapértelmezett terv</vt:lpstr>
      <vt:lpstr>1_SZTE</vt:lpstr>
      <vt:lpstr>Pénzügyi alapismeretek </vt:lpstr>
      <vt:lpstr>PowerPoint-bemutató</vt:lpstr>
      <vt:lpstr>A pénzügyi közvetítő rendszer</vt:lpstr>
      <vt:lpstr>A megtakarítások és a beruházások találkozása</vt:lpstr>
      <vt:lpstr>A jelen- és jövőbeli pénzek cseréje</vt:lpstr>
      <vt:lpstr>A pénzügyi eszközök kereslete és kínálata</vt:lpstr>
      <vt:lpstr>További olvasnivaló:</vt:lpstr>
      <vt:lpstr>Jelen tananyag  a Szegedi Tudományegyetemen készült az Európai Unió támogatásával.  Projekt azonosító: EFOP-3.4.3-16-2016-00014</vt:lpstr>
    </vt:vector>
  </TitlesOfParts>
  <Company>SZTE GTK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Garamhegyi Ábel</dc:creator>
  <cp:lastModifiedBy>Némethi László</cp:lastModifiedBy>
  <cp:revision>204</cp:revision>
  <dcterms:created xsi:type="dcterms:W3CDTF">2002-09-12T08:02:34Z</dcterms:created>
  <dcterms:modified xsi:type="dcterms:W3CDTF">2018-03-28T10:57:34Z</dcterms:modified>
</cp:coreProperties>
</file>