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8" r:id="rId2"/>
  </p:sldMasterIdLst>
  <p:notesMasterIdLst>
    <p:notesMasterId r:id="rId28"/>
  </p:notesMasterIdLst>
  <p:sldIdLst>
    <p:sldId id="278" r:id="rId3"/>
    <p:sldId id="471" r:id="rId4"/>
    <p:sldId id="492" r:id="rId5"/>
    <p:sldId id="493" r:id="rId6"/>
    <p:sldId id="494" r:id="rId7"/>
    <p:sldId id="495" r:id="rId8"/>
    <p:sldId id="497" r:id="rId9"/>
    <p:sldId id="498" r:id="rId10"/>
    <p:sldId id="499" r:id="rId11"/>
    <p:sldId id="500" r:id="rId12"/>
    <p:sldId id="501" r:id="rId13"/>
    <p:sldId id="502" r:id="rId14"/>
    <p:sldId id="503" r:id="rId15"/>
    <p:sldId id="504" r:id="rId16"/>
    <p:sldId id="505" r:id="rId17"/>
    <p:sldId id="506" r:id="rId18"/>
    <p:sldId id="507" r:id="rId19"/>
    <p:sldId id="508" r:id="rId20"/>
    <p:sldId id="509" r:id="rId21"/>
    <p:sldId id="510" r:id="rId22"/>
    <p:sldId id="511" r:id="rId23"/>
    <p:sldId id="512" r:id="rId24"/>
    <p:sldId id="513" r:id="rId25"/>
    <p:sldId id="514" r:id="rId26"/>
    <p:sldId id="28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09E7D-6E21-4F8D-BB08-778B7DC609C0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62291-381C-460A-B8BD-C56869F060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80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61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11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874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99132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72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55636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6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88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20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59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1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421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56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07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00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575399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2306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20" y="1628802"/>
            <a:ext cx="6815667" cy="46910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2872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3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4460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05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36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87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89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225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32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96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A099-CD27-4AFF-BC39-C01424BB8F6D}" type="datetimeFigureOut">
              <a:rPr lang="hu-HU" smtClean="0"/>
              <a:t>2018. 08. 13.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44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2018. 08. 13.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8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1F27B2-0E15-4F04-87C7-F1175B0C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Világgazdaságtan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ACC0F435-9277-4DF2-BF68-F71B7C020483}"/>
              </a:ext>
            </a:extLst>
          </p:cNvPr>
          <p:cNvSpPr/>
          <p:nvPr/>
        </p:nvSpPr>
        <p:spPr>
          <a:xfrm>
            <a:off x="4600305" y="1556792"/>
            <a:ext cx="2709268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Transznacionális vállalatok</a:t>
            </a: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68D34E88-1425-48D8-8D9F-93A17CC2D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687456"/>
              </p:ext>
            </p:extLst>
          </p:nvPr>
        </p:nvGraphicFramePr>
        <p:xfrm>
          <a:off x="1775520" y="2632765"/>
          <a:ext cx="8568952" cy="2452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757">
                  <a:extLst>
                    <a:ext uri="{9D8B030D-6E8A-4147-A177-3AD203B41FA5}">
                      <a16:colId xmlns:a16="http://schemas.microsoft.com/office/drawing/2014/main" val="2742220915"/>
                    </a:ext>
                  </a:extLst>
                </a:gridCol>
                <a:gridCol w="2179704">
                  <a:extLst>
                    <a:ext uri="{9D8B030D-6E8A-4147-A177-3AD203B41FA5}">
                      <a16:colId xmlns:a16="http://schemas.microsoft.com/office/drawing/2014/main" val="561393222"/>
                    </a:ext>
                  </a:extLst>
                </a:gridCol>
                <a:gridCol w="2987002">
                  <a:extLst>
                    <a:ext uri="{9D8B030D-6E8A-4147-A177-3AD203B41FA5}">
                      <a16:colId xmlns:a16="http://schemas.microsoft.com/office/drawing/2014/main" val="668575723"/>
                    </a:ext>
                  </a:extLst>
                </a:gridCol>
                <a:gridCol w="2433489">
                  <a:extLst>
                    <a:ext uri="{9D8B030D-6E8A-4147-A177-3AD203B41FA5}">
                      <a16:colId xmlns:a16="http://schemas.microsoft.com/office/drawing/2014/main" val="1592440619"/>
                    </a:ext>
                  </a:extLst>
                </a:gridCol>
              </a:tblGrid>
              <a:tr h="2950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Főbb információk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6604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Lecke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Címe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Feldolgozás menete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hu-HU" sz="1600" dirty="0">
                          <a:effectLst/>
                        </a:rPr>
                      </a:b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347893"/>
                  </a:ext>
                </a:extLst>
              </a:tr>
              <a:tr h="186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6. Lecke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Transznacionális vállaltok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Gondolattérkép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Olvasó lecke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Prezentáció mint vázlat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Gondolattérkép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További olvasmányok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Leckezáró feladat megoldása</a:t>
                      </a:r>
                      <a:endParaRPr lang="hu-HU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213805"/>
                  </a:ext>
                </a:extLst>
              </a:tr>
            </a:tbl>
          </a:graphicData>
        </a:graphic>
      </p:graphicFrame>
      <p:pic>
        <p:nvPicPr>
          <p:cNvPr id="6" name="Kép 5">
            <a:extLst>
              <a:ext uri="{FF2B5EF4-FFF2-40B4-BE49-F238E27FC236}">
                <a16:creationId xmlns:a16="http://schemas.microsoft.com/office/drawing/2014/main" id="{DA053BB7-040F-40B6-9200-CF17D6855B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2996953"/>
            <a:ext cx="1710382" cy="20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64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2669AA-E8B7-424C-8D14-F182C65C00FD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r>
              <a:rPr lang="hu-HU" dirty="0" err="1"/>
              <a:t>TNC-k</a:t>
            </a:r>
            <a:r>
              <a:rPr lang="hu-HU" dirty="0"/>
              <a:t> a fejlett és a fejlődő országokból (ezer, %)</a:t>
            </a:r>
          </a:p>
        </p:txBody>
      </p:sp>
      <p:pic>
        <p:nvPicPr>
          <p:cNvPr id="219139" name="Picture 2">
            <a:extLst>
              <a:ext uri="{FF2B5EF4-FFF2-40B4-BE49-F238E27FC236}">
                <a16:creationId xmlns:a16="http://schemas.microsoft.com/office/drawing/2014/main" id="{1E91CEA0-4AE7-4E88-A0F0-6C622E703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1928814"/>
            <a:ext cx="6215062" cy="430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8380DF-0AD5-4703-AE43-C0379BB6935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r>
              <a:rPr lang="hu-HU" dirty="0"/>
              <a:t>FDI áramlások regionális megoszlása (</a:t>
            </a:r>
            <a:r>
              <a:rPr lang="hu-HU" dirty="0" err="1"/>
              <a:t>mrd</a:t>
            </a:r>
            <a:r>
              <a:rPr lang="hu-HU" dirty="0"/>
              <a:t> USD, %)</a:t>
            </a:r>
          </a:p>
        </p:txBody>
      </p:sp>
      <p:pic>
        <p:nvPicPr>
          <p:cNvPr id="220163" name="Picture 2">
            <a:extLst>
              <a:ext uri="{FF2B5EF4-FFF2-40B4-BE49-F238E27FC236}">
                <a16:creationId xmlns:a16="http://schemas.microsoft.com/office/drawing/2014/main" id="{E5BDB244-30C8-424D-B189-1BDE8044E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2000251"/>
            <a:ext cx="80010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893972-D5AF-45DF-9045-D09FF1554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78560"/>
            <a:ext cx="9603275" cy="675194"/>
          </a:xfrm>
          <a:extLst/>
        </p:spPr>
        <p:txBody>
          <a:bodyPr/>
          <a:lstStyle/>
          <a:p>
            <a:pPr>
              <a:defRPr/>
            </a:pPr>
            <a:r>
              <a:rPr lang="hu-HU" dirty="0"/>
              <a:t>Vajon miért nem Afrika?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91ED1F-3900-427B-9FA4-211AE39EC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98880"/>
            <a:ext cx="9603275" cy="654874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r>
              <a:rPr lang="hu-HU" dirty="0"/>
              <a:t>A Kínából Afrikába irányuló tőke, 2003-2008</a:t>
            </a:r>
          </a:p>
        </p:txBody>
      </p:sp>
      <p:pic>
        <p:nvPicPr>
          <p:cNvPr id="222211" name="Picture 2">
            <a:extLst>
              <a:ext uri="{FF2B5EF4-FFF2-40B4-BE49-F238E27FC236}">
                <a16:creationId xmlns:a16="http://schemas.microsoft.com/office/drawing/2014/main" id="{6837B249-242F-4680-9BFC-938D660B7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t="15343"/>
          <a:stretch>
            <a:fillRect/>
          </a:stretch>
        </p:blipFill>
        <p:spPr bwMode="auto">
          <a:xfrm>
            <a:off x="2166938" y="2000250"/>
            <a:ext cx="6634162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D9BC5C8-75B8-4BFD-A2A4-AF4A5FB37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825" y="1431290"/>
            <a:ext cx="8229600" cy="11430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hu-HU" dirty="0"/>
              <a:t>Transznacionális vállalatok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>
            <a:extLst>
              <a:ext uri="{FF2B5EF4-FFF2-40B4-BE49-F238E27FC236}">
                <a16:creationId xmlns:a16="http://schemas.microsoft.com/office/drawing/2014/main" id="{E39CF17A-1847-48A7-AA77-BAE348B8E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19200"/>
            <a:ext cx="9603275" cy="634554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Transznacionális vállalat</a:t>
            </a:r>
          </a:p>
        </p:txBody>
      </p:sp>
      <p:sp>
        <p:nvSpPr>
          <p:cNvPr id="19459" name="Tartalom helye 2">
            <a:extLst>
              <a:ext uri="{FF2B5EF4-FFF2-40B4-BE49-F238E27FC236}">
                <a16:creationId xmlns:a16="http://schemas.microsoft.com/office/drawing/2014/main" id="{B326CDAE-4075-4447-9E09-ECABF0F18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53754"/>
            <a:ext cx="7467600" cy="4620072"/>
          </a:xfrm>
        </p:spPr>
        <p:txBody>
          <a:bodyPr/>
          <a:lstStyle/>
          <a:p>
            <a:pPr eaLnBrk="1" hangingPunct="1"/>
            <a:r>
              <a:rPr lang="hu-HU" altLang="hu-HU" dirty="0"/>
              <a:t>Nemzetközi vállalat, nemzetközi kooperáció, nemzetközi monopólium, nemzetközi tröszt, multinacionális vállalat</a:t>
            </a:r>
          </a:p>
          <a:p>
            <a:pPr eaLnBrk="1" hangingPunct="1"/>
            <a:r>
              <a:rPr lang="hu-HU" altLang="hu-HU" dirty="0"/>
              <a:t>ENSZ – UNCTC:</a:t>
            </a:r>
          </a:p>
          <a:p>
            <a:pPr lvl="1" eaLnBrk="1" hangingPunct="1"/>
            <a:r>
              <a:rPr lang="hu-HU" altLang="hu-HU" dirty="0"/>
              <a:t>Gazdálkodási tevékenység két vagy több ország</a:t>
            </a:r>
          </a:p>
          <a:p>
            <a:pPr lvl="1" eaLnBrk="1" hangingPunct="1"/>
            <a:r>
              <a:rPr lang="hu-HU" altLang="hu-HU" dirty="0"/>
              <a:t>Centralizált döntéshozatali rendszer, globális </a:t>
            </a:r>
            <a:r>
              <a:rPr lang="hu-HU" altLang="hu-HU" dirty="0" err="1"/>
              <a:t>strat</a:t>
            </a:r>
            <a:r>
              <a:rPr lang="hu-HU" altLang="hu-HU" dirty="0"/>
              <a:t>.</a:t>
            </a:r>
          </a:p>
          <a:p>
            <a:pPr lvl="1" eaLnBrk="1" hangingPunct="1"/>
            <a:r>
              <a:rPr lang="hu-HU" altLang="hu-HU" dirty="0"/>
              <a:t>Információk, források, eszközök felelősség megosztása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>
            <a:extLst>
              <a:ext uri="{FF2B5EF4-FFF2-40B4-BE49-F238E27FC236}">
                <a16:creationId xmlns:a16="http://schemas.microsoft.com/office/drawing/2014/main" id="{E6FD9C24-8100-4F71-AF1E-9D6B087DF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29360"/>
            <a:ext cx="9603275" cy="624394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TNC – összefoglalóan</a:t>
            </a:r>
          </a:p>
        </p:txBody>
      </p:sp>
      <p:sp>
        <p:nvSpPr>
          <p:cNvPr id="20483" name="Tartalom helye 2">
            <a:extLst>
              <a:ext uri="{FF2B5EF4-FFF2-40B4-BE49-F238E27FC236}">
                <a16:creationId xmlns:a16="http://schemas.microsoft.com/office/drawing/2014/main" id="{504EA1D4-9CAD-4036-82E9-5E609DEF6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53754"/>
            <a:ext cx="7467600" cy="4620072"/>
          </a:xfrm>
        </p:spPr>
        <p:txBody>
          <a:bodyPr/>
          <a:lstStyle/>
          <a:p>
            <a:pPr eaLnBrk="1" hangingPunct="1"/>
            <a:r>
              <a:rPr lang="hu-HU" altLang="hu-HU" dirty="0"/>
              <a:t>Olyan, részvénytársasági formában</a:t>
            </a:r>
          </a:p>
          <a:p>
            <a:pPr eaLnBrk="1" hangingPunct="1"/>
            <a:r>
              <a:rPr lang="hu-HU" altLang="hu-HU" dirty="0"/>
              <a:t>Több nemzetgazdaságban működő vállalatok</a:t>
            </a:r>
          </a:p>
          <a:p>
            <a:pPr eaLnBrk="1" hangingPunct="1"/>
            <a:r>
              <a:rPr lang="hu-HU" altLang="hu-HU" dirty="0"/>
              <a:t>Részvénytulajdonosai különböző államokhoz tartozó</a:t>
            </a:r>
          </a:p>
          <a:p>
            <a:pPr eaLnBrk="1" hangingPunct="1"/>
            <a:r>
              <a:rPr lang="hu-HU" altLang="hu-HU" dirty="0"/>
              <a:t>Természetes vagy jogi személyek</a:t>
            </a:r>
          </a:p>
          <a:p>
            <a:pPr eaLnBrk="1" hangingPunct="1"/>
            <a:r>
              <a:rPr lang="hu-HU" altLang="hu-HU" dirty="0"/>
              <a:t>Irányításuk egységes</a:t>
            </a:r>
          </a:p>
          <a:p>
            <a:pPr eaLnBrk="1" hangingPunct="1"/>
            <a:r>
              <a:rPr lang="hu-HU" altLang="hu-HU" dirty="0"/>
              <a:t>Anyagazdaságban lévő csoport által meghatározott</a:t>
            </a:r>
          </a:p>
          <a:p>
            <a:pPr eaLnBrk="1" hangingPunct="1"/>
            <a:r>
              <a:rPr lang="hu-HU" altLang="hu-HU" dirty="0"/>
              <a:t>Üzletpolitikájuk  nyereségorientált</a:t>
            </a:r>
          </a:p>
          <a:p>
            <a:pPr eaLnBrk="1" hangingPunct="1"/>
            <a:r>
              <a:rPr lang="hu-HU" altLang="hu-HU" dirty="0"/>
              <a:t>Két típus: vertikális </a:t>
            </a:r>
            <a:r>
              <a:rPr lang="hu-HU" altLang="hu-HU" dirty="0" err="1"/>
              <a:t>vs</a:t>
            </a:r>
            <a:r>
              <a:rPr lang="hu-HU" altLang="hu-HU" dirty="0"/>
              <a:t>. horizontális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>
            <a:extLst>
              <a:ext uri="{FF2B5EF4-FFF2-40B4-BE49-F238E27FC236}">
                <a16:creationId xmlns:a16="http://schemas.microsoft.com/office/drawing/2014/main" id="{9BD18014-A864-471F-A78D-AE0D8DB3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49680"/>
            <a:ext cx="9603275" cy="604074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TNC-k a világban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84C86D-D83C-4614-8441-812A3A6CC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53754"/>
            <a:ext cx="7467600" cy="4620072"/>
          </a:xfrm>
        </p:spPr>
        <p:txBody>
          <a:bodyPr rtlCol="0">
            <a:normAutofit/>
          </a:bodyPr>
          <a:lstStyle/>
          <a:p>
            <a:pPr marL="365760" indent="-256032">
              <a:buClr>
                <a:schemeClr val="accent3"/>
              </a:buClr>
              <a:defRPr/>
            </a:pPr>
            <a:r>
              <a:rPr lang="hu-HU" dirty="0"/>
              <a:t>79.000 TNC vs. 790.000 leányvállalat</a:t>
            </a:r>
          </a:p>
          <a:p>
            <a:pPr marL="365760" indent="-256032">
              <a:buClr>
                <a:schemeClr val="accent3"/>
              </a:buClr>
              <a:defRPr/>
            </a:pPr>
            <a:r>
              <a:rPr lang="hu-HU" dirty="0"/>
              <a:t>Világ GDP-jének 11%-a (30%?) – globális szereplő?</a:t>
            </a:r>
          </a:p>
          <a:p>
            <a:pPr marL="365760" indent="-256032">
              <a:buClr>
                <a:schemeClr val="accent3"/>
              </a:buClr>
              <a:defRPr/>
            </a:pPr>
            <a:r>
              <a:rPr lang="hu-HU" dirty="0"/>
              <a:t>TNC: világ összes régiója (?)</a:t>
            </a:r>
          </a:p>
          <a:p>
            <a:pPr marL="365760" indent="-256032">
              <a:buClr>
                <a:schemeClr val="accent3"/>
              </a:buClr>
              <a:defRPr/>
            </a:pPr>
            <a:r>
              <a:rPr lang="hu-HU" dirty="0"/>
              <a:t>Mit is értünk a régió alatt?</a:t>
            </a:r>
          </a:p>
          <a:p>
            <a:pPr marL="621792" lvl="1" indent="-246888">
              <a:spcBef>
                <a:spcPts val="324"/>
              </a:spcBef>
              <a:buFont typeface="Arial" pitchFamily="34" charset="0"/>
              <a:buChar char="–"/>
              <a:defRPr/>
            </a:pPr>
            <a:r>
              <a:rPr lang="hu-HU" dirty="0"/>
              <a:t>a </a:t>
            </a:r>
            <a:r>
              <a:rPr lang="hu-HU" dirty="0" err="1"/>
              <a:t>TNC-k</a:t>
            </a:r>
            <a:r>
              <a:rPr lang="hu-HU" dirty="0"/>
              <a:t> 49%-a tevékenységét </a:t>
            </a:r>
            <a:r>
              <a:rPr lang="hu-HU" dirty="0">
                <a:solidFill>
                  <a:srgbClr val="FF0000"/>
                </a:solidFill>
              </a:rPr>
              <a:t>egy régióban </a:t>
            </a:r>
            <a:r>
              <a:rPr lang="hu-HU" dirty="0"/>
              <a:t>bonyolítja le, és csak 23%-uk tevékenykedik </a:t>
            </a:r>
            <a:r>
              <a:rPr lang="hu-HU" dirty="0">
                <a:solidFill>
                  <a:srgbClr val="FF0000"/>
                </a:solidFill>
              </a:rPr>
              <a:t>kontinensek között</a:t>
            </a:r>
          </a:p>
          <a:p>
            <a:pPr marL="621792" lvl="1" indent="-246888">
              <a:spcBef>
                <a:spcPts val="324"/>
              </a:spcBef>
              <a:buFont typeface="Arial" pitchFamily="34" charset="0"/>
              <a:buChar char="–"/>
              <a:defRPr/>
            </a:pPr>
            <a:r>
              <a:rPr lang="hu-HU" dirty="0"/>
              <a:t>a </a:t>
            </a:r>
            <a:r>
              <a:rPr lang="hu-HU" dirty="0" err="1"/>
              <a:t>TNC-k</a:t>
            </a:r>
            <a:r>
              <a:rPr lang="hu-HU" dirty="0"/>
              <a:t> 84,2%-a az anyavállalat régiójában tevékenykedik, és csak 2,4%-uk van jelen legalább </a:t>
            </a:r>
            <a:r>
              <a:rPr lang="hu-HU" dirty="0">
                <a:solidFill>
                  <a:srgbClr val="FF0000"/>
                </a:solidFill>
              </a:rPr>
              <a:t>3 régióban</a:t>
            </a:r>
          </a:p>
          <a:p>
            <a:pPr marL="621792" lvl="1" indent="-246888">
              <a:spcBef>
                <a:spcPts val="324"/>
              </a:spcBef>
              <a:buFont typeface="Arial" pitchFamily="34" charset="0"/>
              <a:buChar char="–"/>
              <a:defRPr/>
            </a:pPr>
            <a:r>
              <a:rPr lang="hu-HU" dirty="0"/>
              <a:t>A 100 legnagyobb nem-pénzügyi </a:t>
            </a:r>
            <a:r>
              <a:rPr lang="hu-HU" dirty="0" err="1"/>
              <a:t>TNC-nek</a:t>
            </a:r>
            <a:r>
              <a:rPr lang="hu-HU" dirty="0"/>
              <a:t> 40 külföldi országban van leányvállalata – kissé koncentrálódik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>
            <a:extLst>
              <a:ext uri="{FF2B5EF4-FFF2-40B4-BE49-F238E27FC236}">
                <a16:creationId xmlns:a16="http://schemas.microsoft.com/office/drawing/2014/main" id="{51FF8E3A-0980-426A-84C4-C09A016C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/>
              <a:t>TOP100 TNC a világban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8978D5F-07AF-4615-ADD9-A9AD33AD7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53754"/>
            <a:ext cx="7467600" cy="462007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dirty="0"/>
              <a:t>http://topforeignstocks.com/2014/09/16/the-worlds-top-100-non-financial-tncs-ranked-by-foreign-assets/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F29B40-06E6-4380-ACCE-72E5FF30A3AB}"/>
              </a:ext>
            </a:extLst>
          </p:cNvPr>
          <p:cNvSpPr txBox="1">
            <a:spLocks/>
          </p:cNvSpPr>
          <p:nvPr/>
        </p:nvSpPr>
        <p:spPr>
          <a:xfrm>
            <a:off x="1947864" y="260351"/>
            <a:ext cx="8569325" cy="14192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hu-HU" dirty="0"/>
              <a:t>Legnagyobb vállalatok (Forbes 500-as listája)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28355" name="Kép 4">
            <a:extLst>
              <a:ext uri="{FF2B5EF4-FFF2-40B4-BE49-F238E27FC236}">
                <a16:creationId xmlns:a16="http://schemas.microsoft.com/office/drawing/2014/main" id="{31C66D4F-2909-4B39-B635-FA52EF407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814" y="1603375"/>
            <a:ext cx="809942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4233BDF9-EE30-414B-8E26-A4977B00AFB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29" r="40697"/>
          <a:stretch/>
        </p:blipFill>
        <p:spPr bwMode="auto">
          <a:xfrm>
            <a:off x="80010" y="106044"/>
            <a:ext cx="12111990" cy="60712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079855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81E0DD-5DC0-493D-8BB5-24F048ACA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2865" y="1372553"/>
            <a:ext cx="8229600" cy="1143000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hu-HU" dirty="0"/>
              <a:t>FDI indítékai, érvek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>
            <a:extLst>
              <a:ext uri="{FF2B5EF4-FFF2-40B4-BE49-F238E27FC236}">
                <a16:creationId xmlns:a16="http://schemas.microsoft.com/office/drawing/2014/main" id="{B1D66921-9DEE-45F2-B233-46496032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19200"/>
            <a:ext cx="9603275" cy="634554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FDI indítékai</a:t>
            </a:r>
          </a:p>
        </p:txBody>
      </p:sp>
      <p:sp>
        <p:nvSpPr>
          <p:cNvPr id="23555" name="Tartalom helye 2">
            <a:extLst>
              <a:ext uri="{FF2B5EF4-FFF2-40B4-BE49-F238E27FC236}">
                <a16:creationId xmlns:a16="http://schemas.microsoft.com/office/drawing/2014/main" id="{1D89B668-AD03-4484-8F5A-9662D5125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53754"/>
            <a:ext cx="7467600" cy="4620072"/>
          </a:xfrm>
        </p:spPr>
        <p:txBody>
          <a:bodyPr/>
          <a:lstStyle/>
          <a:p>
            <a:pPr lvl="1" eaLnBrk="1" hangingPunct="1"/>
            <a:r>
              <a:rPr lang="hu-HU" altLang="hu-HU" dirty="0"/>
              <a:t>Erőforrások megszerzése</a:t>
            </a:r>
          </a:p>
          <a:p>
            <a:pPr lvl="1" eaLnBrk="1" hangingPunct="1"/>
            <a:r>
              <a:rPr lang="hu-HU" altLang="hu-HU" dirty="0"/>
              <a:t>Piac megszerzése</a:t>
            </a:r>
          </a:p>
          <a:p>
            <a:pPr lvl="1" eaLnBrk="1" hangingPunct="1"/>
            <a:r>
              <a:rPr lang="hu-HU" altLang="hu-HU" dirty="0"/>
              <a:t>Hatékonyság növelése</a:t>
            </a:r>
          </a:p>
          <a:p>
            <a:pPr lvl="1" eaLnBrk="1" hangingPunct="1"/>
            <a:r>
              <a:rPr lang="hu-HU" altLang="hu-HU" dirty="0"/>
              <a:t>Stratégiai előny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DB24AD9-D74D-47DF-A7B1-F060F846C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1921" y="1183640"/>
            <a:ext cx="8291513" cy="64516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FDI melletti érvek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CE2A516-D691-490B-B233-41616DCE2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297364"/>
          </a:xfrm>
        </p:spPr>
        <p:txBody>
          <a:bodyPr/>
          <a:lstStyle/>
          <a:p>
            <a:pPr eaLnBrk="1" hangingPunct="1"/>
            <a:r>
              <a:rPr lang="hu-HU" altLang="hu-HU" dirty="0"/>
              <a:t>FDI lehet a hiányzó forrás pótlása</a:t>
            </a:r>
          </a:p>
          <a:p>
            <a:pPr eaLnBrk="1" hangingPunct="1"/>
            <a:r>
              <a:rPr lang="hu-HU" altLang="hu-HU" dirty="0"/>
              <a:t>Külföldi valutához való hozzájutás (exporton felül)</a:t>
            </a:r>
          </a:p>
          <a:p>
            <a:pPr eaLnBrk="1" hangingPunct="1"/>
            <a:r>
              <a:rPr lang="hu-HU" altLang="hu-HU" dirty="0"/>
              <a:t>MNC-k megadóztatása = több adóbevétel</a:t>
            </a:r>
          </a:p>
          <a:p>
            <a:pPr eaLnBrk="1" hangingPunct="1"/>
            <a:r>
              <a:rPr lang="hu-HU" altLang="hu-HU" dirty="0"/>
              <a:t>Foglalkoztatási lehetőségek</a:t>
            </a:r>
          </a:p>
          <a:p>
            <a:pPr eaLnBrk="1" hangingPunct="1"/>
            <a:r>
              <a:rPr lang="hu-HU" altLang="hu-HU" dirty="0"/>
              <a:t>Technológia, technika</a:t>
            </a:r>
          </a:p>
          <a:p>
            <a:pPr eaLnBrk="1" hangingPunct="1"/>
            <a:r>
              <a:rPr lang="hu-HU" altLang="hu-HU" dirty="0"/>
              <a:t>Üzleti ismeretek</a:t>
            </a:r>
          </a:p>
          <a:p>
            <a:pPr eaLnBrk="1" hangingPunct="1"/>
            <a:r>
              <a:rPr lang="hu-HU" altLang="hu-HU" dirty="0"/>
              <a:t>Külpiaci kapcsolatok fejlődése</a:t>
            </a:r>
          </a:p>
          <a:p>
            <a:pPr eaLnBrk="1" hangingPunct="1"/>
            <a:r>
              <a:rPr lang="hu-HU" altLang="hu-HU" dirty="0"/>
              <a:t>Világgazdasági alkalmazkodóképesség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F12ABA7-09CC-4053-8657-F71067660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9120" y="1280160"/>
            <a:ext cx="8218488" cy="518159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altLang="hu-HU" dirty="0"/>
              <a:t>FDI elleni érvek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68BDCB7-96F0-4F1F-838B-E978AF2760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798319"/>
            <a:ext cx="8229600" cy="4327843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A hazai megtakarítást csökkenthetik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Folyó fizetési mérleg és a tőkemérleg pozíciója is romolhat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Adótöbblet helyett adókedvezmények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Üzleti ismeretek átadása sem történik meg, a helyi cégek fejlődését gátolja az MNC dominanciája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Helyi erőforrásokat elvonja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Profitrepatriálás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Technika, technológia alkalmatlansága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Csak egy szűk réteg igényeit elégíti ki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Gazdaságpolitika befolyásolása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Politikai erők megnyerése (korrupció?)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Külpiaci kapcsolat: egyoldalú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2">
            <a:extLst>
              <a:ext uri="{FF2B5EF4-FFF2-40B4-BE49-F238E27FC236}">
                <a16:creationId xmlns:a16="http://schemas.microsoft.com/office/drawing/2014/main" id="{B1AB50FE-0D48-417D-B17E-491FD6D21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030" y="13906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/>
              <a:t>Köszönöm a figyelmet!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37966" y="492063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2950025" y="1100231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>
              <a:defRPr/>
            </a:pPr>
            <a:endParaRPr lang="hu-HU" sz="1500" kern="0" dirty="0">
              <a:solidFill>
                <a:srgbClr val="FFFFFF"/>
              </a:solidFill>
            </a:endParaRP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>
              <a:defRPr/>
            </a:pPr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>
              <a:defRPr/>
            </a:pPr>
            <a:endParaRPr lang="hu-HU" sz="1500" kern="0" dirty="0">
              <a:solidFill>
                <a:srgbClr val="FFFFFF"/>
              </a:solidFill>
            </a:endParaRP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56491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>
            <a:extLst>
              <a:ext uri="{FF2B5EF4-FFF2-40B4-BE49-F238E27FC236}">
                <a16:creationId xmlns:a16="http://schemas.microsoft.com/office/drawing/2014/main" id="{7D9F7BFD-D474-4148-B22F-930F7B744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623" y="139255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Nemzetközi tőkeáramlás formái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>
            <a:extLst>
              <a:ext uri="{FF2B5EF4-FFF2-40B4-BE49-F238E27FC236}">
                <a16:creationId xmlns:a16="http://schemas.microsoft.com/office/drawing/2014/main" id="{1DDDD6A5-3BEE-46FF-A4E3-6596FBD1C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88720"/>
            <a:ext cx="9603275" cy="665034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Nemzetközi tőkeáramlás formái</a:t>
            </a:r>
          </a:p>
        </p:txBody>
      </p:sp>
      <p:sp>
        <p:nvSpPr>
          <p:cNvPr id="211971" name="Tartalom helye 2">
            <a:extLst>
              <a:ext uri="{FF2B5EF4-FFF2-40B4-BE49-F238E27FC236}">
                <a16:creationId xmlns:a16="http://schemas.microsoft.com/office/drawing/2014/main" id="{B207A2E8-EB62-4550-A768-E859E808B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853754"/>
            <a:ext cx="7467600" cy="4620072"/>
          </a:xfrm>
        </p:spPr>
        <p:txBody>
          <a:bodyPr/>
          <a:lstStyle/>
          <a:p>
            <a:pPr eaLnBrk="1" hangingPunct="1"/>
            <a:r>
              <a:rPr lang="hu-HU" altLang="hu-HU" dirty="0"/>
              <a:t>Kölcsöntőke</a:t>
            </a:r>
          </a:p>
          <a:p>
            <a:pPr eaLnBrk="1" hangingPunct="1"/>
            <a:r>
              <a:rPr lang="hu-HU" altLang="hu-HU" dirty="0"/>
              <a:t>Közvetlen beruházási tőke (FDI)</a:t>
            </a:r>
          </a:p>
          <a:p>
            <a:pPr eaLnBrk="1" hangingPunct="1"/>
            <a:r>
              <a:rPr lang="hu-HU" altLang="hu-HU" dirty="0"/>
              <a:t>Portfólióberuházás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AE574D-9E64-458F-BE91-D5D563AA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560" y="1269999"/>
            <a:ext cx="8229600" cy="579119"/>
          </a:xfrm>
        </p:spPr>
        <p:txBody>
          <a:bodyPr/>
          <a:lstStyle/>
          <a:p>
            <a:pPr>
              <a:defRPr/>
            </a:pPr>
            <a:r>
              <a:rPr lang="hu-HU" dirty="0"/>
              <a:t>Nemzetközi tőkeáramlás indítékai</a:t>
            </a:r>
          </a:p>
        </p:txBody>
      </p:sp>
      <p:sp>
        <p:nvSpPr>
          <p:cNvPr id="9219" name="Tartalom helye 2">
            <a:extLst>
              <a:ext uri="{FF2B5EF4-FFF2-40B4-BE49-F238E27FC236}">
                <a16:creationId xmlns:a16="http://schemas.microsoft.com/office/drawing/2014/main" id="{1B98D3E8-50BC-4CD1-BBFF-11922C342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26" y="1849119"/>
            <a:ext cx="8215313" cy="4580255"/>
          </a:xfrm>
        </p:spPr>
        <p:txBody>
          <a:bodyPr/>
          <a:lstStyle/>
          <a:p>
            <a:pPr eaLnBrk="1" hangingPunct="1"/>
            <a:r>
              <a:rPr lang="hu-HU" altLang="hu-HU" dirty="0"/>
              <a:t>Portfólió</a:t>
            </a:r>
          </a:p>
          <a:p>
            <a:pPr lvl="1" eaLnBrk="1" hangingPunct="1"/>
            <a:r>
              <a:rPr lang="hu-HU" altLang="hu-HU" dirty="0"/>
              <a:t>Tőkehozadék (magasabb kamatráta, osztalék)</a:t>
            </a:r>
          </a:p>
          <a:p>
            <a:pPr lvl="1" eaLnBrk="1" hangingPunct="1"/>
            <a:r>
              <a:rPr lang="hu-HU" altLang="hu-HU" dirty="0"/>
              <a:t>Várakozások és kockázatok (diverzifikálás)</a:t>
            </a:r>
          </a:p>
          <a:p>
            <a:pPr eaLnBrk="1" hangingPunct="1"/>
            <a:r>
              <a:rPr lang="hu-HU" altLang="hu-HU" dirty="0"/>
              <a:t>Kölcsöntőke</a:t>
            </a:r>
          </a:p>
          <a:p>
            <a:pPr lvl="1" eaLnBrk="1" hangingPunct="1"/>
            <a:r>
              <a:rPr lang="hu-HU" altLang="hu-HU" dirty="0"/>
              <a:t>Kamat</a:t>
            </a:r>
          </a:p>
          <a:p>
            <a:pPr lvl="1" eaLnBrk="1" hangingPunct="1"/>
            <a:r>
              <a:rPr lang="hu-HU" altLang="hu-HU" dirty="0"/>
              <a:t>Államközi kölcsönök, hitelek – partnerek megsegítése, befolyás/ellenőrzés</a:t>
            </a:r>
          </a:p>
          <a:p>
            <a:pPr eaLnBrk="1" hangingPunct="1"/>
            <a:r>
              <a:rPr lang="hu-HU" altLang="hu-HU" dirty="0"/>
              <a:t>Közvetlen tőkebefektetés</a:t>
            </a:r>
          </a:p>
          <a:p>
            <a:pPr lvl="1" eaLnBrk="1" hangingPunct="1"/>
            <a:r>
              <a:rPr lang="hu-HU" altLang="hu-HU" dirty="0"/>
              <a:t>Magasabb hozadék, kockázat diverzifikálása</a:t>
            </a:r>
          </a:p>
          <a:p>
            <a:pPr lvl="1" eaLnBrk="1" hangingPunct="1"/>
            <a:r>
              <a:rPr lang="hu-HU" altLang="hu-HU" dirty="0"/>
              <a:t>Egyéb okok: TNC-</a:t>
            </a:r>
            <a:r>
              <a:rPr lang="hu-HU" altLang="hu-HU" dirty="0" err="1"/>
              <a:t>kkel</a:t>
            </a:r>
            <a:r>
              <a:rPr lang="hu-HU" altLang="hu-HU" dirty="0"/>
              <a:t>, MNC-</a:t>
            </a:r>
            <a:r>
              <a:rPr lang="hu-HU" altLang="hu-HU" dirty="0" err="1"/>
              <a:t>kkel</a:t>
            </a:r>
            <a:r>
              <a:rPr lang="hu-HU" altLang="hu-HU" dirty="0"/>
              <a:t> összefüggésben</a:t>
            </a:r>
          </a:p>
          <a:p>
            <a:pPr lvl="1" eaLnBrk="1" hangingPunct="1"/>
            <a:endParaRPr lang="hu-HU" alt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B0F30F3E-8EAF-45C7-9770-31703D759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214" y="1171892"/>
            <a:ext cx="7913687" cy="71913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r>
              <a:rPr lang="hu-HU" dirty="0"/>
              <a:t>Beáramló FDI, 2005-2017, </a:t>
            </a:r>
            <a:r>
              <a:rPr lang="hu-HU" dirty="0" err="1"/>
              <a:t>mrd</a:t>
            </a:r>
            <a:r>
              <a:rPr lang="hu-HU" dirty="0"/>
              <a:t> USD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B274EE0-481A-426A-A302-1D0E991E1BE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14" y="1891030"/>
            <a:ext cx="8947785" cy="4834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1F6A13C-719A-42A8-9738-283BF7D55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919" y="1249681"/>
            <a:ext cx="6484937" cy="923925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r>
              <a:rPr lang="hu-HU" dirty="0"/>
              <a:t>Legfőbb fogadó országok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D738D7E-FEA8-490F-9AB6-1F2FB4BCEF7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881" y="75882"/>
            <a:ext cx="4785360" cy="61318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267811A-A7D8-417B-A60F-84C07AB9E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775" y="1284288"/>
            <a:ext cx="7210425" cy="684212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eaLnBrk="1" hangingPunct="1">
              <a:defRPr/>
            </a:pPr>
            <a:r>
              <a:rPr lang="hu-HU" dirty="0"/>
              <a:t>Legfőbb befektetők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A2D675BD-9D23-4407-8DE7-1E289DB8375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40" y="128270"/>
            <a:ext cx="5386705" cy="6567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5E5E449F-0FC2-4EB7-AFF7-668E239E2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555" y="1324336"/>
            <a:ext cx="9530018" cy="4781824"/>
          </a:xfrm>
          <a:prstGeom prst="rect">
            <a:avLst/>
          </a:prstGeom>
        </p:spPr>
      </p:pic>
      <p:sp>
        <p:nvSpPr>
          <p:cNvPr id="5" name="Cím 4">
            <a:extLst>
              <a:ext uri="{FF2B5EF4-FFF2-40B4-BE49-F238E27FC236}">
                <a16:creationId xmlns:a16="http://schemas.microsoft.com/office/drawing/2014/main" id="{53D61085-7EA2-4634-80A8-E3B28369F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926" y="398119"/>
            <a:ext cx="9603275" cy="1049235"/>
          </a:xfrm>
        </p:spPr>
        <p:txBody>
          <a:bodyPr/>
          <a:lstStyle/>
          <a:p>
            <a:r>
              <a:rPr lang="hu-HU" dirty="0"/>
              <a:t>Külső finanszírozási források a fejlődő országokban, 2005-2017 (MRD USD)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</TotalTime>
  <Words>469</Words>
  <Application>Microsoft Office PowerPoint</Application>
  <PresentationFormat>Szélesvásznú</PresentationFormat>
  <Paragraphs>104</Paragraphs>
  <Slides>25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25</vt:i4>
      </vt:variant>
    </vt:vector>
  </HeadingPairs>
  <TitlesOfParts>
    <vt:vector size="32" baseType="lpstr">
      <vt:lpstr>Arial</vt:lpstr>
      <vt:lpstr>Calibri</vt:lpstr>
      <vt:lpstr>Gill Sans MT</vt:lpstr>
      <vt:lpstr>Times New Roman</vt:lpstr>
      <vt:lpstr>Wingdings 2</vt:lpstr>
      <vt:lpstr>Galéria</vt:lpstr>
      <vt:lpstr>1_SZTE</vt:lpstr>
      <vt:lpstr>Világgazdaságtan</vt:lpstr>
      <vt:lpstr>PowerPoint-bemutató</vt:lpstr>
      <vt:lpstr>Nemzetközi tőkeáramlás formái</vt:lpstr>
      <vt:lpstr>Nemzetközi tőkeáramlás formái</vt:lpstr>
      <vt:lpstr>Nemzetközi tőkeáramlás indítékai</vt:lpstr>
      <vt:lpstr>Beáramló FDI, 2005-2017, mrd USD</vt:lpstr>
      <vt:lpstr>Legfőbb fogadó országok</vt:lpstr>
      <vt:lpstr>Legfőbb befektetők</vt:lpstr>
      <vt:lpstr>Külső finanszírozási források a fejlődő országokban, 2005-2017 (MRD USD)</vt:lpstr>
      <vt:lpstr>TNC-k a fejlett és a fejlődő országokból (ezer, %)</vt:lpstr>
      <vt:lpstr>FDI áramlások regionális megoszlása (mrd USD, %)</vt:lpstr>
      <vt:lpstr>Vajon miért nem Afrika?</vt:lpstr>
      <vt:lpstr>A Kínából Afrikába irányuló tőke, 2003-2008</vt:lpstr>
      <vt:lpstr>Transznacionális vállalatok</vt:lpstr>
      <vt:lpstr>Transznacionális vállalat</vt:lpstr>
      <vt:lpstr>TNC – összefoglalóan</vt:lpstr>
      <vt:lpstr>TNC-k a világban</vt:lpstr>
      <vt:lpstr>TOP100 TNC a világban</vt:lpstr>
      <vt:lpstr>PowerPoint-bemutató</vt:lpstr>
      <vt:lpstr>FDI indítékai, érvek</vt:lpstr>
      <vt:lpstr>FDI indítékai</vt:lpstr>
      <vt:lpstr>FDI melletti érvek</vt:lpstr>
      <vt:lpstr>FDI elleni érvek</vt:lpstr>
      <vt:lpstr>Köszönöm a figyelmet!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UdvariBeata</dc:creator>
  <cp:lastModifiedBy>UdvariBeata</cp:lastModifiedBy>
  <cp:revision>11</cp:revision>
  <dcterms:created xsi:type="dcterms:W3CDTF">2018-08-12T18:26:49Z</dcterms:created>
  <dcterms:modified xsi:type="dcterms:W3CDTF">2018-08-13T09:33:14Z</dcterms:modified>
</cp:coreProperties>
</file>