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78" r:id="rId2"/>
  </p:sldMasterIdLst>
  <p:notesMasterIdLst>
    <p:notesMasterId r:id="rId21"/>
  </p:notesMasterIdLst>
  <p:sldIdLst>
    <p:sldId id="278" r:id="rId3"/>
    <p:sldId id="471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3" r:id="rId12"/>
    <p:sldId id="464" r:id="rId13"/>
    <p:sldId id="465" r:id="rId14"/>
    <p:sldId id="466" r:id="rId15"/>
    <p:sldId id="467" r:id="rId16"/>
    <p:sldId id="468" r:id="rId17"/>
    <p:sldId id="469" r:id="rId18"/>
    <p:sldId id="470" r:id="rId19"/>
    <p:sldId id="28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09E7D-6E21-4F8D-BB08-778B7DC609C0}" type="datetimeFigureOut">
              <a:rPr lang="hu-HU" smtClean="0"/>
              <a:t>2018. 08. 12.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62291-381C-460A-B8BD-C56869F060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4808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2D7DC2E0-B2D6-476A-842C-8A58164012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A0A37368-11CB-4F54-BC43-5232440DBA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u-HU" altLang="hu-HU"/>
              <a:t>A külöbségek ebben a táblázatban láthatók.</a:t>
            </a:r>
          </a:p>
          <a:p>
            <a:pPr>
              <a:spcBef>
                <a:spcPct val="0"/>
              </a:spcBef>
            </a:pPr>
            <a:endParaRPr lang="hu-HU" alt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A5C11E-540C-488B-B718-84796C0B45F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4061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A099-CD27-4AFF-BC39-C01424BB8F6D}" type="datetimeFigureOut">
              <a:rPr lang="hu-HU" smtClean="0"/>
              <a:t>2018. 08. 12.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E9E33D1-446A-4286-8A2F-470A1C1CEB7F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61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A099-CD27-4AFF-BC39-C01424BB8F6D}" type="datetimeFigureOut">
              <a:rPr lang="hu-HU" smtClean="0"/>
              <a:t>2018. 08. 12.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E33D1-446A-4286-8A2F-470A1C1CEB7F}" type="slidenum">
              <a:rPr lang="hu-HU" smtClean="0"/>
              <a:t>‹#›</a:t>
            </a:fld>
            <a:endParaRPr lang="hu-H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11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A099-CD27-4AFF-BC39-C01424BB8F6D}" type="datetimeFigureOut">
              <a:rPr lang="hu-HU" smtClean="0"/>
              <a:t>2018. 08. 12.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E33D1-446A-4286-8A2F-470A1C1CEB7F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874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 rtlCol="0">
            <a:normAutofit/>
          </a:bodyPr>
          <a:lstStyle/>
          <a:p>
            <a:pPr lvl="0"/>
            <a:endParaRPr lang="hu-HU" noProof="0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F73CAC9B-F955-4249-ACA7-47BEB3BCAD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B5009E0E-A9F4-472A-80A1-54B896F72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5B46E118-9FB9-4D19-AAAA-CE005BA28B9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sp>
        <p:nvSpPr>
          <p:cNvPr id="6" name="Dátum helye 5">
            <a:extLst>
              <a:ext uri="{FF2B5EF4-FFF2-40B4-BE49-F238E27FC236}">
                <a16:creationId xmlns:a16="http://schemas.microsoft.com/office/drawing/2014/main" id="{715C921C-0797-4E00-834A-40C632E18CC5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hu-HU"/>
              <a:t>2011. 09. 03.</a:t>
            </a:r>
          </a:p>
        </p:txBody>
      </p:sp>
    </p:spTree>
    <p:extLst>
      <p:ext uri="{BB962C8B-B14F-4D97-AF65-F5344CB8AC3E}">
        <p14:creationId xmlns:p14="http://schemas.microsoft.com/office/powerpoint/2010/main" val="2672209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609600" y="274641"/>
            <a:ext cx="10972800" cy="5851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37F92D-1D65-4329-B8F9-3DA102E9DE1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Világgazdaságtan, 2009. március 27</a:t>
            </a:r>
            <a:r>
              <a:rPr lang="hu-HU" sz="105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7874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Cím és szerkezeti vagy szervezeti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martArt-ábra helye 2"/>
          <p:cNvSpPr>
            <a:spLocks noGrp="1"/>
          </p:cNvSpPr>
          <p:nvPr>
            <p:ph type="dgm" idx="1"/>
          </p:nvPr>
        </p:nvSpPr>
        <p:spPr>
          <a:xfrm>
            <a:off x="609600" y="1600203"/>
            <a:ext cx="10972800" cy="4525963"/>
          </a:xfrm>
        </p:spPr>
        <p:txBody>
          <a:bodyPr rtlCol="0">
            <a:normAutofit/>
          </a:bodyPr>
          <a:lstStyle/>
          <a:p>
            <a:pPr lvl="0"/>
            <a:endParaRPr lang="hu-HU" noProof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D5C0F9-AAC9-429B-9CBD-BC2C5926E40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Világgazdaságtan, 2009. március 27</a:t>
            </a:r>
            <a:r>
              <a:rPr lang="hu-HU" sz="105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2888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2018. 08. 12.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597319" y="44624"/>
            <a:ext cx="5882724" cy="86409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z="1800">
                <a:solidFill>
                  <a:srgbClr val="FFFFFF"/>
                </a:solidFill>
              </a:rPr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699132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2018. 08. 12.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572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2018. 08. 12.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597319" y="44624"/>
            <a:ext cx="5882724" cy="86409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z="1800">
                <a:solidFill>
                  <a:srgbClr val="FFFFFF"/>
                </a:solidFill>
              </a:rPr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255636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2018. 08. 12.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163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2018. 08. 12.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288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A099-CD27-4AFF-BC39-C01424BB8F6D}" type="datetimeFigureOut">
              <a:rPr lang="hu-HU" smtClean="0"/>
              <a:t>2018. 08. 12.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E33D1-446A-4286-8A2F-470A1C1CEB7F}" type="slidenum">
              <a:rPr lang="hu-HU" smtClean="0"/>
              <a:t>‹#›</a:t>
            </a:fld>
            <a:endParaRPr lang="hu-H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4216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2018. 08. 12.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720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2018. 08. 12.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259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2018. 08. 12.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810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hu-HU" noProof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2018. 08. 12.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7567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2018. 08. 12.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207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2018. 08. 12.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2007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33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5994400" y="3886200"/>
            <a:ext cx="5791200" cy="914400"/>
          </a:xfrm>
        </p:spPr>
        <p:txBody>
          <a:bodyPr/>
          <a:lstStyle>
            <a:lvl1pPr marL="385763" indent="-385763" algn="l">
              <a:spcAft>
                <a:spcPts val="45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25753999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33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994400" y="3886200"/>
            <a:ext cx="5791200" cy="914400"/>
          </a:xfrm>
        </p:spPr>
        <p:txBody>
          <a:bodyPr wrap="square" anchor="t"/>
          <a:lstStyle>
            <a:lvl1pPr marL="385763" indent="-385763" algn="l">
              <a:spcAft>
                <a:spcPts val="45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623061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597320" y="1628802"/>
            <a:ext cx="6815667" cy="46910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7632171" y="1633102"/>
            <a:ext cx="4320480" cy="4691063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28725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1435103"/>
            <a:ext cx="6815667" cy="469106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/>
              <a:t>2018. 08. 12.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>
                <a:solidFill>
                  <a:srgbClr val="000000"/>
                </a:solidFill>
              </a:rPr>
              <a:pPr/>
              <a:t>‹#›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597319" y="44624"/>
            <a:ext cx="5882724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64460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A099-CD27-4AFF-BC39-C01424BB8F6D}" type="datetimeFigureOut">
              <a:rPr lang="hu-HU" smtClean="0"/>
              <a:t>2018. 08. 12.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E33D1-446A-4286-8A2F-470A1C1CEB7F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05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A099-CD27-4AFF-BC39-C01424BB8F6D}" type="datetimeFigureOut">
              <a:rPr lang="hu-HU" smtClean="0"/>
              <a:t>2018. 08. 12.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E33D1-446A-4286-8A2F-470A1C1CEB7F}" type="slidenum">
              <a:rPr lang="hu-HU" smtClean="0"/>
              <a:t>‹#›</a:t>
            </a:fld>
            <a:endParaRPr lang="hu-H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36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A099-CD27-4AFF-BC39-C01424BB8F6D}" type="datetimeFigureOut">
              <a:rPr lang="hu-HU" smtClean="0"/>
              <a:t>2018. 08. 12.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E33D1-446A-4286-8A2F-470A1C1CEB7F}" type="slidenum">
              <a:rPr lang="hu-HU" smtClean="0"/>
              <a:t>‹#›</a:t>
            </a:fld>
            <a:endParaRPr lang="hu-H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87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A099-CD27-4AFF-BC39-C01424BB8F6D}" type="datetimeFigureOut">
              <a:rPr lang="hu-HU" smtClean="0"/>
              <a:t>2018. 08. 12.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E33D1-446A-4286-8A2F-470A1C1CEB7F}" type="slidenum">
              <a:rPr lang="hu-HU" smtClean="0"/>
              <a:t>‹#›</a:t>
            </a:fld>
            <a:endParaRPr lang="hu-H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897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A099-CD27-4AFF-BC39-C01424BB8F6D}" type="datetimeFigureOut">
              <a:rPr lang="hu-HU" smtClean="0"/>
              <a:t>2018. 08. 12.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E33D1-446A-4286-8A2F-470A1C1CEB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225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A099-CD27-4AFF-BC39-C01424BB8F6D}" type="datetimeFigureOut">
              <a:rPr lang="hu-HU" smtClean="0"/>
              <a:t>2018. 08. 12.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E33D1-446A-4286-8A2F-470A1C1CEB7F}" type="slidenum">
              <a:rPr lang="hu-HU" smtClean="0"/>
              <a:t>‹#›</a:t>
            </a:fld>
            <a:endParaRPr lang="hu-H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328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E90A099-CD27-4AFF-BC39-C01424BB8F6D}" type="datetimeFigureOut">
              <a:rPr lang="hu-HU" smtClean="0"/>
              <a:t>2018. 08. 12.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E33D1-446A-4286-8A2F-470A1C1CEB7F}" type="slidenum">
              <a:rPr lang="hu-HU" smtClean="0"/>
              <a:t>‹#›</a:t>
            </a:fld>
            <a:endParaRPr lang="hu-H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96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0A099-CD27-4AFF-BC39-C01424BB8F6D}" type="datetimeFigureOut">
              <a:rPr lang="hu-HU" smtClean="0"/>
              <a:t>2018. 08. 12.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E9E33D1-446A-4286-8A2F-470A1C1CEB7F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44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cs typeface="+mn-cs"/>
              </a:defRPr>
            </a:lvl1pPr>
          </a:lstStyle>
          <a:p>
            <a:pPr defTabSz="342900"/>
            <a:fld id="{0DD05FFA-4383-4574-9830-A5FF25BE8406}" type="datetimeFigureOut">
              <a:rPr lang="hu-HU" smtClean="0">
                <a:solidFill>
                  <a:srgbClr val="000000"/>
                </a:solidFill>
              </a:rPr>
              <a:pPr defTabSz="342900"/>
              <a:t>2018. 08. 12.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cs typeface="+mn-cs"/>
              </a:defRPr>
            </a:lvl1pPr>
          </a:lstStyle>
          <a:p>
            <a:pPr defTabSz="342900"/>
            <a:endParaRPr 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cs typeface="+mn-cs"/>
              </a:defRPr>
            </a:lvl1pPr>
          </a:lstStyle>
          <a:p>
            <a:pPr defTabSz="342900"/>
            <a:fld id="{774ECFDF-B4B8-4D79-9C23-DD008FAF0A0B}" type="slidenum">
              <a:rPr lang="hu-HU" smtClean="0">
                <a:solidFill>
                  <a:srgbClr val="000000"/>
                </a:solidFill>
              </a:rPr>
              <a:pPr defTabSz="342900"/>
              <a:t>‹#›</a:t>
            </a:fld>
            <a:endParaRPr lang="hu-HU">
              <a:solidFill>
                <a:srgbClr val="000000"/>
              </a:solidFill>
            </a:endParaRPr>
          </a:p>
        </p:txBody>
      </p:sp>
      <p:pic>
        <p:nvPicPr>
          <p:cNvPr id="1031" name="Picture 7" descr="SZTE_hun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81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D1F27B2-0E15-4F04-87C7-F1175B0CF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Világgazdaságtan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ACC0F435-9277-4DF2-BF68-F71B7C020483}"/>
              </a:ext>
            </a:extLst>
          </p:cNvPr>
          <p:cNvSpPr/>
          <p:nvPr/>
        </p:nvSpPr>
        <p:spPr>
          <a:xfrm>
            <a:off x="5601795" y="1556792"/>
            <a:ext cx="706284" cy="390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u-H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WTO</a:t>
            </a:r>
            <a:endParaRPr lang="hu-H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68D34E88-1425-48D8-8D9F-93A17CC2D3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589035"/>
              </p:ext>
            </p:extLst>
          </p:nvPr>
        </p:nvGraphicFramePr>
        <p:xfrm>
          <a:off x="1775520" y="2632765"/>
          <a:ext cx="8568952" cy="2452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8757">
                  <a:extLst>
                    <a:ext uri="{9D8B030D-6E8A-4147-A177-3AD203B41FA5}">
                      <a16:colId xmlns:a16="http://schemas.microsoft.com/office/drawing/2014/main" val="2742220915"/>
                    </a:ext>
                  </a:extLst>
                </a:gridCol>
                <a:gridCol w="2179704">
                  <a:extLst>
                    <a:ext uri="{9D8B030D-6E8A-4147-A177-3AD203B41FA5}">
                      <a16:colId xmlns:a16="http://schemas.microsoft.com/office/drawing/2014/main" val="561393222"/>
                    </a:ext>
                  </a:extLst>
                </a:gridCol>
                <a:gridCol w="2987002">
                  <a:extLst>
                    <a:ext uri="{9D8B030D-6E8A-4147-A177-3AD203B41FA5}">
                      <a16:colId xmlns:a16="http://schemas.microsoft.com/office/drawing/2014/main" val="668575723"/>
                    </a:ext>
                  </a:extLst>
                </a:gridCol>
                <a:gridCol w="2433489">
                  <a:extLst>
                    <a:ext uri="{9D8B030D-6E8A-4147-A177-3AD203B41FA5}">
                      <a16:colId xmlns:a16="http://schemas.microsoft.com/office/drawing/2014/main" val="1592440619"/>
                    </a:ext>
                  </a:extLst>
                </a:gridCol>
              </a:tblGrid>
              <a:tr h="29507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Főbb információk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196604"/>
                  </a:ext>
                </a:extLst>
              </a:tr>
              <a:tr h="295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Lecke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Címe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Feldolgozás menete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br>
                        <a:rPr lang="hu-HU" sz="1600" dirty="0">
                          <a:effectLst/>
                        </a:rPr>
                      </a:b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4347893"/>
                  </a:ext>
                </a:extLst>
              </a:tr>
              <a:tr h="1862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4. lecke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WTO 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hu-HU" sz="16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Gondolattérkép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hu-HU" sz="16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Olvasó lecke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hu-HU" sz="16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Prezentáció mint vázlat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hu-HU" sz="16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Gondolattérkép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hu-HU" sz="16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További olvasmányok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u-HU" sz="16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Leckezáró feladat megoldása</a:t>
                      </a:r>
                      <a:endParaRPr lang="hu-HU" sz="1600" b="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213805"/>
                  </a:ext>
                </a:extLst>
              </a:tr>
            </a:tbl>
          </a:graphicData>
        </a:graphic>
      </p:graphicFrame>
      <p:pic>
        <p:nvPicPr>
          <p:cNvPr id="6" name="Kép 5">
            <a:extLst>
              <a:ext uri="{FF2B5EF4-FFF2-40B4-BE49-F238E27FC236}">
                <a16:creationId xmlns:a16="http://schemas.microsoft.com/office/drawing/2014/main" id="{DA053BB7-040F-40B6-9200-CF17D6855B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48" y="2996953"/>
            <a:ext cx="1710382" cy="201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664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960B0A8-03E6-47B9-A465-E5B0DFFEBD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altLang="hu-HU"/>
              <a:t>A WTO feladatai: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693D063-EFDF-49D2-92BA-75E78F021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900" y="2057401"/>
            <a:ext cx="5600700" cy="3656013"/>
          </a:xfrm>
        </p:spPr>
        <p:txBody>
          <a:bodyPr>
            <a:normAutofit fontScale="92500" lnSpcReduction="20000"/>
          </a:bodyPr>
          <a:lstStyle/>
          <a:p>
            <a:r>
              <a:rPr lang="hu-HU" altLang="hu-HU"/>
              <a:t>Nemzetközi szabadkereskedelem</a:t>
            </a:r>
          </a:p>
          <a:p>
            <a:r>
              <a:rPr lang="hu-HU" altLang="hu-HU"/>
              <a:t>Egyezmények felügyelete</a:t>
            </a:r>
          </a:p>
          <a:p>
            <a:r>
              <a:rPr lang="hu-HU" altLang="hu-HU"/>
              <a:t>Kereskedelmi tárgyalások fóruma (döntések: konszenzus)</a:t>
            </a:r>
          </a:p>
          <a:p>
            <a:r>
              <a:rPr lang="hu-HU" altLang="hu-HU"/>
              <a:t>Vitarendezés (menete: tk.)</a:t>
            </a:r>
          </a:p>
          <a:p>
            <a:r>
              <a:rPr lang="hu-HU" altLang="hu-HU"/>
              <a:t>Nemzeti kereskedelempolitikák felügyelete</a:t>
            </a:r>
          </a:p>
          <a:p>
            <a:r>
              <a:rPr lang="hu-HU" altLang="hu-HU"/>
              <a:t>Technikai segítségnyújtás a fejlődő országoknak</a:t>
            </a:r>
          </a:p>
          <a:p>
            <a:r>
              <a:rPr lang="hu-HU" altLang="hu-HU"/>
              <a:t>Együttműködés más nemzetközi szervezetekkel (IMF, Világbank)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275" name="Picture 4" descr="wto_organigram_e">
            <a:extLst>
              <a:ext uri="{FF2B5EF4-FFF2-40B4-BE49-F238E27FC236}">
                <a16:creationId xmlns:a16="http://schemas.microsoft.com/office/drawing/2014/main" id="{589057E9-0A40-4B7E-9678-9585C4F681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760" y="274320"/>
            <a:ext cx="7635240" cy="5726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2">
            <a:extLst>
              <a:ext uri="{FF2B5EF4-FFF2-40B4-BE49-F238E27FC236}">
                <a16:creationId xmlns:a16="http://schemas.microsoft.com/office/drawing/2014/main" id="{6CE834FE-DC80-4238-B86F-9C3B129A06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altLang="hu-HU"/>
              <a:t>A WTO szervezete</a:t>
            </a:r>
          </a:p>
        </p:txBody>
      </p:sp>
      <p:grpSp>
        <p:nvGrpSpPr>
          <p:cNvPr id="2" name="Organization Chart 5">
            <a:extLst>
              <a:ext uri="{FF2B5EF4-FFF2-40B4-BE49-F238E27FC236}">
                <a16:creationId xmlns:a16="http://schemas.microsoft.com/office/drawing/2014/main" id="{68A81B9D-E90B-49FC-82F6-B77E0AC933B4}"/>
              </a:ext>
            </a:extLst>
          </p:cNvPr>
          <p:cNvGrpSpPr>
            <a:grpSpLocks/>
          </p:cNvGrpSpPr>
          <p:nvPr/>
        </p:nvGrpSpPr>
        <p:grpSpPr bwMode="auto">
          <a:xfrm>
            <a:off x="1280161" y="1046480"/>
            <a:ext cx="9398000" cy="4561840"/>
            <a:chOff x="272" y="999"/>
            <a:chExt cx="4463" cy="1583"/>
          </a:xfrm>
        </p:grpSpPr>
        <p:cxnSp>
          <p:nvCxnSpPr>
            <p:cNvPr id="1028" name="_s1028">
              <a:extLst>
                <a:ext uri="{FF2B5EF4-FFF2-40B4-BE49-F238E27FC236}">
                  <a16:creationId xmlns:a16="http://schemas.microsoft.com/office/drawing/2014/main" id="{A95603A4-380A-4BE9-9B36-A7B712472793}"/>
                </a:ext>
              </a:extLst>
            </p:cNvPr>
            <p:cNvCxnSpPr>
              <a:cxnSpLocks noChangeShapeType="1"/>
              <a:stCxn id="10" idx="1"/>
              <a:endCxn id="6" idx="2"/>
            </p:cNvCxnSpPr>
            <p:nvPr/>
          </p:nvCxnSpPr>
          <p:spPr bwMode="auto">
            <a:xfrm rot="10800000">
              <a:off x="3729" y="2150"/>
              <a:ext cx="143" cy="288"/>
            </a:xfrm>
            <a:prstGeom prst="bentConnector2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029" name="_s1029">
              <a:extLst>
                <a:ext uri="{FF2B5EF4-FFF2-40B4-BE49-F238E27FC236}">
                  <a16:creationId xmlns:a16="http://schemas.microsoft.com/office/drawing/2014/main" id="{2B3BE2BD-A0EF-491A-9CA7-19AF08FB72C3}"/>
                </a:ext>
              </a:extLst>
            </p:cNvPr>
            <p:cNvCxnSpPr>
              <a:cxnSpLocks noChangeShapeType="1"/>
              <a:stCxn id="9" idx="1"/>
              <a:endCxn id="8" idx="2"/>
            </p:cNvCxnSpPr>
            <p:nvPr/>
          </p:nvCxnSpPr>
          <p:spPr bwMode="auto">
            <a:xfrm rot="10800000">
              <a:off x="1712" y="2150"/>
              <a:ext cx="144" cy="288"/>
            </a:xfrm>
            <a:prstGeom prst="bentConnector2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030" name="_s1030">
              <a:extLst>
                <a:ext uri="{FF2B5EF4-FFF2-40B4-BE49-F238E27FC236}">
                  <a16:creationId xmlns:a16="http://schemas.microsoft.com/office/drawing/2014/main" id="{B7B6F073-A614-49BC-979B-E1D014572887}"/>
                </a:ext>
              </a:extLst>
            </p:cNvPr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16200000">
              <a:off x="1892" y="1539"/>
              <a:ext cx="144" cy="504"/>
            </a:xfrm>
            <a:prstGeom prst="bentConnector3">
              <a:avLst>
                <a:gd name="adj1" fmla="val 33333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031" name="_s1031">
              <a:extLst>
                <a:ext uri="{FF2B5EF4-FFF2-40B4-BE49-F238E27FC236}">
                  <a16:creationId xmlns:a16="http://schemas.microsoft.com/office/drawing/2014/main" id="{771A18EE-ED35-4F8E-ABD5-EB0885F47F68}"/>
                </a:ext>
              </a:extLst>
            </p:cNvPr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5400000" flipH="1">
              <a:off x="2396" y="1539"/>
              <a:ext cx="144" cy="504"/>
            </a:xfrm>
            <a:prstGeom prst="bentConnector3">
              <a:avLst>
                <a:gd name="adj1" fmla="val 33333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032" name="_s1032">
              <a:extLst>
                <a:ext uri="{FF2B5EF4-FFF2-40B4-BE49-F238E27FC236}">
                  <a16:creationId xmlns:a16="http://schemas.microsoft.com/office/drawing/2014/main" id="{B445CC32-D043-4766-BF04-580766405E55}"/>
                </a:ext>
              </a:extLst>
            </p:cNvPr>
            <p:cNvCxnSpPr>
              <a:cxnSpLocks noChangeShapeType="1"/>
              <a:stCxn id="6" idx="0"/>
              <a:endCxn id="4" idx="2"/>
            </p:cNvCxnSpPr>
            <p:nvPr/>
          </p:nvCxnSpPr>
          <p:spPr bwMode="auto">
            <a:xfrm rot="5400000" flipH="1">
              <a:off x="2901" y="1034"/>
              <a:ext cx="144" cy="1513"/>
            </a:xfrm>
            <a:prstGeom prst="bentConnector3">
              <a:avLst>
                <a:gd name="adj1" fmla="val 33333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033" name="_s1033">
              <a:extLst>
                <a:ext uri="{FF2B5EF4-FFF2-40B4-BE49-F238E27FC236}">
                  <a16:creationId xmlns:a16="http://schemas.microsoft.com/office/drawing/2014/main" id="{9CF85FDC-EB5A-47DC-8DAA-3BC26AEB722D}"/>
                </a:ext>
              </a:extLst>
            </p:cNvPr>
            <p:cNvCxnSpPr>
              <a:cxnSpLocks noChangeShapeType="1"/>
              <a:stCxn id="5" idx="0"/>
              <a:endCxn id="4" idx="2"/>
            </p:cNvCxnSpPr>
            <p:nvPr/>
          </p:nvCxnSpPr>
          <p:spPr bwMode="auto">
            <a:xfrm rot="16200000">
              <a:off x="1388" y="1035"/>
              <a:ext cx="144" cy="1512"/>
            </a:xfrm>
            <a:prstGeom prst="bentConnector3">
              <a:avLst>
                <a:gd name="adj1" fmla="val 33333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034" name="_s1034">
              <a:extLst>
                <a:ext uri="{FF2B5EF4-FFF2-40B4-BE49-F238E27FC236}">
                  <a16:creationId xmlns:a16="http://schemas.microsoft.com/office/drawing/2014/main" id="{9A6E5C1E-D434-4F07-A712-2F4D6C46AB99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145" y="1358"/>
              <a:ext cx="144" cy="1"/>
            </a:xfrm>
            <a:prstGeom prst="straightConnector1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3" name="_s1035">
              <a:extLst>
                <a:ext uri="{FF2B5EF4-FFF2-40B4-BE49-F238E27FC236}">
                  <a16:creationId xmlns:a16="http://schemas.microsoft.com/office/drawing/2014/main" id="{25978966-C149-4DF4-8FBA-8C14A2ECE9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99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Miniszteri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Konferencia</a:t>
              </a:r>
            </a:p>
          </p:txBody>
        </p:sp>
        <p:sp>
          <p:nvSpPr>
            <p:cNvPr id="4" name="_s1036">
              <a:extLst>
                <a:ext uri="{FF2B5EF4-FFF2-40B4-BE49-F238E27FC236}">
                  <a16:creationId xmlns:a16="http://schemas.microsoft.com/office/drawing/2014/main" id="{DE0D5986-C83A-4FC6-962B-E9D34DFB8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143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7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Általános </a:t>
              </a:r>
              <a:r>
                <a:rPr kumimoji="0" lang="hu-HU" altLang="hu-HU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Tanács</a:t>
              </a:r>
            </a:p>
          </p:txBody>
        </p:sp>
        <p:sp>
          <p:nvSpPr>
            <p:cNvPr id="5" name="_s1037">
              <a:extLst>
                <a:ext uri="{FF2B5EF4-FFF2-40B4-BE49-F238E27FC236}">
                  <a16:creationId xmlns:a16="http://schemas.microsoft.com/office/drawing/2014/main" id="{85786F77-279E-4823-B23B-66DBAC61F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863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3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Bizottságok</a:t>
              </a:r>
            </a:p>
          </p:txBody>
        </p:sp>
        <p:sp>
          <p:nvSpPr>
            <p:cNvPr id="6" name="_s1038">
              <a:extLst>
                <a:ext uri="{FF2B5EF4-FFF2-40B4-BE49-F238E27FC236}">
                  <a16:creationId xmlns:a16="http://schemas.microsoft.com/office/drawing/2014/main" id="{A0701E3E-00CA-402F-8FFB-77FE544A9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1863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3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Szolgáltatás-</a:t>
              </a:r>
              <a:br>
                <a:rPr kumimoji="0" lang="hu-HU" altLang="hu-HU" sz="13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</a:br>
              <a:r>
                <a:rPr kumimoji="0" lang="hu-HU" altLang="hu-HU" sz="13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kereskedelemért</a:t>
              </a:r>
              <a:br>
                <a:rPr kumimoji="0" lang="hu-HU" altLang="hu-HU" sz="13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</a:br>
              <a:r>
                <a:rPr kumimoji="0" lang="hu-HU" altLang="hu-HU" sz="13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felelős Tanács</a:t>
              </a:r>
            </a:p>
          </p:txBody>
        </p:sp>
        <p:sp>
          <p:nvSpPr>
            <p:cNvPr id="7" name="_s1039">
              <a:extLst>
                <a:ext uri="{FF2B5EF4-FFF2-40B4-BE49-F238E27FC236}">
                  <a16:creationId xmlns:a16="http://schemas.microsoft.com/office/drawing/2014/main" id="{B00E2617-A930-4560-A0C8-90BD53E55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863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3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TRIPS-Tanács</a:t>
              </a:r>
            </a:p>
          </p:txBody>
        </p:sp>
        <p:sp>
          <p:nvSpPr>
            <p:cNvPr id="8" name="_s1040">
              <a:extLst>
                <a:ext uri="{FF2B5EF4-FFF2-40B4-BE49-F238E27FC236}">
                  <a16:creationId xmlns:a16="http://schemas.microsoft.com/office/drawing/2014/main" id="{CD4DF149-30DD-42D6-B921-D2DE3B33F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863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3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Árukereskedelemért</a:t>
              </a:r>
              <a:br>
                <a:rPr kumimoji="0" lang="hu-HU" altLang="hu-HU" sz="13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</a:br>
              <a:r>
                <a:rPr kumimoji="0" lang="hu-HU" altLang="hu-HU" sz="13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felelős Tanács</a:t>
              </a:r>
            </a:p>
          </p:txBody>
        </p:sp>
        <p:sp>
          <p:nvSpPr>
            <p:cNvPr id="9" name="_s1041">
              <a:extLst>
                <a:ext uri="{FF2B5EF4-FFF2-40B4-BE49-F238E27FC236}">
                  <a16:creationId xmlns:a16="http://schemas.microsoft.com/office/drawing/2014/main" id="{B0486C6A-D247-42C8-A311-1F09229C5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6" y="2294"/>
              <a:ext cx="863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Bizottságok,</a:t>
              </a:r>
              <a:br>
                <a:rPr kumimoji="0" lang="hu-HU" altLang="hu-HU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</a:br>
              <a:r>
                <a:rPr kumimoji="0" lang="hu-HU" altLang="hu-HU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munkacsoportok</a:t>
              </a:r>
            </a:p>
          </p:txBody>
        </p:sp>
        <p:sp>
          <p:nvSpPr>
            <p:cNvPr id="10" name="_s1042">
              <a:extLst>
                <a:ext uri="{FF2B5EF4-FFF2-40B4-BE49-F238E27FC236}">
                  <a16:creationId xmlns:a16="http://schemas.microsoft.com/office/drawing/2014/main" id="{87ECB1D2-292D-423B-9154-4B25D5D29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2" y="2294"/>
              <a:ext cx="863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Bizottságok,</a:t>
              </a:r>
              <a:br>
                <a:rPr kumimoji="0" lang="hu-HU" altLang="hu-HU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</a:br>
              <a:r>
                <a:rPr kumimoji="0" lang="hu-HU" altLang="hu-HU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munkacsoportok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0E9E3D1-BB4A-46C1-B145-68BA0EB646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altLang="hu-HU"/>
              <a:t>Érdekcsoportok a WTO-ban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DA2BC1E-8379-4644-8410-5C932257AB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09900" y="2057401"/>
            <a:ext cx="5600700" cy="3656013"/>
          </a:xfrm>
        </p:spPr>
        <p:txBody>
          <a:bodyPr rtlCol="0">
            <a:normAutofit fontScale="92500"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hu-HU" altLang="hu-HU">
                <a:solidFill>
                  <a:schemeClr val="tx1">
                    <a:lumMod val="75000"/>
                    <a:lumOff val="25000"/>
                  </a:schemeClr>
                </a:solidFill>
              </a:rPr>
              <a:t>EU</a:t>
            </a:r>
          </a:p>
          <a:p>
            <a:pPr>
              <a:buFont typeface="Wingdings 3" charset="2"/>
              <a:buChar char=""/>
              <a:defRPr/>
            </a:pPr>
            <a:r>
              <a:rPr lang="hu-HU" altLang="hu-HU">
                <a:solidFill>
                  <a:schemeClr val="tx1">
                    <a:lumMod val="75000"/>
                    <a:lumOff val="25000"/>
                  </a:schemeClr>
                </a:solidFill>
              </a:rPr>
              <a:t>USA</a:t>
            </a:r>
          </a:p>
          <a:p>
            <a:pPr>
              <a:buFont typeface="Wingdings 3" charset="2"/>
              <a:buChar char=""/>
              <a:defRPr/>
            </a:pPr>
            <a:r>
              <a:rPr lang="hu-HU" altLang="hu-HU">
                <a:solidFill>
                  <a:schemeClr val="tx1">
                    <a:lumMod val="75000"/>
                    <a:lumOff val="25000"/>
                  </a:schemeClr>
                </a:solidFill>
              </a:rPr>
              <a:t>ASEAN, MERCOSUR, NAFTA</a:t>
            </a:r>
          </a:p>
          <a:p>
            <a:pPr>
              <a:buFont typeface="Wingdings 3" charset="2"/>
              <a:buChar char=""/>
              <a:defRPr/>
            </a:pPr>
            <a:r>
              <a:rPr lang="hu-HU" altLang="hu-HU">
                <a:solidFill>
                  <a:schemeClr val="tx1">
                    <a:lumMod val="75000"/>
                    <a:lumOff val="25000"/>
                  </a:schemeClr>
                </a:solidFill>
              </a:rPr>
              <a:t>ACP-országok</a:t>
            </a:r>
          </a:p>
          <a:p>
            <a:pPr>
              <a:buFont typeface="Wingdings 3" charset="2"/>
              <a:buChar char=""/>
              <a:defRPr/>
            </a:pPr>
            <a:r>
              <a:rPr lang="hu-HU" altLang="hu-HU">
                <a:solidFill>
                  <a:schemeClr val="tx1">
                    <a:lumMod val="75000"/>
                    <a:lumOff val="25000"/>
                  </a:schemeClr>
                </a:solidFill>
              </a:rPr>
              <a:t>Cairns-csoport (Magyarország is a tagja volt)</a:t>
            </a:r>
          </a:p>
          <a:p>
            <a:pPr>
              <a:buFont typeface="Wingdings 3" charset="2"/>
              <a:buChar char=""/>
              <a:defRPr/>
            </a:pPr>
            <a:r>
              <a:rPr lang="hu-HU" altLang="hu-HU">
                <a:solidFill>
                  <a:schemeClr val="tx1">
                    <a:lumMod val="75000"/>
                    <a:lumOff val="25000"/>
                  </a:schemeClr>
                </a:solidFill>
              </a:rPr>
              <a:t>G21+ (fejlődő országok)</a:t>
            </a:r>
          </a:p>
          <a:p>
            <a:pPr>
              <a:buFont typeface="Wingdings 3" charset="2"/>
              <a:buChar char=""/>
              <a:defRPr/>
            </a:pPr>
            <a:endParaRPr lang="hu-HU" altLang="hu-HU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hu-HU" altLang="hu-HU">
                <a:solidFill>
                  <a:schemeClr val="tx1">
                    <a:lumMod val="75000"/>
                    <a:lumOff val="25000"/>
                  </a:schemeClr>
                </a:solidFill>
              </a:rPr>
              <a:t>Következmény: kereskedelmi viták/háborúk!!!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ím 2">
            <a:extLst>
              <a:ext uri="{FF2B5EF4-FFF2-40B4-BE49-F238E27FC236}">
                <a16:creationId xmlns:a16="http://schemas.microsoft.com/office/drawing/2014/main" id="{6E4AFC69-A4F2-4931-813A-DC105C46D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altLang="hu-HU"/>
              <a:t>Doha Forduló: Előzmények, kezdetek</a:t>
            </a:r>
          </a:p>
        </p:txBody>
      </p:sp>
      <p:sp>
        <p:nvSpPr>
          <p:cNvPr id="2" name="Tartalom helye 1">
            <a:extLst>
              <a:ext uri="{FF2B5EF4-FFF2-40B4-BE49-F238E27FC236}">
                <a16:creationId xmlns:a16="http://schemas.microsoft.com/office/drawing/2014/main" id="{3E1BAA87-DB86-4F9A-9BC7-84F121F2B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1" y="2478089"/>
            <a:ext cx="4760913" cy="2911475"/>
          </a:xfrm>
        </p:spPr>
        <p:txBody>
          <a:bodyPr rtlCol="0">
            <a:normAutofit fontScale="92500" lnSpcReduction="20000"/>
          </a:bodyPr>
          <a:lstStyle/>
          <a:p>
            <a:pPr marL="154305" indent="-154305">
              <a:buFont typeface="Wingdings"/>
              <a:buChar char=""/>
              <a:defRPr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Előzmény: Szingapúr, Genf, Seattle</a:t>
            </a:r>
          </a:p>
          <a:p>
            <a:pPr marL="0" indent="0">
              <a:buNone/>
              <a:defRPr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Fordulót indító Miniszteri Konferencia:</a:t>
            </a:r>
          </a:p>
          <a:p>
            <a:pPr marL="154305" indent="-154305">
              <a:buFont typeface="Wingdings"/>
              <a:buChar char=""/>
              <a:defRPr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2001. nov.: Doha – befejezés: 2005 végéig (?)</a:t>
            </a:r>
          </a:p>
          <a:p>
            <a:pPr marL="154305" indent="-154305">
              <a:buFont typeface="Wingdings"/>
              <a:buChar char=""/>
              <a:defRPr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54305" indent="-154305">
              <a:buFont typeface="Wingdings"/>
              <a:buChar char=""/>
              <a:defRPr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Miniszteri Konferenciákból összeálló tárgyalássorozat!!!</a:t>
            </a:r>
          </a:p>
          <a:p>
            <a:pPr marL="154305" indent="-154305">
              <a:buFont typeface="Wingdings 3" charset="2"/>
              <a:buChar char=""/>
              <a:defRPr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ím 2">
            <a:extLst>
              <a:ext uri="{FF2B5EF4-FFF2-40B4-BE49-F238E27FC236}">
                <a16:creationId xmlns:a16="http://schemas.microsoft.com/office/drawing/2014/main" id="{A614E0D0-BF98-4C50-B8DA-62F96031C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altLang="hu-HU"/>
              <a:t>Doha – Miniszteri Konferencia</a:t>
            </a:r>
          </a:p>
        </p:txBody>
      </p:sp>
      <p:sp>
        <p:nvSpPr>
          <p:cNvPr id="25602" name="Tartalom helye 1">
            <a:extLst>
              <a:ext uri="{FF2B5EF4-FFF2-40B4-BE49-F238E27FC236}">
                <a16:creationId xmlns:a16="http://schemas.microsoft.com/office/drawing/2014/main" id="{91B44DF0-4FD3-40B6-B707-79C10F6C9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1" y="2478089"/>
            <a:ext cx="4760913" cy="2911475"/>
          </a:xfrm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hu-HU" altLang="hu-HU"/>
              <a:t>4. Miniszteri Konferencia</a:t>
            </a:r>
          </a:p>
          <a:p>
            <a:pPr>
              <a:defRPr/>
            </a:pPr>
            <a:r>
              <a:rPr lang="hu-HU" altLang="hu-HU"/>
              <a:t>2011. november 9-14.</a:t>
            </a:r>
          </a:p>
          <a:p>
            <a:pPr>
              <a:defRPr/>
            </a:pPr>
            <a:r>
              <a:rPr lang="hu-HU" altLang="hu-HU"/>
              <a:t>Kapcsolódó dokumentumok, egyezmények:</a:t>
            </a:r>
          </a:p>
          <a:p>
            <a:pPr lvl="1">
              <a:defRPr/>
            </a:pPr>
            <a:r>
              <a:rPr lang="hu-HU" altLang="hu-HU"/>
              <a:t>Miniszteri Nyilatkozat (Ministerial Declaration)</a:t>
            </a:r>
          </a:p>
          <a:p>
            <a:pPr lvl="1">
              <a:defRPr/>
            </a:pPr>
            <a:r>
              <a:rPr lang="hu-HU" altLang="hu-HU"/>
              <a:t>TRIPS Egyezmény és a közegészségügy nyilatkozata</a:t>
            </a:r>
          </a:p>
          <a:p>
            <a:pPr lvl="1">
              <a:defRPr/>
            </a:pPr>
            <a:r>
              <a:rPr lang="hu-HU" altLang="hu-HU"/>
              <a:t>Támogatások</a:t>
            </a:r>
          </a:p>
          <a:p>
            <a:pPr lvl="1">
              <a:defRPr/>
            </a:pPr>
            <a:r>
              <a:rPr lang="hu-HU" altLang="hu-HU"/>
              <a:t>EU-ACP mentőcsomag</a:t>
            </a:r>
          </a:p>
          <a:p>
            <a:pPr lvl="1">
              <a:defRPr/>
            </a:pPr>
            <a:r>
              <a:rPr lang="hu-HU" altLang="hu-HU"/>
              <a:t>EU-banánimportjára vonatkozó döntés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41E10CC-2070-4A8E-AA8E-574A9650C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24200" y="2457450"/>
            <a:ext cx="6172200" cy="85725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WTO = GATT?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2174716-8D19-4B97-BDF5-FF2150D8F8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51579" y="1076960"/>
            <a:ext cx="9603275" cy="776794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dirty="0"/>
              <a:t>A különbségek</a:t>
            </a:r>
          </a:p>
        </p:txBody>
      </p:sp>
      <p:graphicFrame>
        <p:nvGraphicFramePr>
          <p:cNvPr id="292903" name="Group 39">
            <a:extLst>
              <a:ext uri="{FF2B5EF4-FFF2-40B4-BE49-F238E27FC236}">
                <a16:creationId xmlns:a16="http://schemas.microsoft.com/office/drawing/2014/main" id="{8C9861CE-6A83-41F4-BF17-689ACECC9B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555197"/>
              </p:ext>
            </p:extLst>
          </p:nvPr>
        </p:nvGraphicFramePr>
        <p:xfrm>
          <a:off x="1450975" y="2016125"/>
          <a:ext cx="9604376" cy="3384549"/>
        </p:xfrm>
        <a:graphic>
          <a:graphicData uri="http://schemas.openxmlformats.org/drawingml/2006/table">
            <a:tbl>
              <a:tblPr/>
              <a:tblGrid>
                <a:gridCol w="4802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2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GATT</a:t>
                      </a:r>
                    </a:p>
                  </a:txBody>
                  <a:tcPr marL="106715" marR="106715"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WTO</a:t>
                      </a:r>
                    </a:p>
                  </a:txBody>
                  <a:tcPr marL="106715" marR="106715"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Ideiglenes egyezmény</a:t>
                      </a:r>
                    </a:p>
                  </a:txBody>
                  <a:tcPr marL="106715" marR="106715"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Nemzetközi szervezet</a:t>
                      </a:r>
                    </a:p>
                  </a:txBody>
                  <a:tcPr marL="106715" marR="106715"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Sok az egyezményen kívüli ország</a:t>
                      </a:r>
                    </a:p>
                  </a:txBody>
                  <a:tcPr marL="106715" marR="106715"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Sokkal globálisabb a tagsága (153 ország!)</a:t>
                      </a:r>
                    </a:p>
                  </a:txBody>
                  <a:tcPr marL="106715" marR="106715"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4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Csak ipari termékek</a:t>
                      </a:r>
                    </a:p>
                  </a:txBody>
                  <a:tcPr marL="106715" marR="106715"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Szélesebb körű kompetencia</a:t>
                      </a:r>
                    </a:p>
                  </a:txBody>
                  <a:tcPr marL="106715" marR="106715"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1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Egyes egyezmények nem minden országra vonatkoztak</a:t>
                      </a:r>
                    </a:p>
                  </a:txBody>
                  <a:tcPr marL="106715" marR="106715"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Valamennyi egyezmény minden tagra kötelező</a:t>
                      </a:r>
                    </a:p>
                  </a:txBody>
                  <a:tcPr marL="106715" marR="106715"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7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Engedmények, kivételek széles köre</a:t>
                      </a:r>
                    </a:p>
                  </a:txBody>
                  <a:tcPr marL="106715" marR="106715"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Szigorúbb szabályok</a:t>
                      </a:r>
                    </a:p>
                  </a:txBody>
                  <a:tcPr marL="106715" marR="106715"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37966" y="4920630"/>
            <a:ext cx="4993709" cy="1080120"/>
          </a:xfrm>
        </p:spPr>
        <p:txBody>
          <a:bodyPr/>
          <a:lstStyle/>
          <a:p>
            <a:r>
              <a:rPr lang="hu-HU" sz="1500" dirty="0"/>
              <a:t>Jelen tananyag </a:t>
            </a:r>
            <a:br>
              <a:rPr lang="hu-HU" sz="1500" dirty="0"/>
            </a:br>
            <a:r>
              <a:rPr lang="hu-HU" sz="1500" dirty="0"/>
              <a:t>a Szegedi Tudományegyetemen készült</a:t>
            </a:r>
            <a:br>
              <a:rPr lang="hu-HU" sz="1500" dirty="0"/>
            </a:br>
            <a:r>
              <a:rPr lang="hu-HU" sz="1500" dirty="0"/>
              <a:t>az Európai Unió támogatásával. </a:t>
            </a:r>
            <a:br>
              <a:rPr lang="hu-HU" sz="1500" dirty="0"/>
            </a:br>
            <a:r>
              <a:rPr lang="hu-HU" sz="1500" dirty="0"/>
              <a:t>Projekt azonosító: EFOP-3.4.3-16-2016-00014</a:t>
            </a:r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9B93854D-BB69-4D55-9607-A5D5A37F9570}"/>
              </a:ext>
            </a:extLst>
          </p:cNvPr>
          <p:cNvSpPr txBox="1">
            <a:spLocks/>
          </p:cNvSpPr>
          <p:nvPr/>
        </p:nvSpPr>
        <p:spPr bwMode="auto">
          <a:xfrm>
            <a:off x="2950025" y="1100231"/>
            <a:ext cx="6291953" cy="2516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>
              <a:defRPr/>
            </a:pPr>
            <a:endParaRPr lang="hu-HU" sz="1500" kern="0" dirty="0">
              <a:solidFill>
                <a:srgbClr val="FFFFFF"/>
              </a:solidFill>
            </a:endParaRPr>
          </a:p>
          <a:p>
            <a:pPr algn="ctr" defTabSz="685800">
              <a:defRPr/>
            </a:pPr>
            <a:r>
              <a:rPr lang="hu-HU" sz="1500" kern="0" dirty="0">
                <a:solidFill>
                  <a:srgbClr val="FFFFFF"/>
                </a:solidFill>
              </a:rPr>
              <a:t>Szegedi Tudományegyetem</a:t>
            </a:r>
          </a:p>
          <a:p>
            <a:pPr algn="ctr" defTabSz="685800">
              <a:defRPr/>
            </a:pPr>
            <a:r>
              <a:rPr lang="hu-HU" sz="1500" kern="0" dirty="0" err="1">
                <a:solidFill>
                  <a:srgbClr val="FFFFFF"/>
                </a:solidFill>
              </a:rPr>
              <a:t>GazdaságtUDOMÁNYI</a:t>
            </a:r>
            <a:r>
              <a:rPr lang="hu-HU" sz="1500" kern="0" dirty="0">
                <a:solidFill>
                  <a:srgbClr val="FFFFFF"/>
                </a:solidFill>
              </a:rPr>
              <a:t> KAR</a:t>
            </a:r>
          </a:p>
          <a:p>
            <a:pPr algn="ctr" defTabSz="685800">
              <a:defRPr/>
            </a:pPr>
            <a:r>
              <a:rPr lang="hu-HU" sz="1500" kern="0" dirty="0">
                <a:solidFill>
                  <a:srgbClr val="FFFFFF"/>
                </a:solidFill>
              </a:rPr>
              <a:t>Közgazdász  KÉPZÉS</a:t>
            </a:r>
          </a:p>
          <a:p>
            <a:pPr algn="ctr" defTabSz="685800">
              <a:defRPr/>
            </a:pPr>
            <a:r>
              <a:rPr lang="hu-HU" sz="1500" kern="0" dirty="0">
                <a:solidFill>
                  <a:srgbClr val="FFFFFF"/>
                </a:solidFill>
              </a:rPr>
              <a:t>Távoktatási TAGOZAT</a:t>
            </a:r>
          </a:p>
          <a:p>
            <a:pPr algn="ctr" defTabSz="685800">
              <a:defRPr/>
            </a:pPr>
            <a:r>
              <a:rPr lang="hu-HU" sz="1500" kern="0" dirty="0">
                <a:solidFill>
                  <a:srgbClr val="FFFFFF"/>
                </a:solidFill>
              </a:rPr>
              <a:t>LECKESOROZAT</a:t>
            </a:r>
          </a:p>
          <a:p>
            <a:pPr algn="ctr" defTabSz="685800">
              <a:defRPr/>
            </a:pPr>
            <a:r>
              <a:rPr lang="hu-HU" sz="1500" kern="0" dirty="0">
                <a:solidFill>
                  <a:srgbClr val="FFFFFF"/>
                </a:solidFill>
              </a:rPr>
              <a:t>Copyright ©  SZTE GTK 2017/2018</a:t>
            </a:r>
          </a:p>
          <a:p>
            <a:pPr algn="ctr" defTabSz="685800">
              <a:defRPr/>
            </a:pPr>
            <a:endParaRPr lang="hu-HU" sz="1500" kern="0" dirty="0">
              <a:solidFill>
                <a:srgbClr val="FFFFFF"/>
              </a:solidFill>
            </a:endParaRPr>
          </a:p>
          <a:p>
            <a:pPr algn="ctr" defTabSz="685800">
              <a:defRPr/>
            </a:pPr>
            <a:r>
              <a:rPr lang="hu-HU" sz="1500" kern="0" dirty="0">
                <a:solidFill>
                  <a:srgbClr val="FFFFFF"/>
                </a:solidFill>
              </a:rPr>
              <a:t>A LECKE tartalma, illetve alkotó </a:t>
            </a:r>
            <a:r>
              <a:rPr lang="hu-HU" sz="1500" kern="0" dirty="0" err="1">
                <a:solidFill>
                  <a:srgbClr val="FFFFFF"/>
                </a:solidFill>
              </a:rPr>
              <a:t>elemeI</a:t>
            </a:r>
            <a:r>
              <a:rPr lang="hu-HU" sz="1500" kern="0" dirty="0">
                <a:solidFill>
                  <a:srgbClr val="FFFFFF"/>
                </a:solidFill>
              </a:rPr>
              <a:t> előzetes, írásbeli engedély MELLETT használhatók fel.</a:t>
            </a:r>
          </a:p>
        </p:txBody>
      </p:sp>
    </p:spTree>
    <p:extLst>
      <p:ext uri="{BB962C8B-B14F-4D97-AF65-F5344CB8AC3E}">
        <p14:creationId xmlns:p14="http://schemas.microsoft.com/office/powerpoint/2010/main" val="156491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F6901983-C09E-4246-85A6-D9E8DD7C0059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2" t="11843" r="903"/>
          <a:stretch/>
        </p:blipFill>
        <p:spPr bwMode="auto">
          <a:xfrm>
            <a:off x="86360" y="86360"/>
            <a:ext cx="11871960" cy="66852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0798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70ABBF6-BC99-47F1-B5F5-078B2B058A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5260" y="445770"/>
            <a:ext cx="10167620" cy="15430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altLang="hu-HU" dirty="0"/>
              <a:t>1. A GATT</a:t>
            </a:r>
            <a:br>
              <a:rPr lang="hu-HU" altLang="hu-HU" dirty="0"/>
            </a:br>
            <a:r>
              <a:rPr lang="hu-HU" altLang="hu-HU" dirty="0"/>
              <a:t>(Általános Vámtarifa és Kereskedelmi Egyezmény)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68F881D-72D4-4F6C-B074-12C273A08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9900" y="1063626"/>
            <a:ext cx="6172200" cy="5826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altLang="hu-HU"/>
              <a:t>A GATT: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FB3BDBB-47A0-46B1-B835-872FE6694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7050" y="1808163"/>
            <a:ext cx="6083300" cy="3395662"/>
          </a:xfrm>
        </p:spPr>
        <p:txBody>
          <a:bodyPr>
            <a:normAutofit lnSpcReduction="10000"/>
          </a:bodyPr>
          <a:lstStyle/>
          <a:p>
            <a:r>
              <a:rPr lang="hu-HU" altLang="hu-HU">
                <a:solidFill>
                  <a:srgbClr val="FF0000"/>
                </a:solidFill>
              </a:rPr>
              <a:t>Egyezmény </a:t>
            </a:r>
            <a:r>
              <a:rPr lang="hu-HU" altLang="hu-HU"/>
              <a:t>– szerződő felek</a:t>
            </a:r>
          </a:p>
          <a:p>
            <a:r>
              <a:rPr lang="hu-HU" altLang="hu-HU"/>
              <a:t>1947 – ITO helyett, 23 ország, ideiglenes (?)</a:t>
            </a:r>
          </a:p>
          <a:p>
            <a:endParaRPr lang="hu-HU" altLang="hu-HU"/>
          </a:p>
          <a:p>
            <a:r>
              <a:rPr lang="hu-HU" altLang="hu-HU" u="sng"/>
              <a:t>Célok</a:t>
            </a:r>
            <a:r>
              <a:rPr lang="hu-HU" altLang="hu-HU"/>
              <a:t>:</a:t>
            </a:r>
          </a:p>
          <a:p>
            <a:pPr lvl="1"/>
            <a:r>
              <a:rPr lang="hu-HU" altLang="hu-HU"/>
              <a:t>Életszínvonal emelése</a:t>
            </a:r>
          </a:p>
          <a:p>
            <a:pPr lvl="1"/>
            <a:r>
              <a:rPr lang="hu-HU" altLang="hu-HU"/>
              <a:t>Teljes foglalkoztatottság</a:t>
            </a:r>
          </a:p>
          <a:p>
            <a:pPr lvl="1"/>
            <a:r>
              <a:rPr lang="hu-HU" altLang="hu-HU"/>
              <a:t>Világ erőforrásainak kihasználása</a:t>
            </a:r>
          </a:p>
          <a:p>
            <a:pPr lvl="1"/>
            <a:r>
              <a:rPr lang="hu-HU" altLang="hu-HU"/>
              <a:t>Áruk cseréjének bővítése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F4BD14B-FA0F-4520-B7FE-8563BB897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altLang="hu-HU" u="sng"/>
              <a:t>GATT-alapelvek: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70E2826-8138-4B3D-9D24-16643400D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900" y="2057401"/>
            <a:ext cx="5600700" cy="3656013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hu-HU" altLang="hu-HU" sz="1800"/>
              <a:t>Diszkriminációmentesség</a:t>
            </a:r>
          </a:p>
          <a:p>
            <a:pPr marL="742950" lvl="1" indent="-400050"/>
            <a:r>
              <a:rPr lang="hu-HU" altLang="hu-HU"/>
              <a:t>Legnagyobb kedvezmény elve (most-favoured nations, MFN)</a:t>
            </a:r>
          </a:p>
          <a:p>
            <a:pPr marL="742950" lvl="1" indent="-400050"/>
            <a:r>
              <a:rPr lang="hu-HU" altLang="hu-HU"/>
              <a:t>Nemzeti elbánás elve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1800"/>
              <a:t>Vámvédelem elve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1800"/>
              <a:t>Liberalizáció elve (kereskedelmi fordulók)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1800"/>
              <a:t>Konzultáció elve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1800"/>
              <a:t>Transzparencia (átláthatóság) elve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7FA8C607-EB42-413E-AD9E-4D726A1ABD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9900" y="1063626"/>
            <a:ext cx="6172200" cy="47466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/>
              <a:t>GATT-fordulók</a:t>
            </a:r>
          </a:p>
        </p:txBody>
      </p:sp>
      <p:graphicFrame>
        <p:nvGraphicFramePr>
          <p:cNvPr id="319551" name="Group 63">
            <a:extLst>
              <a:ext uri="{FF2B5EF4-FFF2-40B4-BE49-F238E27FC236}">
                <a16:creationId xmlns:a16="http://schemas.microsoft.com/office/drawing/2014/main" id="{8AF95E6A-0076-478B-871B-32FC9A78169E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3125788" y="1646238"/>
          <a:ext cx="6172200" cy="3636961"/>
        </p:xfrm>
        <a:graphic>
          <a:graphicData uri="http://schemas.openxmlformats.org/drawingml/2006/table">
            <a:tbl>
              <a:tblPr/>
              <a:tblGrid>
                <a:gridCol w="863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0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5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ÉV</a:t>
                      </a:r>
                    </a:p>
                  </a:txBody>
                  <a:tcPr marL="67500" marR="67500" marT="35111" marB="351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FORDULÓ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TÉMAKÖR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5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1947</a:t>
                      </a:r>
                    </a:p>
                  </a:txBody>
                  <a:tcPr marL="67500" marR="67500" marT="35111" marB="351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Genf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Vámok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3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1949</a:t>
                      </a:r>
                    </a:p>
                  </a:txBody>
                  <a:tcPr marL="67500" marR="67500" marT="35111" marB="351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Annecy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Vámok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5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1951</a:t>
                      </a:r>
                    </a:p>
                  </a:txBody>
                  <a:tcPr marL="67500" marR="67500" marT="35111" marB="351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Torquay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Vámok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5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1956</a:t>
                      </a:r>
                    </a:p>
                  </a:txBody>
                  <a:tcPr marL="67500" marR="67500" marT="35111" marB="351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Genf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Vámok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5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1960-61</a:t>
                      </a:r>
                    </a:p>
                  </a:txBody>
                  <a:tcPr marL="67500" marR="67500" marT="35111" marB="351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Dillon-forduló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Vámok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3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1964-67</a:t>
                      </a:r>
                    </a:p>
                  </a:txBody>
                  <a:tcPr marL="67500" marR="67500" marT="35111" marB="351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Kennedy-forduló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Vámok és dömpingellenes eszközök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5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1973-79</a:t>
                      </a:r>
                    </a:p>
                  </a:txBody>
                  <a:tcPr marL="67500" marR="67500" marT="35111" marB="351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Tokió-forduló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Vámok, nem vámjellegű eszközök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9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1986-94</a:t>
                      </a:r>
                    </a:p>
                  </a:txBody>
                  <a:tcPr marL="67500" marR="67500" marT="35111" marB="351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Uruguay-forduló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Vámok, nem vámjellegű eszközök, szolgáltatások, szellemi tulajdon, vitarendezés, textil, mezőgazdaság, WTO létrehozása…</a:t>
                      </a:r>
                    </a:p>
                  </a:txBody>
                  <a:tcPr marL="67500" marR="67500" marT="35111" marB="351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CB8A5C4-3988-4125-B28D-FCFC0DB48A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07920" y="1085850"/>
            <a:ext cx="5059680" cy="8572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altLang="hu-HU" dirty="0"/>
              <a:t>Uruguay-forduló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EB5803F-DAAF-4DCB-8142-95DAB626B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900" y="2057401"/>
            <a:ext cx="5600700" cy="365601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u-HU" altLang="hu-HU"/>
              <a:t>15 tárgyalási téma – új elemek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/>
              <a:t>   (mezőgazdaság, szolgáltatások, szellemi tulajdonjog, beruházások, vitarendezés)</a:t>
            </a:r>
          </a:p>
          <a:p>
            <a:pPr>
              <a:lnSpc>
                <a:spcPct val="80000"/>
              </a:lnSpc>
            </a:pPr>
            <a:endParaRPr lang="hu-HU" altLang="hu-HU" u="sng"/>
          </a:p>
          <a:p>
            <a:pPr>
              <a:lnSpc>
                <a:spcPct val="80000"/>
              </a:lnSpc>
            </a:pPr>
            <a:r>
              <a:rPr lang="hu-HU" altLang="hu-HU" u="sng"/>
              <a:t>Legfontosabb eredmények</a:t>
            </a:r>
            <a:r>
              <a:rPr lang="hu-HU" altLang="hu-HU"/>
              <a:t>:</a:t>
            </a:r>
          </a:p>
          <a:p>
            <a:pPr lvl="1">
              <a:lnSpc>
                <a:spcPct val="80000"/>
              </a:lnSpc>
            </a:pPr>
            <a:r>
              <a:rPr lang="hu-HU" altLang="hu-HU"/>
              <a:t>WTO létrehozása (Marrakeshi Egyezmény)</a:t>
            </a:r>
          </a:p>
          <a:p>
            <a:pPr lvl="1">
              <a:lnSpc>
                <a:spcPct val="80000"/>
              </a:lnSpc>
            </a:pPr>
            <a:r>
              <a:rPr lang="hu-HU" altLang="hu-HU"/>
              <a:t>Mezőgazdasági Megállapodás</a:t>
            </a:r>
          </a:p>
          <a:p>
            <a:pPr lvl="1">
              <a:lnSpc>
                <a:spcPct val="80000"/>
              </a:lnSpc>
            </a:pPr>
            <a:r>
              <a:rPr lang="hu-HU" altLang="hu-HU"/>
              <a:t>Textil- és Ruházati Megállapodás</a:t>
            </a:r>
          </a:p>
          <a:p>
            <a:pPr lvl="1">
              <a:lnSpc>
                <a:spcPct val="80000"/>
              </a:lnSpc>
            </a:pPr>
            <a:r>
              <a:rPr lang="hu-HU" altLang="hu-HU"/>
              <a:t>GATS (szolgáltatások)</a:t>
            </a:r>
          </a:p>
          <a:p>
            <a:pPr lvl="1">
              <a:lnSpc>
                <a:spcPct val="80000"/>
              </a:lnSpc>
            </a:pPr>
            <a:r>
              <a:rPr lang="hu-HU" altLang="hu-HU"/>
              <a:t>TRIPS (szellemi tulajdonjog)</a:t>
            </a:r>
          </a:p>
          <a:p>
            <a:pPr lvl="1">
              <a:lnSpc>
                <a:spcPct val="80000"/>
              </a:lnSpc>
            </a:pPr>
            <a:r>
              <a:rPr lang="hu-HU" altLang="hu-HU"/>
              <a:t>TRIMS (beruházások)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C92840A-67AF-4322-BDCA-641E580F22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329" y="948690"/>
            <a:ext cx="7488871" cy="21971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altLang="hu-HU" dirty="0"/>
              <a:t>2. A WTO</a:t>
            </a:r>
            <a:br>
              <a:rPr lang="hu-HU" altLang="hu-HU" dirty="0"/>
            </a:br>
            <a:r>
              <a:rPr lang="hu-HU" altLang="hu-HU" dirty="0"/>
              <a:t>(Kereskedelmi Világszervezet)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2D51F88-32B2-4126-BD4F-2EAD4860C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9900" y="1063626"/>
            <a:ext cx="61722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altLang="hu-HU"/>
              <a:t>A WTO: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2FE9582-D7D1-48E4-AFA6-B18B50D6C5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17838" y="1863726"/>
            <a:ext cx="6343650" cy="3394075"/>
          </a:xfrm>
        </p:spPr>
        <p:txBody>
          <a:bodyPr rtlCol="0">
            <a:normAutofit fontScale="85000"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hu-HU" altLang="hu-HU">
                <a:solidFill>
                  <a:schemeClr val="tx1">
                    <a:lumMod val="75000"/>
                    <a:lumOff val="25000"/>
                  </a:schemeClr>
                </a:solidFill>
              </a:rPr>
              <a:t>1995. jan. 1. (Marrakeshi Egyezmény)</a:t>
            </a:r>
          </a:p>
          <a:p>
            <a:pPr>
              <a:buFont typeface="Wingdings 3" charset="2"/>
              <a:buChar char=""/>
              <a:defRPr/>
            </a:pPr>
            <a:r>
              <a:rPr lang="hu-HU" altLang="hu-HU">
                <a:solidFill>
                  <a:schemeClr val="tx1">
                    <a:lumMod val="75000"/>
                    <a:lumOff val="25000"/>
                  </a:schemeClr>
                </a:solidFill>
              </a:rPr>
              <a:t>Székhely: Genf – igazgató: Pascal Lamy</a:t>
            </a:r>
          </a:p>
          <a:p>
            <a:pPr>
              <a:buFont typeface="Wingdings 3" charset="2"/>
              <a:buChar char=""/>
              <a:defRPr/>
            </a:pPr>
            <a:r>
              <a:rPr lang="hu-HU" altLang="hu-HU">
                <a:solidFill>
                  <a:schemeClr val="tx1">
                    <a:lumMod val="75000"/>
                    <a:lumOff val="25000"/>
                  </a:schemeClr>
                </a:solidFill>
              </a:rPr>
              <a:t>Ma: 153 tag (32 LDC) + 31 megfigyelő</a:t>
            </a:r>
          </a:p>
          <a:p>
            <a:pPr lvl="1">
              <a:buFont typeface="Wingdings 3" charset="2"/>
              <a:buChar char=""/>
              <a:defRPr/>
            </a:pPr>
            <a:r>
              <a:rPr lang="hu-HU" altLang="hu-HU">
                <a:solidFill>
                  <a:schemeClr val="tx1">
                    <a:lumMod val="75000"/>
                    <a:lumOff val="25000"/>
                  </a:schemeClr>
                </a:solidFill>
              </a:rPr>
              <a:t>Magyarország, Európai Közösségek (EU)</a:t>
            </a:r>
          </a:p>
          <a:p>
            <a:pPr>
              <a:buFont typeface="Wingdings 3" charset="2"/>
              <a:buChar char=""/>
              <a:defRPr/>
            </a:pPr>
            <a:r>
              <a:rPr lang="hu-HU" altLang="hu-HU">
                <a:solidFill>
                  <a:schemeClr val="tx1">
                    <a:lumMod val="75000"/>
                    <a:lumOff val="25000"/>
                  </a:schemeClr>
                </a:solidFill>
              </a:rPr>
              <a:t>Alapelvek + célok: ugyanaz, mint a GATT esetében (+ fenntartható fejlődés!)</a:t>
            </a:r>
          </a:p>
          <a:p>
            <a:pPr>
              <a:buFont typeface="Wingdings 3" charset="2"/>
              <a:buChar char=""/>
              <a:defRPr/>
            </a:pPr>
            <a:endParaRPr lang="hu-HU" altLang="hu-HU">
              <a:solidFill>
                <a:srgbClr val="FF0000"/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hu-HU" altLang="hu-HU">
                <a:solidFill>
                  <a:srgbClr val="FF0000"/>
                </a:solidFill>
              </a:rPr>
              <a:t>Mi lett a GATT-tal?</a:t>
            </a:r>
          </a:p>
          <a:p>
            <a:pPr lvl="1">
              <a:buFont typeface="Wingdings 3" charset="2"/>
              <a:buChar char=""/>
              <a:defRPr/>
            </a:pPr>
            <a:r>
              <a:rPr lang="hu-HU" altLang="hu-HU">
                <a:solidFill>
                  <a:schemeClr val="tx1">
                    <a:lumMod val="75000"/>
                    <a:lumOff val="25000"/>
                  </a:schemeClr>
                </a:solidFill>
              </a:rPr>
              <a:t>GATT 1994 (Marrakeshi Egyezmény része)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/>
    </p:bldLst>
  </p:timing>
</p:sld>
</file>

<file path=ppt/theme/theme1.xml><?xml version="1.0" encoding="utf-8"?>
<a:theme xmlns:a="http://schemas.openxmlformats.org/drawingml/2006/main" name="Galéria">
  <a:themeElements>
    <a:clrScheme name="Galé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é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é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1_SZTE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ZTE" id="{16AFD42C-3CB9-49E3-A10B-5BC11A1E63F8}" vid="{BDC7B3DF-2A2F-4402-B00A-F3E9F62ED550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</TotalTime>
  <Words>502</Words>
  <Application>Microsoft Office PowerPoint</Application>
  <PresentationFormat>Szélesvásznú</PresentationFormat>
  <Paragraphs>151</Paragraphs>
  <Slides>18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18</vt:i4>
      </vt:variant>
    </vt:vector>
  </HeadingPairs>
  <TitlesOfParts>
    <vt:vector size="28" baseType="lpstr">
      <vt:lpstr>Arial</vt:lpstr>
      <vt:lpstr>Calibri</vt:lpstr>
      <vt:lpstr>Century Schoolbook</vt:lpstr>
      <vt:lpstr>Gill Sans MT</vt:lpstr>
      <vt:lpstr>Times New Roman</vt:lpstr>
      <vt:lpstr>Trebuchet MS</vt:lpstr>
      <vt:lpstr>Wingdings</vt:lpstr>
      <vt:lpstr>Wingdings 3</vt:lpstr>
      <vt:lpstr>Galéria</vt:lpstr>
      <vt:lpstr>1_SZTE</vt:lpstr>
      <vt:lpstr>Világgazdaságtan</vt:lpstr>
      <vt:lpstr>PowerPoint-bemutató</vt:lpstr>
      <vt:lpstr>1. A GATT (Általános Vámtarifa és Kereskedelmi Egyezmény)</vt:lpstr>
      <vt:lpstr>A GATT:</vt:lpstr>
      <vt:lpstr>GATT-alapelvek:</vt:lpstr>
      <vt:lpstr>GATT-fordulók</vt:lpstr>
      <vt:lpstr>Uruguay-forduló</vt:lpstr>
      <vt:lpstr>2. A WTO (Kereskedelmi Világszervezet)</vt:lpstr>
      <vt:lpstr>A WTO:</vt:lpstr>
      <vt:lpstr>A WTO feladatai:</vt:lpstr>
      <vt:lpstr>PowerPoint-bemutató</vt:lpstr>
      <vt:lpstr>A WTO szervezete</vt:lpstr>
      <vt:lpstr>Érdekcsoportok a WTO-ban</vt:lpstr>
      <vt:lpstr>Doha Forduló: Előzmények, kezdetek</vt:lpstr>
      <vt:lpstr>Doha – Miniszteri Konferencia</vt:lpstr>
      <vt:lpstr>WTO = GATT?</vt:lpstr>
      <vt:lpstr>A különbségek</vt:lpstr>
      <vt:lpstr>Jelen tananyag  a Szegedi Tudományegyetemen készült az Európai Unió támogatásával.  Projekt azonosító: EFOP-3.4.3-16-2016-00014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UdvariBeata</dc:creator>
  <cp:lastModifiedBy>UdvariBeata</cp:lastModifiedBy>
  <cp:revision>5</cp:revision>
  <dcterms:created xsi:type="dcterms:W3CDTF">2018-08-12T18:26:49Z</dcterms:created>
  <dcterms:modified xsi:type="dcterms:W3CDTF">2018-08-12T18:32:21Z</dcterms:modified>
</cp:coreProperties>
</file>