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8" r:id="rId3"/>
    <p:sldId id="279" r:id="rId4"/>
    <p:sldId id="257" r:id="rId5"/>
    <p:sldId id="259" r:id="rId6"/>
    <p:sldId id="260" r:id="rId7"/>
    <p:sldId id="258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4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D9AF-DF7F-4C25-83F8-78A65D63C685}" type="datetimeFigureOut">
              <a:rPr lang="hu-HU" smtClean="0"/>
              <a:t>2018. 08. 09.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C38CB-93D5-4599-83D5-52CA8F50D6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02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6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3D5B-053B-4FAD-96A3-36304D82C8F7}" type="datetimeFigureOut">
              <a:rPr lang="en-US" smtClean="0"/>
              <a:pPr/>
              <a:t>8/9/2018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191E-9E1F-4A24-99FA-DBED8C6C76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3D5B-053B-4FAD-96A3-36304D82C8F7}" type="datetimeFigureOut">
              <a:rPr lang="en-US" smtClean="0"/>
              <a:pPr/>
              <a:t>8/9/2018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191E-9E1F-4A24-99FA-DBED8C6C76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3D5B-053B-4FAD-96A3-36304D82C8F7}" type="datetimeFigureOut">
              <a:rPr lang="en-US" smtClean="0"/>
              <a:pPr/>
              <a:t>8/9/2018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191E-9E1F-4A24-99FA-DBED8C6C76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2018. 08. 09.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800">
                <a:solidFill>
                  <a:srgbClr val="FFFFFF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71386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2018. 08. 09.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27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2018. 08. 09.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800">
                <a:solidFill>
                  <a:srgbClr val="FFFFFF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71162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2018. 08. 09.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27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2018. 08. 09.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16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2018. 08. 09.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9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2018. 08. 09.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81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2018. 08. 09.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1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3D5B-053B-4FAD-96A3-36304D82C8F7}" type="datetimeFigureOut">
              <a:rPr lang="en-US" smtClean="0"/>
              <a:pPr/>
              <a:t>8/9/2018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191E-9E1F-4A24-99FA-DBED8C6C76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2018. 08. 09.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17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2018. 08. 09.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08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2018. 08. 09.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14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276532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3657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0" y="1628802"/>
            <a:ext cx="5111750" cy="46910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27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2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2018. 08. 09.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1494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3D5B-053B-4FAD-96A3-36304D82C8F7}" type="datetimeFigureOut">
              <a:rPr lang="en-US" smtClean="0"/>
              <a:pPr/>
              <a:t>8/9/2018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191E-9E1F-4A24-99FA-DBED8C6C76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3D5B-053B-4FAD-96A3-36304D82C8F7}" type="datetimeFigureOut">
              <a:rPr lang="en-US" smtClean="0"/>
              <a:pPr/>
              <a:t>8/9/2018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191E-9E1F-4A24-99FA-DBED8C6C76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3D5B-053B-4FAD-96A3-36304D82C8F7}" type="datetimeFigureOut">
              <a:rPr lang="en-US" smtClean="0"/>
              <a:pPr/>
              <a:t>8/9/2018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191E-9E1F-4A24-99FA-DBED8C6C76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3D5B-053B-4FAD-96A3-36304D82C8F7}" type="datetimeFigureOut">
              <a:rPr lang="en-US" smtClean="0"/>
              <a:pPr/>
              <a:t>8/9/2018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191E-9E1F-4A24-99FA-DBED8C6C76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3D5B-053B-4FAD-96A3-36304D82C8F7}" type="datetimeFigureOut">
              <a:rPr lang="en-US" smtClean="0"/>
              <a:pPr/>
              <a:t>8/9/2018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191E-9E1F-4A24-99FA-DBED8C6C76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3D5B-053B-4FAD-96A3-36304D82C8F7}" type="datetimeFigureOut">
              <a:rPr lang="en-US" smtClean="0"/>
              <a:pPr/>
              <a:t>8/9/2018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191E-9E1F-4A24-99FA-DBED8C6C76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3D5B-053B-4FAD-96A3-36304D82C8F7}" type="datetimeFigureOut">
              <a:rPr lang="en-US" smtClean="0"/>
              <a:pPr/>
              <a:t>8/9/2018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191E-9E1F-4A24-99FA-DBED8C6C76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33D5B-053B-4FAD-96A3-36304D82C8F7}" type="datetimeFigureOut">
              <a:rPr lang="en-US" smtClean="0"/>
              <a:pPr/>
              <a:t>8/9/2018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F191E-9E1F-4A24-99FA-DBED8C6C76F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cs typeface="+mn-cs"/>
              </a:defRPr>
            </a:lvl1pPr>
          </a:lstStyle>
          <a:p>
            <a:pPr defTabSz="342900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342900"/>
              <a:t>2018. 08. 09.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cs typeface="+mn-cs"/>
              </a:defRPr>
            </a:lvl1pPr>
          </a:lstStyle>
          <a:p>
            <a:pPr defTabSz="342900"/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 defTabSz="342900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342900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30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1F27B2-0E15-4F04-87C7-F1175B0C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Világgazdaságtan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ACC0F435-9277-4DF2-BF68-F71B7C020483}"/>
              </a:ext>
            </a:extLst>
          </p:cNvPr>
          <p:cNvSpPr/>
          <p:nvPr/>
        </p:nvSpPr>
        <p:spPr>
          <a:xfrm>
            <a:off x="3646107" y="1556792"/>
            <a:ext cx="1569660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Regionalizáció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68D34E88-1425-48D8-8D9F-93A17CC2D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8518"/>
              </p:ext>
            </p:extLst>
          </p:nvPr>
        </p:nvGraphicFramePr>
        <p:xfrm>
          <a:off x="251520" y="2632764"/>
          <a:ext cx="8568952" cy="2452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8757">
                  <a:extLst>
                    <a:ext uri="{9D8B030D-6E8A-4147-A177-3AD203B41FA5}">
                      <a16:colId xmlns:a16="http://schemas.microsoft.com/office/drawing/2014/main" val="2742220915"/>
                    </a:ext>
                  </a:extLst>
                </a:gridCol>
                <a:gridCol w="2179704">
                  <a:extLst>
                    <a:ext uri="{9D8B030D-6E8A-4147-A177-3AD203B41FA5}">
                      <a16:colId xmlns:a16="http://schemas.microsoft.com/office/drawing/2014/main" val="561393222"/>
                    </a:ext>
                  </a:extLst>
                </a:gridCol>
                <a:gridCol w="2987002">
                  <a:extLst>
                    <a:ext uri="{9D8B030D-6E8A-4147-A177-3AD203B41FA5}">
                      <a16:colId xmlns:a16="http://schemas.microsoft.com/office/drawing/2014/main" val="668575723"/>
                    </a:ext>
                  </a:extLst>
                </a:gridCol>
                <a:gridCol w="2433489">
                  <a:extLst>
                    <a:ext uri="{9D8B030D-6E8A-4147-A177-3AD203B41FA5}">
                      <a16:colId xmlns:a16="http://schemas.microsoft.com/office/drawing/2014/main" val="1592440619"/>
                    </a:ext>
                  </a:extLst>
                </a:gridCol>
              </a:tblGrid>
              <a:tr h="29507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Főbb információk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196604"/>
                  </a:ext>
                </a:extLst>
              </a:tr>
              <a:tr h="295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Lecke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Címe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Feldolgozás menete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hu-HU" sz="1600" dirty="0">
                          <a:effectLst/>
                        </a:rPr>
                      </a:b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347893"/>
                  </a:ext>
                </a:extLst>
              </a:tr>
              <a:tr h="1862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3. lecke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Regionalizáció</a:t>
                      </a:r>
                      <a:endParaRPr lang="hu-H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hu-HU" sz="16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Gondolattérkép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hu-HU" sz="16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Olvasó lecke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hu-HU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Prezentáció és videólecke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hu-HU" sz="16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Gondolattérkép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hu-HU" sz="16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További olvasmányok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u-HU" sz="16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Leckezáró feladat megoldása</a:t>
                      </a:r>
                      <a:endParaRPr lang="hu-HU" sz="16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213805"/>
                  </a:ext>
                </a:extLst>
              </a:tr>
            </a:tbl>
          </a:graphicData>
        </a:graphic>
      </p:graphicFrame>
      <p:pic>
        <p:nvPicPr>
          <p:cNvPr id="6" name="Kép 5">
            <a:extLst>
              <a:ext uri="{FF2B5EF4-FFF2-40B4-BE49-F238E27FC236}">
                <a16:creationId xmlns:a16="http://schemas.microsoft.com/office/drawing/2014/main" id="{DA053BB7-040F-40B6-9200-CF17D6855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996952"/>
            <a:ext cx="1710382" cy="20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6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643834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CEFTA – Közép-európai Szabadkereskedelmi Egyezmény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Előzmény: 1991: Visegrádi Szerződés („Visegrádi hármak”)</a:t>
            </a:r>
          </a:p>
          <a:p>
            <a:r>
              <a:rPr lang="hu-HU" dirty="0"/>
              <a:t>1992-ben Krakkóban írták alá (Csehszlovákia, Lengyelország, Magyarország), hatály: 1994</a:t>
            </a:r>
          </a:p>
          <a:p>
            <a:r>
              <a:rPr lang="hu-HU" dirty="0"/>
              <a:t>Cél: szabad kereskedelem, európai integrációs folyamat (EU „előszobája”)</a:t>
            </a:r>
          </a:p>
          <a:p>
            <a:r>
              <a:rPr lang="hu-HU" dirty="0"/>
              <a:t>Későbbi tagok: Szlovénia (1996), Románia (1997), Bulgária (1999), Horvátország (2003)</a:t>
            </a:r>
          </a:p>
          <a:p>
            <a:r>
              <a:rPr lang="hu-HU" dirty="0"/>
              <a:t>Jelenleg:  Macedónia, Bosznia és Hercegovina, Szerbia, Albánia, Montenegró, Moldova, Koszovó</a:t>
            </a:r>
          </a:p>
          <a:p>
            <a:endParaRPr lang="en-GB" dirty="0"/>
          </a:p>
        </p:txBody>
      </p:sp>
      <p:pic>
        <p:nvPicPr>
          <p:cNvPr id="4" name="Kép 3" descr="cef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FÁK (Független Államok Közössége)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5257800"/>
          </a:xfrm>
        </p:spPr>
        <p:txBody>
          <a:bodyPr>
            <a:normAutofit fontScale="85000" lnSpcReduction="10000"/>
          </a:bodyPr>
          <a:lstStyle/>
          <a:p>
            <a:r>
              <a:rPr lang="hu-HU" altLang="hu-HU" dirty="0"/>
              <a:t>SZU felbomlása után (1991), vezető hatalom: Oroszország </a:t>
            </a:r>
          </a:p>
          <a:p>
            <a:r>
              <a:rPr lang="hu-HU" altLang="hu-HU" dirty="0"/>
              <a:t>Nem mély integráció</a:t>
            </a:r>
          </a:p>
          <a:p>
            <a:r>
              <a:rPr lang="hu-HU" altLang="hu-HU" dirty="0"/>
              <a:t>Cél: közös piac – de lassan haladt előre (rendszerváltás + külgazdasági váltás)</a:t>
            </a:r>
          </a:p>
          <a:p>
            <a:r>
              <a:rPr lang="hu-HU" altLang="hu-HU" dirty="0"/>
              <a:t>GUAM – politikai szerep (</a:t>
            </a:r>
            <a:r>
              <a:rPr lang="hu-HU" altLang="hu-HU" dirty="0">
                <a:solidFill>
                  <a:srgbClr val="FF0000"/>
                </a:solidFill>
              </a:rPr>
              <a:t>G</a:t>
            </a:r>
            <a:r>
              <a:rPr lang="hu-HU" altLang="hu-HU" dirty="0"/>
              <a:t>rúzia, </a:t>
            </a:r>
            <a:r>
              <a:rPr lang="hu-HU" altLang="hu-HU" dirty="0">
                <a:solidFill>
                  <a:srgbClr val="FF0000"/>
                </a:solidFill>
              </a:rPr>
              <a:t>U</a:t>
            </a:r>
            <a:r>
              <a:rPr lang="hu-HU" altLang="hu-HU" dirty="0"/>
              <a:t>krajna, </a:t>
            </a:r>
            <a:r>
              <a:rPr lang="hu-HU" altLang="hu-HU" dirty="0">
                <a:solidFill>
                  <a:srgbClr val="FF0000"/>
                </a:solidFill>
              </a:rPr>
              <a:t>A</a:t>
            </a:r>
            <a:r>
              <a:rPr lang="hu-HU" altLang="hu-HU" dirty="0"/>
              <a:t>zerbajdzsán, </a:t>
            </a:r>
            <a:r>
              <a:rPr lang="hu-HU" altLang="hu-HU" dirty="0">
                <a:solidFill>
                  <a:srgbClr val="FF0000"/>
                </a:solidFill>
              </a:rPr>
              <a:t>M</a:t>
            </a:r>
            <a:r>
              <a:rPr lang="hu-HU" altLang="hu-HU" dirty="0"/>
              <a:t>oldova)</a:t>
            </a:r>
          </a:p>
          <a:p>
            <a:r>
              <a:rPr lang="hu-HU" altLang="hu-HU" dirty="0"/>
              <a:t>A FÁK-dokumentumok 90%-a érvénytelen</a:t>
            </a:r>
          </a:p>
          <a:p>
            <a:r>
              <a:rPr lang="hu-HU" altLang="hu-HU" dirty="0"/>
              <a:t>Az elfogadott dokumentumok: részlegesek és szelektívek</a:t>
            </a:r>
          </a:p>
          <a:p>
            <a:r>
              <a:rPr lang="hu-HU" altLang="hu-HU" dirty="0"/>
              <a:t>Bilaterális és multilaterális szerződések</a:t>
            </a:r>
          </a:p>
          <a:p>
            <a:pPr lvl="1"/>
            <a:r>
              <a:rPr lang="hu-HU" altLang="hu-HU" dirty="0"/>
              <a:t>Oroszország elkezdte, a többiek folytatták</a:t>
            </a:r>
          </a:p>
          <a:p>
            <a:pPr lvl="1"/>
            <a:r>
              <a:rPr lang="hu-HU" altLang="hu-HU" dirty="0"/>
              <a:t>A legfontosabb szektorok kivonása </a:t>
            </a:r>
            <a:r>
              <a:rPr lang="hu-HU" altLang="hu-HU" dirty="0">
                <a:sym typeface="Wingdings" pitchFamily="2" charset="2"/>
              </a:rPr>
              <a:t></a:t>
            </a:r>
            <a:r>
              <a:rPr lang="hu-HU" altLang="hu-HU" dirty="0"/>
              <a:t> egységes szabad kereskedelmi tér nem lehetett</a:t>
            </a:r>
          </a:p>
          <a:p>
            <a:endParaRPr lang="hu-HU" altLang="hu-HU" dirty="0"/>
          </a:p>
          <a:p>
            <a:endParaRPr lang="en-GB" dirty="0"/>
          </a:p>
        </p:txBody>
      </p:sp>
      <p:pic>
        <p:nvPicPr>
          <p:cNvPr id="4" name="Kép 3" descr="ci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555544" cy="128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5000" t="-6000" r="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hu-HU" b="1" dirty="0"/>
              <a:t>Amerika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57214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NAFTA (North American Free Trade Agreement)</a:t>
            </a:r>
            <a:endParaRPr lang="hu-HU" dirty="0"/>
          </a:p>
          <a:p>
            <a:r>
              <a:rPr lang="en-GB" dirty="0"/>
              <a:t>FTAA (Free Trade Area of the Americas</a:t>
            </a:r>
            <a:r>
              <a:rPr lang="hu-HU" dirty="0"/>
              <a:t>)</a:t>
            </a:r>
          </a:p>
          <a:p>
            <a:r>
              <a:rPr lang="hu-HU" dirty="0"/>
              <a:t>Egyéb amerikai integrációk:</a:t>
            </a:r>
          </a:p>
          <a:p>
            <a:pPr marL="495300" indent="-495300">
              <a:buFont typeface="Wingdings" pitchFamily="2" charset="2"/>
              <a:buChar char="Ø"/>
            </a:pPr>
            <a:r>
              <a:rPr lang="hu-HU" altLang="hu-HU" sz="2200" b="1" dirty="0">
                <a:solidFill>
                  <a:srgbClr val="FF0000"/>
                </a:solidFill>
              </a:rPr>
              <a:t>LAIA</a:t>
            </a:r>
            <a:r>
              <a:rPr lang="hu-HU" altLang="hu-HU" sz="2200" b="1" dirty="0"/>
              <a:t> </a:t>
            </a:r>
            <a:r>
              <a:rPr lang="hu-HU" altLang="hu-HU" sz="1800" b="1" dirty="0"/>
              <a:t>(Latin American </a:t>
            </a:r>
            <a:r>
              <a:rPr lang="hu-HU" altLang="hu-HU" sz="1800" b="1" dirty="0" err="1"/>
              <a:t>Integration</a:t>
            </a:r>
            <a:r>
              <a:rPr lang="hu-HU" altLang="hu-HU" sz="1800" b="1" dirty="0"/>
              <a:t> </a:t>
            </a:r>
            <a:r>
              <a:rPr lang="hu-HU" altLang="hu-HU" sz="1800" b="1" dirty="0" err="1"/>
              <a:t>Associaton</a:t>
            </a:r>
            <a:r>
              <a:rPr lang="hu-HU" altLang="hu-HU" sz="1800" b="1" dirty="0"/>
              <a:t>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hu-HU" altLang="hu-HU" sz="2000" b="1" dirty="0"/>
              <a:t>Kezdetben: importhelyettesítő </a:t>
            </a:r>
            <a:r>
              <a:rPr lang="hu-HU" altLang="hu-HU" sz="2000" b="1" dirty="0" err="1"/>
              <a:t>keresekedelempolitika</a:t>
            </a:r>
            <a:endParaRPr lang="hu-HU" altLang="hu-HU" sz="2000" b="1" dirty="0"/>
          </a:p>
          <a:p>
            <a:pPr marL="914400" lvl="1" indent="-457200">
              <a:buFont typeface="Wingdings" pitchFamily="2" charset="2"/>
              <a:buChar char="Ø"/>
            </a:pPr>
            <a:r>
              <a:rPr lang="hu-HU" altLang="hu-HU" sz="2000" b="1" dirty="0"/>
              <a:t>1960: LAFTA – nem volt sikeres </a:t>
            </a:r>
            <a:r>
              <a:rPr lang="hu-HU" altLang="hu-HU" sz="2000" b="1" dirty="0">
                <a:sym typeface="Wingdings" pitchFamily="2" charset="2"/>
              </a:rPr>
              <a:t> </a:t>
            </a:r>
            <a:r>
              <a:rPr lang="hu-HU" altLang="hu-HU" sz="2000" b="1" dirty="0"/>
              <a:t>1980: LAIA – LAFTA helyébe lépett</a:t>
            </a:r>
          </a:p>
          <a:p>
            <a:pPr marL="495300" indent="-495300">
              <a:buFont typeface="Wingdings" pitchFamily="2" charset="2"/>
              <a:buChar char="Ø"/>
            </a:pPr>
            <a:r>
              <a:rPr lang="hu-HU" altLang="hu-HU" sz="2000" b="1" dirty="0">
                <a:solidFill>
                  <a:srgbClr val="FF0000"/>
                </a:solidFill>
              </a:rPr>
              <a:t>Andok Csoport</a:t>
            </a:r>
            <a:r>
              <a:rPr lang="hu-HU" altLang="hu-HU" sz="2000" b="1" dirty="0"/>
              <a:t> (1969) – cél: közös piac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hu-HU" altLang="hu-HU" sz="2000" b="1" dirty="0"/>
              <a:t>Liberalizáció, közös külső vámtarifa</a:t>
            </a:r>
          </a:p>
          <a:p>
            <a:pPr marL="495300" indent="-495300">
              <a:buFont typeface="Wingdings" pitchFamily="2" charset="2"/>
              <a:buChar char="Ø"/>
            </a:pPr>
            <a:r>
              <a:rPr lang="hu-HU" altLang="hu-HU" sz="2000" b="1" dirty="0">
                <a:solidFill>
                  <a:srgbClr val="FF0000"/>
                </a:solidFill>
              </a:rPr>
              <a:t>MERCOSUR</a:t>
            </a:r>
            <a:r>
              <a:rPr lang="hu-HU" altLang="hu-HU" sz="2000" b="1" dirty="0"/>
              <a:t> (1991)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hu-HU" altLang="hu-HU" sz="2000" b="1" dirty="0"/>
              <a:t>Argentína, Brazília, Paraguay, Uruguay, Venezuela (+ társult tagok)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hu-HU" altLang="hu-HU" sz="2000" b="1" dirty="0"/>
              <a:t>Szabad kereskedelem -  ma: vámunió</a:t>
            </a:r>
          </a:p>
          <a:p>
            <a:pPr marL="495300" indent="-495300">
              <a:buFont typeface="Wingdings" pitchFamily="2" charset="2"/>
              <a:buChar char="Ø"/>
            </a:pPr>
            <a:r>
              <a:rPr lang="hu-HU" altLang="hu-HU" sz="2000" b="1" dirty="0">
                <a:solidFill>
                  <a:srgbClr val="FF0000"/>
                </a:solidFill>
              </a:rPr>
              <a:t>CARICOM</a:t>
            </a:r>
            <a:r>
              <a:rPr lang="hu-HU" altLang="hu-HU" sz="2000" b="1" dirty="0"/>
              <a:t> (1972) – karibi országok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hu-HU" altLang="hu-HU" sz="2000" b="1" dirty="0"/>
              <a:t>Szabad kereskedelem átalakítása közös piaccá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hu-HU" altLang="hu-HU" sz="2000" b="1" dirty="0"/>
              <a:t>Sikeres együttműködés (hasonló adottságú országok)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7072362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NAFTA – Észak-amerikai Szabadkereskedelmi Egyezmény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525780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Szerződő felek: USA („nyertes”), Kanada, Mexikó („vesztesek”)</a:t>
            </a:r>
          </a:p>
          <a:p>
            <a:r>
              <a:rPr lang="hu-HU" dirty="0"/>
              <a:t>1992: aláírás, hatály: 1994</a:t>
            </a:r>
          </a:p>
          <a:p>
            <a:r>
              <a:rPr lang="hu-HU" dirty="0"/>
              <a:t>Formája: szabadkereskedelmi megállapodás</a:t>
            </a:r>
          </a:p>
          <a:p>
            <a:pPr lvl="1"/>
            <a:r>
              <a:rPr lang="hu-HU" dirty="0"/>
              <a:t>Ipari termékek, energia (Mexikó: olaj), beruházások, mezőgazdaság, környezetvédelem</a:t>
            </a:r>
          </a:p>
          <a:p>
            <a:r>
              <a:rPr lang="hu-HU" dirty="0"/>
              <a:t>Nincs: </a:t>
            </a:r>
            <a:r>
              <a:rPr lang="hu-HU" sz="2800" dirty="0"/>
              <a:t>közös szervezet, politikák, gazdasági/politikai uniós cél</a:t>
            </a:r>
          </a:p>
          <a:p>
            <a:r>
              <a:rPr lang="hu-HU" dirty="0"/>
              <a:t>Cél: </a:t>
            </a:r>
          </a:p>
          <a:p>
            <a:pPr lvl="1"/>
            <a:r>
              <a:rPr lang="hu-HU" dirty="0"/>
              <a:t>kereskedelmi akadályok lebontása,</a:t>
            </a:r>
          </a:p>
          <a:p>
            <a:pPr lvl="1"/>
            <a:r>
              <a:rPr lang="hu-HU" dirty="0"/>
              <a:t>munkalehetőségek teremtése</a:t>
            </a:r>
          </a:p>
          <a:p>
            <a:pPr lvl="1"/>
            <a:r>
              <a:rPr lang="hu-HU" dirty="0"/>
              <a:t>vállalatok versenyképességének növelése</a:t>
            </a:r>
          </a:p>
          <a:p>
            <a:endParaRPr lang="en-GB" dirty="0"/>
          </a:p>
        </p:txBody>
      </p:sp>
      <p:pic>
        <p:nvPicPr>
          <p:cNvPr id="4" name="Kép 3" descr="naf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071670" cy="16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FTAA – </a:t>
            </a:r>
            <a:r>
              <a:rPr lang="hu-HU" dirty="0" err="1"/>
              <a:t>Összamerikai</a:t>
            </a:r>
            <a:r>
              <a:rPr lang="hu-HU" dirty="0"/>
              <a:t> Szabadkereskedelmi Tér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6429388" cy="5257800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Még terv!</a:t>
            </a:r>
          </a:p>
          <a:p>
            <a:r>
              <a:rPr lang="hu-HU" dirty="0"/>
              <a:t>Kezdeményező: USA</a:t>
            </a:r>
          </a:p>
          <a:p>
            <a:r>
              <a:rPr lang="hu-HU" dirty="0"/>
              <a:t>Kezdet: Miami Nyilatkozat (1994)</a:t>
            </a:r>
            <a:br>
              <a:rPr lang="hu-HU" dirty="0"/>
            </a:br>
            <a:r>
              <a:rPr lang="hu-HU" dirty="0"/>
              <a:t>– 34 ország (mindenki, kivéve Kuba)</a:t>
            </a:r>
          </a:p>
          <a:p>
            <a:r>
              <a:rPr lang="hu-HU" dirty="0"/>
              <a:t>2001: </a:t>
            </a:r>
            <a:r>
              <a:rPr lang="hu-HU" dirty="0" err="1"/>
              <a:t>Quebeci</a:t>
            </a:r>
            <a:r>
              <a:rPr lang="hu-HU" dirty="0"/>
              <a:t> Nyilatkozat: FTAA céljai</a:t>
            </a:r>
          </a:p>
          <a:p>
            <a:pPr lvl="1"/>
            <a:r>
              <a:rPr lang="hu-HU" dirty="0"/>
              <a:t>Szabad kereskedelem</a:t>
            </a:r>
          </a:p>
          <a:p>
            <a:pPr lvl="1"/>
            <a:r>
              <a:rPr lang="hu-HU" dirty="0"/>
              <a:t>Szubvenciók</a:t>
            </a:r>
          </a:p>
          <a:p>
            <a:pPr lvl="1"/>
            <a:r>
              <a:rPr lang="hu-HU" dirty="0"/>
              <a:t>Beruházások – szabadon </a:t>
            </a:r>
          </a:p>
          <a:p>
            <a:pPr lvl="1"/>
            <a:r>
              <a:rPr lang="hu-HU" dirty="0"/>
              <a:t>Gazdasági integráció – magasabb fokú</a:t>
            </a:r>
          </a:p>
          <a:p>
            <a:pPr lvl="1"/>
            <a:r>
              <a:rPr lang="hu-HU" dirty="0"/>
              <a:t>Környezetvédelem</a:t>
            </a:r>
          </a:p>
          <a:p>
            <a:pPr lvl="1"/>
            <a:r>
              <a:rPr lang="hu-HU" dirty="0"/>
              <a:t>Versenypolitika</a:t>
            </a:r>
          </a:p>
          <a:p>
            <a:pPr lvl="1"/>
            <a:r>
              <a:rPr lang="hu-HU" dirty="0"/>
              <a:t>Demokrácia védelme</a:t>
            </a:r>
          </a:p>
          <a:p>
            <a:endParaRPr lang="en-GB" dirty="0"/>
          </a:p>
        </p:txBody>
      </p:sp>
      <p:pic>
        <p:nvPicPr>
          <p:cNvPr id="4" name="Kép 3" descr="ftaa_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454" y="2071678"/>
            <a:ext cx="2811545" cy="47863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Ázsia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ASEAN (</a:t>
            </a:r>
            <a:r>
              <a:rPr lang="en-GB" dirty="0" err="1"/>
              <a:t>Assocation</a:t>
            </a:r>
            <a:r>
              <a:rPr lang="en-GB" dirty="0"/>
              <a:t> of Southeast Asian Nations</a:t>
            </a:r>
            <a:r>
              <a:rPr lang="hu-HU" dirty="0"/>
              <a:t>)</a:t>
            </a:r>
          </a:p>
          <a:p>
            <a:pPr>
              <a:lnSpc>
                <a:spcPct val="150000"/>
              </a:lnSpc>
            </a:pPr>
            <a:r>
              <a:rPr lang="en-GB" dirty="0"/>
              <a:t>AFTA (ASEAN Free Trade Area</a:t>
            </a:r>
            <a:r>
              <a:rPr lang="hu-HU" dirty="0"/>
              <a:t>)</a:t>
            </a:r>
          </a:p>
          <a:p>
            <a:pPr>
              <a:lnSpc>
                <a:spcPct val="150000"/>
              </a:lnSpc>
            </a:pPr>
            <a:r>
              <a:rPr lang="en-GB" dirty="0"/>
              <a:t>APEC (Asian</a:t>
            </a:r>
            <a:r>
              <a:rPr lang="hu-HU" dirty="0"/>
              <a:t> </a:t>
            </a:r>
            <a:r>
              <a:rPr lang="en-GB" dirty="0"/>
              <a:t>Pacific Economic Cooperation</a:t>
            </a:r>
            <a:r>
              <a:rPr lang="hu-HU" dirty="0"/>
              <a:t>)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64383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ASEAN (</a:t>
            </a:r>
            <a:r>
              <a:rPr lang="hu-HU" dirty="0"/>
              <a:t>Délkelet-ázsiai Nemzetek Szövetsége)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hu-HU" dirty="0"/>
              <a:t>1967, Bangkoki Nyilatkozat</a:t>
            </a:r>
          </a:p>
          <a:p>
            <a:pPr>
              <a:lnSpc>
                <a:spcPct val="110000"/>
              </a:lnSpc>
            </a:pPr>
            <a:r>
              <a:rPr lang="hu-HU" dirty="0"/>
              <a:t>Indonézia, Malajzia, Fülöp-szigetek, Szingapúr, Thaiföld (1967), Brunei (1984), Vietnam (1995), Laosz, </a:t>
            </a:r>
            <a:r>
              <a:rPr lang="hu-HU" dirty="0" err="1"/>
              <a:t>Myanmar</a:t>
            </a:r>
            <a:r>
              <a:rPr lang="hu-HU" dirty="0"/>
              <a:t> (1997), Kambodzsa (1999)</a:t>
            </a:r>
          </a:p>
          <a:p>
            <a:pPr>
              <a:lnSpc>
                <a:spcPct val="110000"/>
              </a:lnSpc>
            </a:pPr>
            <a:r>
              <a:rPr lang="hu-HU" dirty="0"/>
              <a:t>Eleinte: biztonságpolitikai célok (kínai kommunista veszély+Japán térségbeli befolyásának erősödése ellen)</a:t>
            </a:r>
          </a:p>
          <a:p>
            <a:pPr>
              <a:lnSpc>
                <a:spcPct val="110000"/>
              </a:lnSpc>
            </a:pPr>
            <a:r>
              <a:rPr lang="hu-HU" dirty="0"/>
              <a:t>1977-től: kereskedelmi preferenciák megadása</a:t>
            </a:r>
            <a:br>
              <a:rPr lang="hu-HU" dirty="0"/>
            </a:br>
            <a:r>
              <a:rPr lang="hu-HU" dirty="0"/>
              <a:t>(országok nyitásával)</a:t>
            </a:r>
          </a:p>
          <a:p>
            <a:pPr>
              <a:lnSpc>
                <a:spcPct val="110000"/>
              </a:lnSpc>
            </a:pPr>
            <a:r>
              <a:rPr lang="hu-HU" dirty="0"/>
              <a:t>1992: döntés a szabadkereskedelmi övezet létrehozásáról </a:t>
            </a:r>
            <a:r>
              <a:rPr lang="hu-HU" dirty="0">
                <a:cs typeface="Arial" charset="0"/>
              </a:rPr>
              <a:t>→ AFTA</a:t>
            </a:r>
            <a:endParaRPr lang="hu-HU" dirty="0"/>
          </a:p>
        </p:txBody>
      </p:sp>
      <p:pic>
        <p:nvPicPr>
          <p:cNvPr id="4" name="Kép 3" descr="1024px-Seal_of_ASEA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14480" cy="17144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AFTA </a:t>
            </a:r>
            <a:r>
              <a:rPr lang="hu-HU" dirty="0"/>
              <a:t>(</a:t>
            </a:r>
            <a:r>
              <a:rPr lang="en-GB" dirty="0"/>
              <a:t>ASEAN Szabadkereskedelmi Térség</a:t>
            </a:r>
            <a:r>
              <a:rPr lang="hu-HU" dirty="0"/>
              <a:t>)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Cél: szabad kereskedelem egymás között (2008-as határidő)</a:t>
            </a:r>
          </a:p>
          <a:p>
            <a:r>
              <a:rPr lang="hu-HU" dirty="0"/>
              <a:t>2020-ra: kereskedelem, szolgáltatások, tőke szabad áramlása</a:t>
            </a:r>
          </a:p>
          <a:p>
            <a:r>
              <a:rPr lang="hu-HU" dirty="0"/>
              <a:t>Közlekedés, szállítás, infrastruktúra, telekommunikáció</a:t>
            </a:r>
          </a:p>
          <a:p>
            <a:r>
              <a:rPr lang="hu-HU" dirty="0"/>
              <a:t>A határidőket nem tudják tartani (eltérő fejlettségű országok)</a:t>
            </a:r>
          </a:p>
          <a:p>
            <a:r>
              <a:rPr lang="hu-HU" dirty="0"/>
              <a:t>Külkapcsolatai kiegyenlítettebbek – EU és Kína nem olyan jelentős</a:t>
            </a:r>
          </a:p>
        </p:txBody>
      </p:sp>
      <p:pic>
        <p:nvPicPr>
          <p:cNvPr id="4" name="Kép 3" descr="af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071670" cy="16228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APEC (Ázsiai és Csendes-óceáni Gazdasági Együttműködés)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5257800"/>
          </a:xfrm>
        </p:spPr>
        <p:txBody>
          <a:bodyPr>
            <a:normAutofit fontScale="92500"/>
          </a:bodyPr>
          <a:lstStyle/>
          <a:p>
            <a:r>
              <a:rPr lang="hu-HU" dirty="0"/>
              <a:t>1989: Canberra – Ausztrália kezdeményezte</a:t>
            </a:r>
          </a:p>
          <a:p>
            <a:r>
              <a:rPr lang="hu-HU" dirty="0"/>
              <a:t>NEM integráció – nem csak az ázsiai térségre terjed ki</a:t>
            </a:r>
          </a:p>
          <a:p>
            <a:r>
              <a:rPr lang="hu-HU" dirty="0" err="1"/>
              <a:t>APEC-csúcstalálkozók</a:t>
            </a:r>
            <a:endParaRPr lang="hu-HU" dirty="0"/>
          </a:p>
          <a:p>
            <a:r>
              <a:rPr lang="hu-HU" dirty="0"/>
              <a:t>Különböző fejlettségű, érdekeltségű országok + más integrációk tagjai is</a:t>
            </a:r>
          </a:p>
          <a:p>
            <a:r>
              <a:rPr lang="hu-HU" dirty="0"/>
              <a:t>Cél:</a:t>
            </a:r>
          </a:p>
          <a:p>
            <a:pPr lvl="1"/>
            <a:r>
              <a:rPr lang="hu-HU" dirty="0"/>
              <a:t>Gazdasági növekedés, életszínvonal</a:t>
            </a:r>
          </a:p>
          <a:p>
            <a:pPr lvl="1"/>
            <a:r>
              <a:rPr lang="hu-HU" dirty="0"/>
              <a:t>Nyitott, multilaterális kereskedelem</a:t>
            </a:r>
          </a:p>
          <a:p>
            <a:pPr lvl="1"/>
            <a:r>
              <a:rPr lang="hu-HU" dirty="0"/>
              <a:t>Szabad kereskedelem 2020-ig</a:t>
            </a:r>
          </a:p>
          <a:p>
            <a:pPr lvl="1"/>
            <a:r>
              <a:rPr lang="hu-HU" dirty="0"/>
              <a:t>Szabad tőkeáramlás</a:t>
            </a:r>
          </a:p>
          <a:p>
            <a:endParaRPr lang="en-GB" dirty="0"/>
          </a:p>
        </p:txBody>
      </p:sp>
      <p:pic>
        <p:nvPicPr>
          <p:cNvPr id="4" name="Kép 3" descr="xinsrc_553cc0504b1344489c78766d1ad3de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32" y="5214950"/>
            <a:ext cx="3212668" cy="16430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Afrika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hu-HU" altLang="hu-HU" dirty="0"/>
              <a:t>Dél-Afrikai Vámunió (SACU)</a:t>
            </a:r>
          </a:p>
          <a:p>
            <a:pPr lvl="1">
              <a:spcAft>
                <a:spcPts val="600"/>
              </a:spcAft>
            </a:pPr>
            <a:r>
              <a:rPr lang="hu-HU" altLang="hu-HU" sz="2600" dirty="0"/>
              <a:t>Vezető: Dél-Afrika</a:t>
            </a:r>
          </a:p>
          <a:p>
            <a:r>
              <a:rPr lang="hu-HU" altLang="hu-HU" dirty="0"/>
              <a:t>Dél- és Kelet-Afrikai Közös Piac (1994) (COMESA)</a:t>
            </a:r>
          </a:p>
          <a:p>
            <a:pPr lvl="1">
              <a:spcAft>
                <a:spcPts val="600"/>
              </a:spcAft>
            </a:pPr>
            <a:r>
              <a:rPr lang="hu-HU" altLang="hu-HU" sz="2600" dirty="0"/>
              <a:t>Cél: preferenciális övezet (1981) kibővítése vámunióvá</a:t>
            </a:r>
          </a:p>
          <a:p>
            <a:pPr>
              <a:spcAft>
                <a:spcPts val="600"/>
              </a:spcAft>
            </a:pPr>
            <a:r>
              <a:rPr lang="hu-HU" altLang="hu-HU" dirty="0"/>
              <a:t>Nyugat-Afrikai Országok Gazdasági Közössége</a:t>
            </a:r>
          </a:p>
          <a:p>
            <a:r>
              <a:rPr lang="hu-HU" altLang="hu-HU" dirty="0"/>
              <a:t>Afrikai Gazdasági Közösség (AEC)</a:t>
            </a:r>
          </a:p>
          <a:p>
            <a:pPr lvl="1"/>
            <a:r>
              <a:rPr lang="hu-HU" altLang="hu-HU" sz="2600" dirty="0"/>
              <a:t>Afrika regionális integrációit és országait fogja össze</a:t>
            </a:r>
          </a:p>
          <a:p>
            <a:pPr lvl="1"/>
            <a:r>
              <a:rPr lang="hu-HU" altLang="hu-HU" sz="2600" dirty="0"/>
              <a:t>Cél: vámunió (2019) </a:t>
            </a:r>
            <a:r>
              <a:rPr lang="hu-HU" altLang="hu-HU" sz="2600" dirty="0">
                <a:sym typeface="Wingdings" pitchFamily="2" charset="2"/>
              </a:rPr>
              <a:t></a:t>
            </a:r>
            <a:r>
              <a:rPr lang="hu-HU" altLang="hu-HU" sz="2600" dirty="0"/>
              <a:t> közös piac (2023) </a:t>
            </a:r>
            <a:r>
              <a:rPr lang="hu-HU" altLang="hu-HU" sz="2600" dirty="0">
                <a:sym typeface="Wingdings" pitchFamily="2" charset="2"/>
              </a:rPr>
              <a:t></a:t>
            </a:r>
            <a:r>
              <a:rPr lang="hu-HU" altLang="hu-HU" sz="2600" dirty="0"/>
              <a:t> GMU (2028)</a:t>
            </a:r>
          </a:p>
          <a:p>
            <a:pPr lvl="1"/>
            <a:r>
              <a:rPr lang="hu-HU" altLang="hu-HU" sz="2600" dirty="0"/>
              <a:t>Eltérő gazdasági és politikai érdekek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EBD9E63-C27F-4E1A-9086-35C6C95E2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819" b="23863"/>
          <a:stretch/>
        </p:blipFill>
        <p:spPr>
          <a:xfrm>
            <a:off x="180368" y="548680"/>
            <a:ext cx="8783264" cy="5328592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05DE8B79-382A-43C7-B0EF-0E903BAEA89D}"/>
              </a:ext>
            </a:extLst>
          </p:cNvPr>
          <p:cNvSpPr/>
          <p:nvPr/>
        </p:nvSpPr>
        <p:spPr>
          <a:xfrm>
            <a:off x="5724128" y="548680"/>
            <a:ext cx="3239504" cy="2088232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202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ECOWAS (Nyugat-Afrikai Országok Gazdasági Közössége)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hu-HU" sz="3000" dirty="0"/>
              <a:t>1975-ben jött létre, tagjai:</a:t>
            </a:r>
            <a:br>
              <a:rPr lang="hu-HU" sz="2800" dirty="0"/>
            </a:br>
            <a:r>
              <a:rPr lang="hu-HU" sz="2600" dirty="0"/>
              <a:t>Benin, Bissau Guinea, Burkina Faso, Elefántcsontpart, Gambia, Ghána, Guinea, Libéria, Mali, Niger, Nigéria, Sierra Leone, Szenegál, Togo, Zöld-foki Szigetek</a:t>
            </a:r>
          </a:p>
          <a:p>
            <a:r>
              <a:rPr lang="hu-HU" sz="3000" dirty="0"/>
              <a:t>Célja: közös piac </a:t>
            </a:r>
            <a:r>
              <a:rPr lang="hu-HU" sz="3000" dirty="0">
                <a:sym typeface="Wingdings" pitchFamily="2" charset="2"/>
              </a:rPr>
              <a:t> </a:t>
            </a:r>
            <a:r>
              <a:rPr lang="hu-HU" sz="3000" dirty="0"/>
              <a:t>monetáris unió</a:t>
            </a:r>
          </a:p>
          <a:p>
            <a:r>
              <a:rPr lang="hu-HU" altLang="hu-HU" sz="3000" dirty="0"/>
              <a:t>Gazdasági együttműködés</a:t>
            </a:r>
          </a:p>
          <a:p>
            <a:pPr lvl="1"/>
            <a:r>
              <a:rPr lang="hu-HU" altLang="hu-HU" sz="2600" dirty="0"/>
              <a:t>Környezetvédelmi harmonizáció és együttműködés</a:t>
            </a:r>
          </a:p>
          <a:p>
            <a:pPr lvl="1"/>
            <a:r>
              <a:rPr lang="hu-HU" altLang="hu-HU" sz="2600" dirty="0"/>
              <a:t>Kkv-k támogatása</a:t>
            </a:r>
          </a:p>
          <a:p>
            <a:pPr lvl="1"/>
            <a:r>
              <a:rPr lang="hu-HU" altLang="hu-HU" sz="2600" dirty="0" err="1"/>
              <a:t>Rurális</a:t>
            </a:r>
            <a:r>
              <a:rPr lang="hu-HU" altLang="hu-HU" sz="2600" dirty="0"/>
              <a:t> népesség támogatása, információ-ellátás</a:t>
            </a:r>
          </a:p>
          <a:p>
            <a:pPr lvl="1"/>
            <a:r>
              <a:rPr lang="hu-HU" altLang="hu-HU" sz="2600" dirty="0"/>
              <a:t>Politikai harmonizáció (béke, stabilitás) stb.</a:t>
            </a:r>
          </a:p>
          <a:p>
            <a:r>
              <a:rPr lang="hu-HU" altLang="hu-HU" sz="3000" dirty="0"/>
              <a:t>Integráció vagy együttműködés? – nem egyértelmű</a:t>
            </a:r>
          </a:p>
          <a:p>
            <a:r>
              <a:rPr lang="hu-HU" altLang="hu-HU" sz="3000" dirty="0"/>
              <a:t>Alacsony </a:t>
            </a:r>
            <a:r>
              <a:rPr lang="hu-HU" altLang="hu-HU" sz="3000" dirty="0" err="1"/>
              <a:t>intra-kereskedelem</a:t>
            </a:r>
            <a:r>
              <a:rPr lang="hu-HU" altLang="hu-HU" sz="3000" dirty="0"/>
              <a:t> és alacsony fokú elkötelezettség</a:t>
            </a:r>
          </a:p>
        </p:txBody>
      </p:sp>
      <p:pic>
        <p:nvPicPr>
          <p:cNvPr id="4" name="Kép 3" descr="ecow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74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zervezeti lefedettsé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6786563" cy="5140325"/>
          </a:xfrm>
          <a:noFill/>
        </p:spPr>
      </p:pic>
      <p:sp>
        <p:nvSpPr>
          <p:cNvPr id="41987" name="Cím 1"/>
          <p:cNvSpPr>
            <a:spLocks noGrp="1"/>
          </p:cNvSpPr>
          <p:nvPr>
            <p:ph type="title"/>
          </p:nvPr>
        </p:nvSpPr>
        <p:spPr>
          <a:xfrm>
            <a:off x="285750" y="0"/>
            <a:ext cx="8229600" cy="135729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/>
              <a:t>Az afrikai integrációk átfedése</a:t>
            </a:r>
            <a:br>
              <a:rPr lang="hu-HU"/>
            </a:br>
            <a:r>
              <a:rPr lang="hu-HU" sz="2400"/>
              <a:t>(Nádasi </a:t>
            </a:r>
            <a:r>
              <a:rPr lang="hu-HU" sz="2400" dirty="0"/>
              <a:t>G. (2010) szakdolgozat alapján)</a:t>
            </a:r>
          </a:p>
        </p:txBody>
      </p:sp>
      <p:sp>
        <p:nvSpPr>
          <p:cNvPr id="35844" name="Szövegdoboz 4"/>
          <p:cNvSpPr txBox="1">
            <a:spLocks noChangeArrowheads="1"/>
          </p:cNvSpPr>
          <p:nvPr/>
        </p:nvSpPr>
        <p:spPr bwMode="auto">
          <a:xfrm>
            <a:off x="6357938" y="1349375"/>
            <a:ext cx="25717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600" b="1" dirty="0"/>
              <a:t>ESA-EPA: </a:t>
            </a:r>
            <a:r>
              <a:rPr lang="hu-HU" altLang="hu-HU" sz="1600" dirty="0"/>
              <a:t>Kelet- és Dél-afrikai Gazdasági Partnerségi Egyezmény</a:t>
            </a:r>
          </a:p>
          <a:p>
            <a:pPr eaLnBrk="1" hangingPunct="1"/>
            <a:endParaRPr lang="hu-HU" altLang="hu-HU" sz="1600" b="1" dirty="0"/>
          </a:p>
          <a:p>
            <a:pPr eaLnBrk="1" hangingPunct="1"/>
            <a:r>
              <a:rPr lang="hu-HU" altLang="hu-HU" sz="1600" b="1" dirty="0"/>
              <a:t>COMESA: </a:t>
            </a:r>
            <a:r>
              <a:rPr lang="hu-HU" altLang="hu-HU" sz="1600" dirty="0"/>
              <a:t>Kelet- és Dél-afrikai Közös Piac</a:t>
            </a:r>
          </a:p>
          <a:p>
            <a:pPr eaLnBrk="1" hangingPunct="1"/>
            <a:endParaRPr lang="hu-HU" altLang="hu-HU" sz="1600" b="1" dirty="0"/>
          </a:p>
          <a:p>
            <a:pPr eaLnBrk="1" hangingPunct="1"/>
            <a:r>
              <a:rPr lang="hu-HU" altLang="hu-HU" sz="1600" b="1" dirty="0"/>
              <a:t>COMESA-FTA:</a:t>
            </a:r>
            <a:r>
              <a:rPr lang="hu-HU" altLang="hu-HU" sz="1600" dirty="0"/>
              <a:t> Kelet- és Dél-afrikai Közös Piac Szabadkereskedelmi Társulás</a:t>
            </a:r>
          </a:p>
          <a:p>
            <a:pPr eaLnBrk="1" hangingPunct="1"/>
            <a:endParaRPr lang="hu-HU" altLang="hu-HU" sz="1600" b="1" dirty="0"/>
          </a:p>
          <a:p>
            <a:pPr eaLnBrk="1" hangingPunct="1"/>
            <a:r>
              <a:rPr lang="hu-HU" altLang="hu-HU" sz="1600" b="1" dirty="0"/>
              <a:t>SADC-EPA:</a:t>
            </a:r>
            <a:r>
              <a:rPr lang="hu-HU" altLang="hu-HU" sz="1600" dirty="0"/>
              <a:t> Dél-afrikai Fejlesztési Közösség és Gazdasági Partnerségi Megállapodás</a:t>
            </a:r>
          </a:p>
          <a:p>
            <a:pPr eaLnBrk="1" hangingPunct="1"/>
            <a:endParaRPr lang="hu-HU" altLang="hu-HU" sz="1600" b="1" dirty="0"/>
          </a:p>
          <a:p>
            <a:pPr eaLnBrk="1" hangingPunct="1"/>
            <a:r>
              <a:rPr lang="hu-HU" altLang="hu-HU" sz="1600" b="1" dirty="0"/>
              <a:t>SADC:</a:t>
            </a:r>
            <a:r>
              <a:rPr lang="hu-HU" altLang="hu-HU" sz="1600" dirty="0"/>
              <a:t> Dél-afrikai Fejlesztési Közösség</a:t>
            </a:r>
          </a:p>
          <a:p>
            <a:pPr eaLnBrk="1" hangingPunct="1"/>
            <a:endParaRPr lang="hu-HU" altLang="hu-HU" sz="1600" b="1" dirty="0"/>
          </a:p>
          <a:p>
            <a:pPr eaLnBrk="1" hangingPunct="1"/>
            <a:r>
              <a:rPr lang="hu-HU" altLang="hu-HU" sz="1600" b="1" dirty="0"/>
              <a:t>SACU:</a:t>
            </a:r>
            <a:r>
              <a:rPr lang="hu-HU" altLang="hu-HU" sz="1600" dirty="0"/>
              <a:t> Dél-afrikai Vámunió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r>
              <a:rPr lang="hu-HU" dirty="0"/>
              <a:t>Összefoglalás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/>
              <a:t>Számos gazdasági integráció</a:t>
            </a:r>
          </a:p>
          <a:p>
            <a:r>
              <a:rPr lang="hu-HU" altLang="hu-HU" dirty="0"/>
              <a:t>Sikeresség: országok fejlettségi szintje</a:t>
            </a:r>
          </a:p>
          <a:p>
            <a:r>
              <a:rPr lang="hu-HU" altLang="hu-HU" dirty="0"/>
              <a:t>Számos területen (kontinensen) az EU meghatározó szerepe</a:t>
            </a:r>
          </a:p>
          <a:p>
            <a:r>
              <a:rPr lang="hu-HU" altLang="hu-HU" dirty="0"/>
              <a:t>Európa: EU a meghatározó – többi európai integráció taglétszáma csökken (ok: EU-tagság)</a:t>
            </a:r>
          </a:p>
          <a:p>
            <a:r>
              <a:rPr lang="hu-HU" altLang="hu-HU" dirty="0"/>
              <a:t>Integráción belüli kereskedelem (</a:t>
            </a:r>
            <a:r>
              <a:rPr lang="hu-HU" altLang="hu-HU" dirty="0" err="1"/>
              <a:t>intra-trade</a:t>
            </a:r>
            <a:r>
              <a:rPr lang="hu-HU" altLang="hu-HU" dirty="0"/>
              <a:t>) jelentősége kicsi – kivétel: NAFTA, ASEAN, EU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965" y="4920630"/>
            <a:ext cx="4993709" cy="1080120"/>
          </a:xfrm>
        </p:spPr>
        <p:txBody>
          <a:bodyPr/>
          <a:lstStyle/>
          <a:p>
            <a:r>
              <a:rPr lang="hu-HU" sz="1500" dirty="0"/>
              <a:t>Jelen tananyag </a:t>
            </a:r>
            <a:br>
              <a:rPr lang="hu-HU" sz="1500" dirty="0"/>
            </a:br>
            <a:r>
              <a:rPr lang="hu-HU" sz="1500" dirty="0"/>
              <a:t>a Szegedi Tudományegyetemen készült</a:t>
            </a:r>
            <a:br>
              <a:rPr lang="hu-HU" sz="1500" dirty="0"/>
            </a:br>
            <a:r>
              <a:rPr lang="hu-HU" sz="1500" dirty="0"/>
              <a:t>az Európai Unió támogatásával. </a:t>
            </a:r>
            <a:br>
              <a:rPr lang="hu-HU" sz="1500" dirty="0"/>
            </a:br>
            <a:r>
              <a:rPr lang="hu-HU" sz="15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426024" y="1100230"/>
            <a:ext cx="6291953" cy="251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500" b="1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Szegedi Tudományegyetem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GazdaságtUDOMÁNYI</a:t>
            </a:r>
            <a:r>
              <a:rPr kumimoji="0" lang="hu-HU" sz="15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KAR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Közgazdász  KÉPZÉS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Távoktatási TAGOZAT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LECKESOROZAT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Copyright ©  SZTE GTK 2017/2018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500" b="1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 LECKE tartalma, illetve alkotó </a:t>
            </a:r>
            <a:r>
              <a:rPr kumimoji="0" lang="hu-HU" sz="1500" b="1" i="0" u="none" strike="noStrike" kern="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elemeI</a:t>
            </a:r>
            <a:r>
              <a:rPr kumimoji="0" lang="hu-HU" sz="15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156491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Gazdasági integrációk – általános definíció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hu-HU" altLang="hu-HU" i="1" dirty="0"/>
              <a:t>„Nemzetközi gazdasági integrációról akkor beszélünk, amikor független országok egy csoportja a szorosabb gazdasági együttműködés jegyében mérsékli (vagy megszünteti) a kereskedelem és a külgazdasági kapcsolatok akadályait az egymás közötti forgalomban. Ezzel szorosabbra fűzik a nemzetközi gazdasági kapcsolatokat, megkezdik a nemzeti piacok egybeépítését.”</a:t>
            </a:r>
          </a:p>
          <a:p>
            <a:pPr>
              <a:buNone/>
            </a:pPr>
            <a:endParaRPr lang="hu-HU" altLang="hu-HU" dirty="0"/>
          </a:p>
          <a:p>
            <a:pPr algn="r">
              <a:buNone/>
            </a:pPr>
            <a:r>
              <a:rPr lang="hu-HU" altLang="hu-HU" sz="2400" dirty="0"/>
              <a:t>(</a:t>
            </a:r>
            <a:r>
              <a:rPr lang="hu-HU" altLang="hu-HU" sz="2400" dirty="0" err="1"/>
              <a:t>Constantinovits</a:t>
            </a:r>
            <a:r>
              <a:rPr lang="hu-HU" altLang="hu-HU" sz="2400" dirty="0"/>
              <a:t> M. – Sipos Z. (2003): Külkereskedelmi</a:t>
            </a:r>
            <a:br>
              <a:rPr lang="hu-HU" altLang="hu-HU" sz="2400" dirty="0"/>
            </a:br>
            <a:r>
              <a:rPr lang="hu-HU" altLang="hu-HU" sz="2400" dirty="0"/>
              <a:t>technika – külpiaci kockázat, 49. o.)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Fogalmi tisztázás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Regional</a:t>
            </a:r>
            <a:r>
              <a:rPr lang="hu-HU" dirty="0"/>
              <a:t> </a:t>
            </a:r>
            <a:r>
              <a:rPr lang="hu-HU" dirty="0" err="1"/>
              <a:t>integration</a:t>
            </a:r>
            <a:r>
              <a:rPr lang="hu-HU" dirty="0"/>
              <a:t> </a:t>
            </a:r>
            <a:r>
              <a:rPr lang="hu-HU" dirty="0" err="1"/>
              <a:t>agreements</a:t>
            </a:r>
            <a:r>
              <a:rPr lang="hu-HU" dirty="0"/>
              <a:t> = </a:t>
            </a:r>
            <a:r>
              <a:rPr lang="hu-HU" dirty="0" err="1"/>
              <a:t>regional</a:t>
            </a:r>
            <a:r>
              <a:rPr lang="hu-HU" dirty="0"/>
              <a:t> </a:t>
            </a:r>
            <a:r>
              <a:rPr lang="hu-HU" dirty="0" err="1"/>
              <a:t>trading</a:t>
            </a:r>
            <a:r>
              <a:rPr lang="hu-HU" dirty="0"/>
              <a:t> </a:t>
            </a:r>
            <a:r>
              <a:rPr lang="hu-HU" dirty="0" err="1"/>
              <a:t>blocs</a:t>
            </a:r>
            <a:r>
              <a:rPr lang="hu-HU" dirty="0"/>
              <a:t> = </a:t>
            </a:r>
            <a:r>
              <a:rPr lang="hu-HU" dirty="0" err="1"/>
              <a:t>preferential</a:t>
            </a:r>
            <a:r>
              <a:rPr lang="hu-HU" dirty="0"/>
              <a:t> trade </a:t>
            </a:r>
            <a:r>
              <a:rPr lang="hu-HU" dirty="0" err="1"/>
              <a:t>agreements</a:t>
            </a:r>
            <a:endParaRPr lang="hu-HU" dirty="0"/>
          </a:p>
          <a:p>
            <a:pPr lvl="1"/>
            <a:r>
              <a:rPr lang="hu-HU" dirty="0"/>
              <a:t>Hagyományosan: közeli szomszédok</a:t>
            </a:r>
          </a:p>
          <a:p>
            <a:pPr lvl="1"/>
            <a:r>
              <a:rPr lang="hu-HU" dirty="0"/>
              <a:t>Alapvetően kereskedelmi akadályok lebontása</a:t>
            </a:r>
          </a:p>
          <a:p>
            <a:pPr lvl="1"/>
            <a:r>
              <a:rPr lang="hu-HU" dirty="0"/>
              <a:t>1990-es évektől: mély integráció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deep</a:t>
            </a:r>
            <a:r>
              <a:rPr lang="hu-HU" dirty="0"/>
              <a:t> </a:t>
            </a:r>
            <a:r>
              <a:rPr lang="hu-HU" dirty="0" err="1"/>
              <a:t>integration</a:t>
            </a:r>
            <a:r>
              <a:rPr lang="hu-HU" dirty="0"/>
              <a:t>)</a:t>
            </a:r>
          </a:p>
          <a:p>
            <a:pPr lvl="1">
              <a:buNone/>
            </a:pPr>
            <a:endParaRPr lang="hu-HU" dirty="0">
              <a:sym typeface="Wingdings" pitchFamily="2" charset="2"/>
            </a:endParaRPr>
          </a:p>
          <a:p>
            <a:pPr lvl="1">
              <a:buNone/>
            </a:pPr>
            <a:r>
              <a:rPr lang="hu-HU" sz="3600" dirty="0">
                <a:sym typeface="Wingdings" pitchFamily="2" charset="2"/>
              </a:rPr>
              <a:t>	 új regionalizmus</a:t>
            </a:r>
            <a:endParaRPr lang="en-GB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/>
          <a:lstStyle/>
          <a:p>
            <a:r>
              <a:rPr lang="hu-HU" dirty="0" err="1"/>
              <a:t>PTA-k</a:t>
            </a:r>
            <a:r>
              <a:rPr lang="hu-HU" dirty="0"/>
              <a:t> kategorizálása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altLang="hu-HU" dirty="0"/>
              <a:t>Fejlettségi szint</a:t>
            </a:r>
          </a:p>
          <a:p>
            <a:pPr lvl="1"/>
            <a:r>
              <a:rPr lang="hu-HU" altLang="hu-HU" dirty="0"/>
              <a:t>Fejlett/fejlődők integrációja v. mindkettő</a:t>
            </a:r>
          </a:p>
          <a:p>
            <a:r>
              <a:rPr lang="hu-HU" altLang="hu-HU" dirty="0"/>
              <a:t>Földrajzi lefedettség</a:t>
            </a:r>
          </a:p>
          <a:p>
            <a:pPr lvl="1"/>
            <a:r>
              <a:rPr lang="hu-HU" altLang="hu-HU" dirty="0"/>
              <a:t>1 régión belüli v. több régió</a:t>
            </a:r>
          </a:p>
          <a:p>
            <a:r>
              <a:rPr lang="hu-HU" altLang="hu-HU" dirty="0"/>
              <a:t>Típus</a:t>
            </a:r>
          </a:p>
          <a:p>
            <a:pPr lvl="1"/>
            <a:r>
              <a:rPr lang="hu-HU" altLang="hu-HU" dirty="0"/>
              <a:t>Bilaterális, </a:t>
            </a:r>
            <a:r>
              <a:rPr lang="hu-HU" altLang="hu-HU" dirty="0" err="1"/>
              <a:t>pluraterális</a:t>
            </a:r>
            <a:r>
              <a:rPr lang="hu-HU" altLang="hu-HU" dirty="0"/>
              <a:t>, regionális blokkok között</a:t>
            </a:r>
          </a:p>
          <a:p>
            <a:r>
              <a:rPr lang="hu-HU" altLang="hu-HU" dirty="0"/>
              <a:t>Piaci integráció foka</a:t>
            </a:r>
          </a:p>
          <a:p>
            <a:pPr lvl="1"/>
            <a:r>
              <a:rPr lang="hu-HU" altLang="hu-HU" dirty="0"/>
              <a:t>Szabad kereskedelmi övezet, vámunió stb.</a:t>
            </a:r>
          </a:p>
          <a:p>
            <a:pPr lvl="1"/>
            <a:r>
              <a:rPr lang="hu-HU" altLang="hu-HU" dirty="0"/>
              <a:t>Áruk, szolgáltatások, szabályozási kérdések, stb.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Integrációk szintjei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295400"/>
            <a:ext cx="7605738" cy="4830763"/>
          </a:xfrm>
        </p:spPr>
        <p:txBody>
          <a:bodyPr/>
          <a:lstStyle/>
          <a:p>
            <a:pPr eaLnBrk="1" hangingPunct="1"/>
            <a:r>
              <a:rPr lang="hu-HU" altLang="hu-HU" dirty="0"/>
              <a:t>Preferenciális övezet (</a:t>
            </a:r>
            <a:r>
              <a:rPr lang="hu-HU" altLang="hu-HU" i="1" dirty="0" err="1"/>
              <a:t>preferential</a:t>
            </a:r>
            <a:r>
              <a:rPr lang="hu-HU" altLang="hu-HU" i="1" dirty="0"/>
              <a:t> </a:t>
            </a:r>
            <a:r>
              <a:rPr lang="hu-HU" altLang="hu-HU" i="1" dirty="0" err="1"/>
              <a:t>area</a:t>
            </a:r>
            <a:r>
              <a:rPr lang="hu-HU" altLang="hu-HU" dirty="0"/>
              <a:t>)</a:t>
            </a:r>
          </a:p>
          <a:p>
            <a:pPr eaLnBrk="1" hangingPunct="1"/>
            <a:r>
              <a:rPr lang="hu-HU" altLang="hu-HU" dirty="0"/>
              <a:t>Szabad kereskedelmi övezet (</a:t>
            </a:r>
            <a:r>
              <a:rPr lang="hu-HU" altLang="hu-HU" i="1" dirty="0"/>
              <a:t>free trade </a:t>
            </a:r>
            <a:r>
              <a:rPr lang="hu-HU" altLang="hu-HU" i="1" dirty="0" err="1"/>
              <a:t>area</a:t>
            </a:r>
            <a:r>
              <a:rPr lang="hu-HU" altLang="hu-HU" dirty="0"/>
              <a:t>)</a:t>
            </a:r>
          </a:p>
          <a:p>
            <a:pPr eaLnBrk="1" hangingPunct="1"/>
            <a:r>
              <a:rPr lang="hu-HU" altLang="hu-HU" dirty="0"/>
              <a:t>Vámunió (</a:t>
            </a:r>
            <a:r>
              <a:rPr lang="hu-HU" altLang="hu-HU" i="1" dirty="0" err="1"/>
              <a:t>custom</a:t>
            </a:r>
            <a:r>
              <a:rPr lang="hu-HU" altLang="hu-HU" i="1" dirty="0"/>
              <a:t> </a:t>
            </a:r>
            <a:r>
              <a:rPr lang="hu-HU" altLang="hu-HU" i="1" dirty="0" err="1"/>
              <a:t>union</a:t>
            </a:r>
            <a:r>
              <a:rPr lang="hu-HU" altLang="hu-HU" dirty="0"/>
              <a:t>)</a:t>
            </a:r>
          </a:p>
          <a:p>
            <a:pPr eaLnBrk="1" hangingPunct="1"/>
            <a:r>
              <a:rPr lang="hu-HU" altLang="hu-HU" dirty="0"/>
              <a:t>Közös piac (</a:t>
            </a:r>
            <a:r>
              <a:rPr lang="hu-HU" altLang="hu-HU" i="1" dirty="0" err="1"/>
              <a:t>common</a:t>
            </a:r>
            <a:r>
              <a:rPr lang="hu-HU" altLang="hu-HU" i="1" dirty="0"/>
              <a:t> market</a:t>
            </a:r>
            <a:r>
              <a:rPr lang="hu-HU" altLang="hu-HU" dirty="0"/>
              <a:t>)</a:t>
            </a:r>
          </a:p>
          <a:p>
            <a:pPr eaLnBrk="1" hangingPunct="1"/>
            <a:r>
              <a:rPr lang="hu-HU" altLang="hu-HU" dirty="0"/>
              <a:t>Egységes (belső) piac (</a:t>
            </a:r>
            <a:r>
              <a:rPr lang="hu-HU" altLang="hu-HU" i="1" dirty="0" err="1"/>
              <a:t>single</a:t>
            </a:r>
            <a:r>
              <a:rPr lang="hu-HU" altLang="hu-HU" i="1" dirty="0"/>
              <a:t> market</a:t>
            </a:r>
            <a:r>
              <a:rPr lang="hu-HU" altLang="hu-HU" dirty="0"/>
              <a:t>)</a:t>
            </a:r>
          </a:p>
          <a:p>
            <a:pPr eaLnBrk="1" hangingPunct="1"/>
            <a:r>
              <a:rPr lang="hu-HU" altLang="hu-HU" dirty="0"/>
              <a:t>Monetáris unió (</a:t>
            </a:r>
            <a:r>
              <a:rPr lang="hu-HU" altLang="hu-HU" i="1" dirty="0" err="1"/>
              <a:t>monetary</a:t>
            </a:r>
            <a:r>
              <a:rPr lang="hu-HU" altLang="hu-HU" i="1" dirty="0"/>
              <a:t> </a:t>
            </a:r>
            <a:r>
              <a:rPr lang="hu-HU" altLang="hu-HU" i="1" dirty="0" err="1"/>
              <a:t>union</a:t>
            </a:r>
            <a:r>
              <a:rPr lang="hu-HU" altLang="hu-HU" dirty="0"/>
              <a:t>)</a:t>
            </a:r>
          </a:p>
          <a:p>
            <a:pPr eaLnBrk="1" hangingPunct="1"/>
            <a:r>
              <a:rPr lang="hu-HU" altLang="hu-HU" dirty="0"/>
              <a:t>Politikai unió (</a:t>
            </a:r>
            <a:r>
              <a:rPr lang="hu-HU" altLang="hu-HU" i="1" dirty="0" err="1"/>
              <a:t>political</a:t>
            </a:r>
            <a:r>
              <a:rPr lang="hu-HU" altLang="hu-HU" i="1" dirty="0"/>
              <a:t> </a:t>
            </a:r>
            <a:r>
              <a:rPr lang="hu-HU" altLang="hu-HU" i="1" dirty="0" err="1"/>
              <a:t>union</a:t>
            </a:r>
            <a:r>
              <a:rPr lang="hu-HU" altLang="hu-HU" dirty="0"/>
              <a:t>)</a:t>
            </a:r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7858148" y="1285860"/>
            <a:ext cx="1143000" cy="4419600"/>
          </a:xfrm>
          <a:prstGeom prst="downArrow">
            <a:avLst>
              <a:gd name="adj1" fmla="val 50000"/>
              <a:gd name="adj2" fmla="val 9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 rot="5400000">
            <a:off x="6690544" y="2882092"/>
            <a:ext cx="350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2400" i="0" dirty="0"/>
              <a:t>Együttműködés mélyül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786842" cy="1143000"/>
          </a:xfrm>
        </p:spPr>
        <p:txBody>
          <a:bodyPr/>
          <a:lstStyle/>
          <a:p>
            <a:r>
              <a:rPr lang="hu-HU" dirty="0"/>
              <a:t>Fejlődők közötti integráció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hu-HU" dirty="0"/>
              <a:t>Észak-dél közötti integráció sikeresebb</a:t>
            </a:r>
          </a:p>
          <a:p>
            <a:r>
              <a:rPr lang="hu-HU" dirty="0"/>
              <a:t>Dél-dél együttműködés problémás – Miért?</a:t>
            </a:r>
          </a:p>
          <a:p>
            <a:pPr lvl="1"/>
            <a:r>
              <a:rPr lang="hu-HU" dirty="0"/>
              <a:t>Hasonló gazdasági szerkezet, piacméret, gazdasági fejlődés lassú volta, elkötelezettség hiánya</a:t>
            </a:r>
          </a:p>
          <a:p>
            <a:pPr lvl="1"/>
            <a:r>
              <a:rPr lang="hu-HU" dirty="0"/>
              <a:t>Magas tranzakciós költségek</a:t>
            </a:r>
          </a:p>
          <a:p>
            <a:pPr lvl="1"/>
            <a:r>
              <a:rPr lang="hu-HU" dirty="0"/>
              <a:t>Hasonló tényező-ellátottság</a:t>
            </a:r>
          </a:p>
          <a:p>
            <a:pPr lvl="1"/>
            <a:r>
              <a:rPr lang="hu-HU" dirty="0"/>
              <a:t>Növekedési lehetőségek hiánya </a:t>
            </a:r>
          </a:p>
          <a:p>
            <a:pPr lvl="2"/>
            <a:r>
              <a:rPr lang="hu-HU" dirty="0"/>
              <a:t>Nagy és fejlett szomszédos országok hiánya</a:t>
            </a:r>
          </a:p>
          <a:p>
            <a:pPr lvl="1"/>
            <a:r>
              <a:rPr lang="hu-HU" dirty="0"/>
              <a:t>Gazdaságpolitika minősége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Európa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Európai Unió</a:t>
            </a:r>
          </a:p>
          <a:p>
            <a:pPr>
              <a:lnSpc>
                <a:spcPct val="150000"/>
              </a:lnSpc>
            </a:pPr>
            <a:r>
              <a:rPr lang="en-GB" dirty="0"/>
              <a:t>EFTA (European Free Trade Association)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en-GB" dirty="0"/>
              <a:t>CEFTA (Central European Free Trade Agreement)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en-GB" dirty="0"/>
              <a:t>FÁK (Commonwealth of Independent States)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EFTA – Európai Szabadkereskedelmi Egyezmény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1960 – alapítók: Egyesült Királyság, Norvégia, Svédország, Dánia, Ausztria, Svájc, Portugália</a:t>
            </a:r>
            <a:br>
              <a:rPr lang="hu-HU" dirty="0"/>
            </a:br>
            <a:r>
              <a:rPr lang="hu-HU" dirty="0"/>
              <a:t>(+ Finnország, Izland, Liechtenstein)</a:t>
            </a:r>
          </a:p>
          <a:p>
            <a:r>
              <a:rPr lang="hu-HU" dirty="0"/>
              <a:t>Cél: EGK ellensúlyozása, szabad kereskedelem</a:t>
            </a:r>
          </a:p>
          <a:p>
            <a:r>
              <a:rPr lang="hu-HU" dirty="0"/>
              <a:t>Laza integráció ↔ ma: szorosabb</a:t>
            </a:r>
          </a:p>
          <a:p>
            <a:r>
              <a:rPr lang="hu-HU" dirty="0"/>
              <a:t>Ma: csak 4 tag Izland, Liechtenstein, Norvégia, Svájc</a:t>
            </a:r>
          </a:p>
          <a:p>
            <a:endParaRPr lang="en-GB" dirty="0"/>
          </a:p>
        </p:txBody>
      </p:sp>
      <p:pic>
        <p:nvPicPr>
          <p:cNvPr id="4" name="Kép 3" descr="ef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259236"/>
            <a:ext cx="2428892" cy="15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1043</Words>
  <Application>Microsoft Office PowerPoint</Application>
  <PresentationFormat>Diavetítés a képernyőre (4:3 oldalarány)</PresentationFormat>
  <Paragraphs>193</Paragraphs>
  <Slides>23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Office-téma</vt:lpstr>
      <vt:lpstr>1_SZTE</vt:lpstr>
      <vt:lpstr>Világgazdaságtan</vt:lpstr>
      <vt:lpstr>PowerPoint-bemutató</vt:lpstr>
      <vt:lpstr>Gazdasági integrációk – általános definíció</vt:lpstr>
      <vt:lpstr>Fogalmi tisztázás</vt:lpstr>
      <vt:lpstr>PTA-k kategorizálása</vt:lpstr>
      <vt:lpstr>Integrációk szintjei</vt:lpstr>
      <vt:lpstr>Fejlődők közötti integráció</vt:lpstr>
      <vt:lpstr>Európa</vt:lpstr>
      <vt:lpstr>EFTA – Európai Szabadkereskedelmi Egyezmény</vt:lpstr>
      <vt:lpstr>CEFTA – Közép-európai Szabadkereskedelmi Egyezmény</vt:lpstr>
      <vt:lpstr>FÁK (Független Államok Közössége)</vt:lpstr>
      <vt:lpstr>Amerika</vt:lpstr>
      <vt:lpstr>NAFTA – Észak-amerikai Szabadkereskedelmi Egyezmény</vt:lpstr>
      <vt:lpstr>FTAA – Összamerikai Szabadkereskedelmi Tér</vt:lpstr>
      <vt:lpstr>Ázsia</vt:lpstr>
      <vt:lpstr>ASEAN (Délkelet-ázsiai Nemzetek Szövetsége)</vt:lpstr>
      <vt:lpstr>AFTA (ASEAN Szabadkereskedelmi Térség)</vt:lpstr>
      <vt:lpstr>APEC (Ázsiai és Csendes-óceáni Gazdasági Együttműködés)</vt:lpstr>
      <vt:lpstr>Afrika</vt:lpstr>
      <vt:lpstr>ECOWAS (Nyugat-Afrikai Országok Gazdasági Közössége)</vt:lpstr>
      <vt:lpstr>Az afrikai integrációk átfedése (Nádasi G. (2010) szakdolgozat alapján)</vt:lpstr>
      <vt:lpstr>Összefoglalás</vt:lpstr>
      <vt:lpstr>Jelen tananyag  a Szegedi Tudományegyetemen készült az Európai Unió támogatásával.  Projekt azonosító: EFOP-3.4.3-16-2016-00014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Regionalizáció</dc:title>
  <dc:creator>Nóra</dc:creator>
  <cp:lastModifiedBy>UdvariBeata</cp:lastModifiedBy>
  <cp:revision>22</cp:revision>
  <dcterms:created xsi:type="dcterms:W3CDTF">2017-08-01T09:33:02Z</dcterms:created>
  <dcterms:modified xsi:type="dcterms:W3CDTF">2018-08-09T18:19:33Z</dcterms:modified>
</cp:coreProperties>
</file>