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85" r:id="rId2"/>
  </p:sldMasterIdLst>
  <p:notesMasterIdLst>
    <p:notesMasterId r:id="rId9"/>
  </p:notesMasterIdLst>
  <p:sldIdLst>
    <p:sldId id="256" r:id="rId3"/>
    <p:sldId id="259" r:id="rId4"/>
    <p:sldId id="261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 snapToObjects="1">
      <p:cViewPr varScale="1">
        <p:scale>
          <a:sx n="67" d="100"/>
          <a:sy n="67" d="100"/>
        </p:scale>
        <p:origin x="19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A98FF-066B-4084-A934-C50E57F78884}" type="datetime1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74353-01E5-4936-BEA4-2CAAF583C451}" type="datetime1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0F44D-4734-459C-8D8B-32EB28700ACA}" type="datetime1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763F-4D60-4C2F-925A-436AB34F3C03}" type="datetime1">
              <a:rPr lang="hu-HU" smtClean="0"/>
              <a:t>2018. 12. 04.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58639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3135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52645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726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9510E-7DE5-4216-BA8B-B1B97EDA2881}" type="datetime1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378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4009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45926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637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01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1851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26889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830825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73324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59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79A08-9421-49B0-BD4C-3CB8C690EBF5}" type="datetime1">
              <a:rPr lang="hu-HU" smtClean="0"/>
              <a:t>2018. 12. 04.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4187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5C8C3-507D-41FE-A607-B8DCA38F92CD}" type="datetime1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2C900-A8B7-48FD-BC36-788DD6A07A3A}" type="datetime1">
              <a:rPr lang="hu-HU" smtClean="0"/>
              <a:t>2018. 12. 04.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DD1EA-0843-4991-9199-DF51FC140DEB}" type="datetime1">
              <a:rPr lang="hu-HU" smtClean="0"/>
              <a:t>2018. 12. 04.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B27F5-1124-42FC-998C-3980F1E98457}" type="datetime1">
              <a:rPr lang="hu-HU" smtClean="0"/>
              <a:t>2018. 12. 04.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343A3-A910-4B5A-B95B-E85390308610}" type="datetime1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E855-BCE1-4847-944D-1B0499F84893}" type="datetime1">
              <a:rPr lang="hu-HU" smtClean="0"/>
              <a:t>2018. 12. 04.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9F22BD46-0571-46BA-AB89-2E602EEEEF85}" type="datetime1">
              <a:rPr lang="hu-HU" smtClean="0"/>
              <a:t>2018. 12. 04.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2018. 12. 04.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47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Büntető eljárásjog I.</a:t>
            </a: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1761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 vádemelés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680FBAD3-34C5-4A6F-B4E1-C66A6DC9013C}"/>
              </a:ext>
            </a:extLst>
          </p:cNvPr>
          <p:cNvSpPr txBox="1"/>
          <p:nvPr/>
        </p:nvSpPr>
        <p:spPr>
          <a:xfrm>
            <a:off x="116903" y="4716613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	</a:t>
            </a:r>
            <a:r>
              <a:rPr lang="hu-HU" b="1" dirty="0">
                <a:solidFill>
                  <a:schemeClr val="bg1"/>
                </a:solidFill>
              </a:rPr>
              <a:t> 4 képernyő				10 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1" name="Ábra 10" descr="Stopper">
            <a:extLst>
              <a:ext uri="{FF2B5EF4-FFF2-40B4-BE49-F238E27FC236}">
                <a16:creationId xmlns:a16="http://schemas.microsoft.com/office/drawing/2014/main" id="{0FBC0871-3002-46E5-9BF6-23254F661D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4720" y="5081579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B6995BAB-6061-45C9-9167-AEB1266294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5374" y="508157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1546055" y="476672"/>
            <a:ext cx="7272337" cy="1143000"/>
          </a:xfrm>
        </p:spPr>
        <p:txBody>
          <a:bodyPr/>
          <a:lstStyle/>
          <a:p>
            <a:r>
              <a:rPr lang="hu-HU" sz="2000" b="1" dirty="0"/>
              <a:t>A VÁD, VÁDEMELÉS, VÁDKÉPVISELET FOGALMA; A VÁDIRAT I.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1619250" y="2060848"/>
            <a:ext cx="7200900" cy="2448272"/>
          </a:xfrm>
        </p:spPr>
        <p:txBody>
          <a:bodyPr/>
          <a:lstStyle/>
          <a:p>
            <a:pPr marL="514350" indent="-514350" algn="just">
              <a:lnSpc>
                <a:spcPct val="200000"/>
              </a:lnSpc>
              <a:buFontTx/>
              <a:buAutoNum type="romanUcPeriod"/>
            </a:pPr>
            <a:r>
              <a:rPr lang="hu-HU" sz="2000" b="1" dirty="0"/>
              <a:t>Vád</a:t>
            </a:r>
            <a:r>
              <a:rPr lang="hu-HU" sz="2000" dirty="0"/>
              <a:t>: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hu-HU" sz="2000" dirty="0"/>
              <a:t> a bűncselekmény miatt keletkezett (állami) büntetőigény kifejeződése, amelynek érvényesítése a bíróság előtt vádemeléssel és vádképviselettel történik.</a:t>
            </a:r>
          </a:p>
          <a:p>
            <a:pPr algn="just">
              <a:buFontTx/>
              <a:buNone/>
            </a:pPr>
            <a:endParaRPr lang="hu-HU" sz="2000" dirty="0"/>
          </a:p>
        </p:txBody>
      </p:sp>
      <p:pic>
        <p:nvPicPr>
          <p:cNvPr id="3" name="Ábra 2" descr="Rabló">
            <a:extLst>
              <a:ext uri="{FF2B5EF4-FFF2-40B4-BE49-F238E27FC236}">
                <a16:creationId xmlns:a16="http://schemas.microsoft.com/office/drawing/2014/main" id="{D42C77F1-37F3-4194-9216-1B1D9085E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1788" y="4797152"/>
            <a:ext cx="914400" cy="914400"/>
          </a:xfrm>
          <a:prstGeom prst="rect">
            <a:avLst/>
          </a:prstGeom>
        </p:spPr>
      </p:pic>
      <p:pic>
        <p:nvPicPr>
          <p:cNvPr id="5" name="Ábra 4" descr="Lejátszás">
            <a:extLst>
              <a:ext uri="{FF2B5EF4-FFF2-40B4-BE49-F238E27FC236}">
                <a16:creationId xmlns:a16="http://schemas.microsoft.com/office/drawing/2014/main" id="{B2E5B8D0-798E-4957-BAF2-563DE5913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07600" y="4797114"/>
            <a:ext cx="914400" cy="914400"/>
          </a:xfrm>
          <a:prstGeom prst="rect">
            <a:avLst/>
          </a:prstGeom>
        </p:spPr>
      </p:pic>
      <p:pic>
        <p:nvPicPr>
          <p:cNvPr id="7" name="Ábra 6" descr="Előadó">
            <a:extLst>
              <a:ext uri="{FF2B5EF4-FFF2-40B4-BE49-F238E27FC236}">
                <a16:creationId xmlns:a16="http://schemas.microsoft.com/office/drawing/2014/main" id="{634F806B-BDA9-4FF9-88A5-79442747C3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80261" y="4797114"/>
            <a:ext cx="914400" cy="914400"/>
          </a:xfrm>
          <a:prstGeom prst="rect">
            <a:avLst/>
          </a:prstGeom>
        </p:spPr>
      </p:pic>
      <p:pic>
        <p:nvPicPr>
          <p:cNvPr id="9" name="Ábra 8" descr="Jogot jelképező mérleg">
            <a:extLst>
              <a:ext uri="{FF2B5EF4-FFF2-40B4-BE49-F238E27FC236}">
                <a16:creationId xmlns:a16="http://schemas.microsoft.com/office/drawing/2014/main" id="{116D8D0B-D7B3-463D-B3B3-D5BFC8C881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52028" y="4797114"/>
            <a:ext cx="914400" cy="914400"/>
          </a:xfrm>
          <a:prstGeom prst="rect">
            <a:avLst/>
          </a:prstGeom>
        </p:spPr>
      </p:pic>
      <p:pic>
        <p:nvPicPr>
          <p:cNvPr id="11" name="Ábra 10" descr="Bírói kalapács">
            <a:extLst>
              <a:ext uri="{FF2B5EF4-FFF2-40B4-BE49-F238E27FC236}">
                <a16:creationId xmlns:a16="http://schemas.microsoft.com/office/drawing/2014/main" id="{27BFFBC5-81DA-4F68-BD64-89C54303C34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16216" y="4797152"/>
            <a:ext cx="914400" cy="914400"/>
          </a:xfrm>
          <a:prstGeom prst="rect">
            <a:avLst/>
          </a:prstGeom>
        </p:spPr>
      </p:pic>
      <p:pic>
        <p:nvPicPr>
          <p:cNvPr id="14" name="Ábra 13" descr="Lejátszás">
            <a:extLst>
              <a:ext uri="{FF2B5EF4-FFF2-40B4-BE49-F238E27FC236}">
                <a16:creationId xmlns:a16="http://schemas.microsoft.com/office/drawing/2014/main" id="{C5B4144D-D0E6-492C-940E-8E0C8F4883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30379" y="47971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85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1547813" y="274638"/>
            <a:ext cx="7272337" cy="1143000"/>
          </a:xfrm>
        </p:spPr>
        <p:txBody>
          <a:bodyPr/>
          <a:lstStyle/>
          <a:p>
            <a:r>
              <a:rPr lang="hu-HU" sz="2000" b="1" dirty="0"/>
              <a:t>A VÁD, VÁDEMELÉS, VÁDKÉPVISELET FOGALMA; A VÁDIRAT II.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1583531" y="1268760"/>
            <a:ext cx="7200900" cy="4997450"/>
          </a:xfrm>
        </p:spPr>
        <p:txBody>
          <a:bodyPr/>
          <a:lstStyle/>
          <a:p>
            <a:pPr algn="just">
              <a:buFontTx/>
              <a:buNone/>
            </a:pPr>
            <a:r>
              <a:rPr lang="hu-HU" sz="2000" b="1" dirty="0"/>
              <a:t>II. Vádemelés</a:t>
            </a:r>
            <a:r>
              <a:rPr lang="hu-HU" sz="2000" dirty="0"/>
              <a:t>: </a:t>
            </a:r>
          </a:p>
          <a:p>
            <a:pPr algn="just">
              <a:buFontTx/>
              <a:buNone/>
            </a:pPr>
            <a:r>
              <a:rPr lang="hu-HU" sz="2000" dirty="0"/>
              <a:t>	indítvány arra vonatkozóan, hogy a bíróság a vádban megjelölt személyt, az abban meghatározott bűncselekmény miatt vonja felelősségre. </a:t>
            </a:r>
          </a:p>
          <a:p>
            <a:pPr algn="just">
              <a:buFontTx/>
              <a:buNone/>
            </a:pPr>
            <a:endParaRPr lang="hu-HU" sz="2000" dirty="0"/>
          </a:p>
          <a:p>
            <a:pPr algn="just">
              <a:buFontTx/>
              <a:buNone/>
            </a:pPr>
            <a:r>
              <a:rPr lang="hu-HU" sz="2000" dirty="0"/>
              <a:t>Formáit tekintve történhet 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/>
              <a:t>vádirattal (általában, közvádas ügyben), </a:t>
            </a:r>
            <a:r>
              <a:rPr lang="hu-HU" sz="2000" dirty="0" err="1"/>
              <a:t>fvádirat</a:t>
            </a:r>
            <a:r>
              <a:rPr lang="hu-HU" sz="2000" dirty="0"/>
              <a:t> bírósághoz való benyújtása= vádemelés, ellene a jogorvoslat kizárt]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/>
              <a:t>vádindítvánnyal (pótmagánvádas eljárásban),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/>
              <a:t> szóbeli előterjesztéssel (bíróság elé állítás esetén, de ekkor is készül feljegyzés), illetve 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/>
              <a:t>a magánindítvány előterjesztésével (magánvádas eljárásban).</a:t>
            </a:r>
          </a:p>
        </p:txBody>
      </p:sp>
      <p:pic>
        <p:nvPicPr>
          <p:cNvPr id="3" name="Ábra 2" descr="Lejátszás">
            <a:extLst>
              <a:ext uri="{FF2B5EF4-FFF2-40B4-BE49-F238E27FC236}">
                <a16:creationId xmlns:a16="http://schemas.microsoft.com/office/drawing/2014/main" id="{9BF27DFF-61AE-4A6C-A456-B74DF6CAB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131" y="15105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9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/>
          <p:cNvSpPr>
            <a:spLocks noGrp="1"/>
          </p:cNvSpPr>
          <p:nvPr>
            <p:ph idx="1"/>
          </p:nvPr>
        </p:nvSpPr>
        <p:spPr>
          <a:xfrm>
            <a:off x="1476375" y="1628799"/>
            <a:ext cx="7416800" cy="3096345"/>
          </a:xfrm>
        </p:spPr>
        <p:txBody>
          <a:bodyPr/>
          <a:lstStyle/>
          <a:p>
            <a:pPr algn="just">
              <a:lnSpc>
                <a:spcPct val="200000"/>
              </a:lnSpc>
              <a:buFontTx/>
              <a:buNone/>
            </a:pPr>
            <a:r>
              <a:rPr lang="hu-HU" sz="2000" b="1" dirty="0"/>
              <a:t>III. Vádképviselet</a:t>
            </a:r>
            <a:r>
              <a:rPr lang="hu-HU" sz="2000" dirty="0"/>
              <a:t>: </a:t>
            </a:r>
          </a:p>
          <a:p>
            <a:pPr algn="just">
              <a:lnSpc>
                <a:spcPct val="200000"/>
              </a:lnSpc>
              <a:buFontTx/>
              <a:buNone/>
            </a:pPr>
            <a:r>
              <a:rPr lang="hu-HU" sz="2000" dirty="0"/>
              <a:t>	a bírósági eljárásban – a törvény által szabályozott eszközökkel – annak szorgalmazása, hogy a bíróság a megemelt vádnak megfelelő döntést hozzon.</a:t>
            </a:r>
          </a:p>
          <a:p>
            <a:pPr algn="just">
              <a:lnSpc>
                <a:spcPct val="200000"/>
              </a:lnSpc>
              <a:buFontTx/>
              <a:buNone/>
            </a:pPr>
            <a:endParaRPr lang="hu-HU" sz="20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B0DA1069-21FC-48CF-B929-7C9B76B17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055" y="476672"/>
            <a:ext cx="7272337" cy="1143000"/>
          </a:xfrm>
        </p:spPr>
        <p:txBody>
          <a:bodyPr/>
          <a:lstStyle/>
          <a:p>
            <a:r>
              <a:rPr lang="hu-HU" sz="2000" b="1" dirty="0"/>
              <a:t>A VÁD, VÁDEMELÉS, VÁDKÉPVISELET FOGALMA; A VÁDIRAT III.</a:t>
            </a:r>
          </a:p>
        </p:txBody>
      </p:sp>
      <p:pic>
        <p:nvPicPr>
          <p:cNvPr id="4" name="Ábra 3" descr="Előadó">
            <a:extLst>
              <a:ext uri="{FF2B5EF4-FFF2-40B4-BE49-F238E27FC236}">
                <a16:creationId xmlns:a16="http://schemas.microsoft.com/office/drawing/2014/main" id="{DA71778C-5419-4516-AD1D-ED4382C43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552" y="2420888"/>
            <a:ext cx="1296158" cy="129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9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/>
          <p:cNvSpPr>
            <a:spLocks noGrp="1"/>
          </p:cNvSpPr>
          <p:nvPr>
            <p:ph idx="1"/>
          </p:nvPr>
        </p:nvSpPr>
        <p:spPr>
          <a:xfrm>
            <a:off x="1476375" y="333375"/>
            <a:ext cx="7416800" cy="6191250"/>
          </a:xfrm>
        </p:spPr>
        <p:txBody>
          <a:bodyPr/>
          <a:lstStyle/>
          <a:p>
            <a:pPr marL="514350" indent="-514350" algn="just">
              <a:buFontTx/>
              <a:buAutoNum type="romanUcPeriod" startAt="4"/>
            </a:pPr>
            <a:r>
              <a:rPr lang="hu-HU" sz="2000" b="1" dirty="0"/>
              <a:t>A vádirat</a:t>
            </a:r>
            <a:r>
              <a:rPr lang="hu-HU" sz="2000" dirty="0"/>
              <a:t>:</a:t>
            </a:r>
          </a:p>
          <a:p>
            <a:pPr marL="0" indent="0" algn="just">
              <a:buNone/>
            </a:pPr>
            <a:endParaRPr lang="hu-HU" sz="2000" dirty="0"/>
          </a:p>
          <a:p>
            <a:pPr marL="0" indent="0" algn="just">
              <a:buNone/>
            </a:pPr>
            <a:r>
              <a:rPr lang="hu-HU" sz="2000" dirty="0"/>
              <a:t>Az ügyészi vádemelés (közvád) a </a:t>
            </a:r>
            <a:r>
              <a:rPr lang="hu-HU" sz="2000" i="1" dirty="0"/>
              <a:t>vádirattal</a:t>
            </a:r>
            <a:r>
              <a:rPr lang="hu-HU" sz="2000" dirty="0"/>
              <a:t> történik. Az ügyész a vádiratnak a bírósághoz való benyújtásával emel vádat. </a:t>
            </a:r>
          </a:p>
          <a:p>
            <a:pPr marL="0" indent="0" algn="just">
              <a:buNone/>
            </a:pPr>
            <a:endParaRPr lang="hu-HU" sz="2000" dirty="0"/>
          </a:p>
          <a:p>
            <a:pPr algn="just">
              <a:buFont typeface="Wingdings" pitchFamily="2" charset="2"/>
              <a:buChar char="§"/>
            </a:pPr>
            <a:r>
              <a:rPr lang="hu-HU" sz="2000" dirty="0"/>
              <a:t>szerkezete: kötelező formai és tartalmi kellékek [</a:t>
            </a:r>
            <a:r>
              <a:rPr lang="hu-HU" sz="2000" b="1" dirty="0"/>
              <a:t>új:</a:t>
            </a:r>
            <a:r>
              <a:rPr lang="hu-HU" sz="2000" dirty="0"/>
              <a:t> Az ügyészség a vádiratban </a:t>
            </a:r>
            <a:r>
              <a:rPr lang="hu-HU" sz="2000" b="1" dirty="0"/>
              <a:t>indítványt tehet a büntetés vagy intézkedés mértékére vagy tartamára is </a:t>
            </a:r>
            <a:r>
              <a:rPr lang="hu-HU" sz="2000" dirty="0"/>
              <a:t>arra az esetre, ha a terhelt az előkészítő ülésen a bűncselekmény elkövetését beismeri. – Be. 422. (3) bek.]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/>
              <a:t>annyi példányban kell benyújtani, hogy a bíróságnak, valamennyi vádlottnak és védőnek jusson egy-egy példány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/>
              <a:t>a vádirathoz csatolni kell minden olyan iratot, amely a nyomozásban keletkezett, továbbá a tárgyi bizonyítási eszközöket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/>
              <a:t>Speciális vádemelés: egyezség esetén (</a:t>
            </a:r>
            <a:r>
              <a:rPr lang="hu-HU" sz="2000" dirty="0" err="1"/>
              <a:t>jk</a:t>
            </a:r>
            <a:r>
              <a:rPr lang="hu-HU" sz="2000" dirty="0"/>
              <a:t>-be foglalt tá. és jogi minősítés alapján; indítvány az egy. jóváhagyására) </a:t>
            </a:r>
          </a:p>
        </p:txBody>
      </p:sp>
      <p:pic>
        <p:nvPicPr>
          <p:cNvPr id="3" name="Ábra 2" descr="Szerződés">
            <a:extLst>
              <a:ext uri="{FF2B5EF4-FFF2-40B4-BE49-F238E27FC236}">
                <a16:creationId xmlns:a16="http://schemas.microsoft.com/office/drawing/2014/main" id="{F684E292-E217-4D1E-981C-DADC09B76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724" y="836712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Jelen tananyag a Szegedi Tudományegyetemen készült az Európai Unió támogatásával. Projekt azonosító: EFOP-3.4.3-16-2016-00014</a:t>
            </a:r>
            <a:endParaRPr kumimoji="0" lang="hu-HU" sz="18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440073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1951</TotalTime>
  <Words>221</Words>
  <PresentationFormat>Diavetítés a képernyőre (4:3 oldalarány)</PresentationFormat>
  <Paragraphs>37</Paragraphs>
  <Slides>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SZTE</vt:lpstr>
      <vt:lpstr>1_SZTE</vt:lpstr>
      <vt:lpstr>  EFOP-3.4.3-16-2016-00014 </vt:lpstr>
      <vt:lpstr>A VÁD, VÁDEMELÉS, VÁDKÉPVISELET FOGALMA; A VÁDIRAT I.</vt:lpstr>
      <vt:lpstr>A VÁD, VÁDEMELÉS, VÁDKÉPVISELET FOGALMA; A VÁDIRAT II.</vt:lpstr>
      <vt:lpstr>A VÁD, VÁDEMELÉS, VÁDKÉPVISELET FOGALMA; A VÁDIRAT III.</vt:lpstr>
      <vt:lpstr>PowerPoint-bemutató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2014-03-03T11:13:53Z</dcterms:created>
  <dcterms:modified xsi:type="dcterms:W3CDTF">2018-12-04T18:59:48Z</dcterms:modified>
</cp:coreProperties>
</file>