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8"/>
  </p:notesMasterIdLst>
  <p:sldIdLst>
    <p:sldId id="256" r:id="rId2"/>
    <p:sldId id="728" r:id="rId3"/>
    <p:sldId id="729" r:id="rId4"/>
    <p:sldId id="730" r:id="rId5"/>
    <p:sldId id="731" r:id="rId6"/>
    <p:sldId id="732" r:id="rId7"/>
    <p:sldId id="733" r:id="rId8"/>
    <p:sldId id="734" r:id="rId9"/>
    <p:sldId id="735" r:id="rId10"/>
    <p:sldId id="736" r:id="rId11"/>
    <p:sldId id="737" r:id="rId12"/>
    <p:sldId id="738" r:id="rId13"/>
    <p:sldId id="739" r:id="rId14"/>
    <p:sldId id="740" r:id="rId15"/>
    <p:sldId id="741" r:id="rId16"/>
    <p:sldId id="74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67" d="100"/>
          <a:sy n="67" d="100"/>
        </p:scale>
        <p:origin x="19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A3D15-F187-48EE-BDB2-CC7B9A325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97FA-1F81-474B-B457-19725321BB3D}" type="datetime1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CF97AB-9CAC-4644-94D5-0723BA10C4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C2B946-71EB-470E-BC1E-D036DEB66E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BA54F-957D-44D8-A62B-8B3EC423C39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5419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  <p:sldLayoutId id="2147483685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 büntetőeljárás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alaNYAI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</a:t>
            </a:r>
            <a:r>
              <a:rPr lang="hu-HU" sz="2400" b="1" i="1" cap="all">
                <a:solidFill>
                  <a:schemeClr val="bg1"/>
                </a:solidFill>
                <a:cs typeface="Arial"/>
              </a:rPr>
              <a:t>Ii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.</a:t>
            </a:r>
          </a:p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 MAGÁNSZEMÉLYEK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6022977-B391-4A96-9BF0-F0B96B125DB0}"/>
              </a:ext>
            </a:extLst>
          </p:cNvPr>
          <p:cNvSpPr txBox="1"/>
          <p:nvPr/>
        </p:nvSpPr>
        <p:spPr>
          <a:xfrm>
            <a:off x="107504" y="482667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/>
              <a:t>	</a:t>
            </a:r>
            <a:r>
              <a:rPr lang="hu-HU" b="1">
                <a:solidFill>
                  <a:schemeClr val="bg1"/>
                </a:solidFill>
              </a:rPr>
              <a:t>14 </a:t>
            </a:r>
            <a:r>
              <a:rPr lang="hu-HU" b="1" dirty="0">
                <a:solidFill>
                  <a:schemeClr val="bg1"/>
                </a:solidFill>
              </a:rPr>
              <a:t>képernyő			</a:t>
            </a:r>
            <a:r>
              <a:rPr lang="hu-HU" b="1">
                <a:solidFill>
                  <a:schemeClr val="bg1"/>
                </a:solidFill>
              </a:rPr>
              <a:t>	30 </a:t>
            </a:r>
            <a:r>
              <a:rPr lang="hu-HU" b="1" dirty="0">
                <a:solidFill>
                  <a:schemeClr val="bg1"/>
                </a:solidFill>
              </a:rPr>
              <a:t>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6" name="Ábra 5" descr="Stopper">
            <a:extLst>
              <a:ext uri="{FF2B5EF4-FFF2-40B4-BE49-F238E27FC236}">
                <a16:creationId xmlns:a16="http://schemas.microsoft.com/office/drawing/2014/main" id="{8EF4542E-40EB-4ECA-B6F3-EB93E36531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45321" y="5177354"/>
            <a:ext cx="914400" cy="914400"/>
          </a:xfrm>
          <a:prstGeom prst="rect">
            <a:avLst/>
          </a:prstGeom>
        </p:spPr>
      </p:pic>
      <p:pic>
        <p:nvPicPr>
          <p:cNvPr id="8" name="Ábra 7" descr="Monitor">
            <a:extLst>
              <a:ext uri="{FF2B5EF4-FFF2-40B4-BE49-F238E27FC236}">
                <a16:creationId xmlns:a16="http://schemas.microsoft.com/office/drawing/2014/main" id="{FB4A7244-FD70-471A-BF72-174B9D23ED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5975" y="51773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>
            <a:extLst>
              <a:ext uri="{FF2B5EF4-FFF2-40B4-BE49-F238E27FC236}">
                <a16:creationId xmlns:a16="http://schemas.microsoft.com/office/drawing/2014/main" id="{2CA5B241-0C6B-421B-B3E1-3892373785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1788" y="277813"/>
            <a:ext cx="7380287" cy="6302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II. A magánvádló:</a:t>
            </a:r>
          </a:p>
          <a:p>
            <a:pPr eaLnBrk="1" hangingPunct="1"/>
            <a:r>
              <a:rPr lang="hu-HU" altLang="hu-HU" sz="1400" b="1" dirty="0"/>
              <a:t>- fogalma</a:t>
            </a:r>
            <a:r>
              <a:rPr lang="hu-HU" altLang="hu-HU" sz="1400" i="1" dirty="0"/>
              <a:t>: </a:t>
            </a:r>
            <a:r>
              <a:rPr lang="pt-BR" altLang="hu-HU" sz="1400" i="1" dirty="0"/>
              <a:t>A magánvádló az a sértett, </a:t>
            </a:r>
          </a:p>
          <a:p>
            <a:pPr eaLnBrk="1" hangingPunct="1"/>
            <a:r>
              <a:rPr lang="hu-HU" altLang="hu-HU" sz="1400" i="1" dirty="0"/>
              <a:t>a) aki könnyű testi sértés, magántitok megsértése, levéltitok megsértése, rágalmazás, becsületsértés, kegyeletsértés vagy becsület csorbítására alkalmas hamis hang- vagy képfelvétel készítése, vagy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	b) amely magántitok megsértése, levéltitok megsértése, rágalmazás, becsületsértés vagy becsület csorbítására alkalmas hamis hang- vagy képfelvétel készítése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	esetén a vádat képviseli, feltéve, hogy az elkövető magánindítványra büntethető.  (Be. 53. § (1) bek.)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1400" i="1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 - </a:t>
            </a:r>
            <a:r>
              <a:rPr lang="hu-HU" altLang="hu-HU" sz="1400" u="sng" dirty="0"/>
              <a:t>a magánindítvány fogalma</a:t>
            </a:r>
            <a:r>
              <a:rPr lang="hu-HU" altLang="hu-HU" sz="1400" dirty="0"/>
              <a:t>: </a:t>
            </a:r>
            <a:r>
              <a:rPr lang="hu-HU" altLang="hu-HU" sz="1400" i="1" dirty="0"/>
              <a:t>Magánindítványra üldözendő bűncselekmény esetén csak a jogosult indítványára indítható meg vagy folytatható a büntetőeljárás. Magánindítványnak kell tekinteni a magánindítvány előterjesztésére jogosult feljelentését és bármely olyan nyilatkozatát, amely szerint az elkövető büntetőjogi felelősségre vonását kívánja. (Be. 378. § (1)-(2) bek.)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1400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i="1" dirty="0"/>
              <a:t>      - </a:t>
            </a:r>
            <a:r>
              <a:rPr lang="hu-HU" altLang="hu-HU" sz="1400" u="sng" dirty="0"/>
              <a:t>a magánindítványra üldözendő </a:t>
            </a:r>
            <a:r>
              <a:rPr lang="hu-HU" altLang="hu-HU" sz="1400" u="sng" dirty="0" err="1"/>
              <a:t>bcsek</a:t>
            </a:r>
            <a:r>
              <a:rPr lang="hu-HU" altLang="hu-HU" sz="1400" u="sng" dirty="0"/>
              <a:t> csoportjai</a:t>
            </a:r>
            <a:r>
              <a:rPr lang="hu-HU" altLang="hu-HU" sz="14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         a) magánvádas </a:t>
            </a:r>
            <a:r>
              <a:rPr lang="hu-HU" altLang="hu-HU" sz="1400" dirty="0" err="1"/>
              <a:t>bcsek</a:t>
            </a:r>
            <a:r>
              <a:rPr lang="hu-HU" altLang="hu-HU" sz="14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         b) közvádas </a:t>
            </a:r>
            <a:r>
              <a:rPr lang="hu-HU" altLang="hu-HU" sz="1400" dirty="0" err="1"/>
              <a:t>bcsek</a:t>
            </a:r>
            <a:r>
              <a:rPr lang="hu-HU" altLang="hu-HU" sz="14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      - </a:t>
            </a:r>
            <a:r>
              <a:rPr lang="hu-HU" altLang="hu-HU" sz="1400" u="sng" dirty="0"/>
              <a:t>a magánindítványra vonatkozó anyagi jogi szabályozás</a:t>
            </a:r>
            <a:r>
              <a:rPr lang="hu-HU" altLang="hu-HU" sz="1400" dirty="0"/>
              <a:t>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		 - kizárólagos; párhuzamos; származékos jogosultság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i="1" dirty="0"/>
              <a:t>		- </a:t>
            </a:r>
            <a:r>
              <a:rPr lang="hu-HU" altLang="hu-HU" sz="1400" dirty="0"/>
              <a:t>a magánindítvány oszthatatlansága, visszavonhatatlansága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    		 - a magánindítványi határidő, igazolás kérdése: Be. 378. § (3)-(6) bek.</a:t>
            </a:r>
            <a:endParaRPr lang="hu-HU" altLang="hu-HU" sz="1400" i="1" dirty="0"/>
          </a:p>
        </p:txBody>
      </p:sp>
    </p:spTree>
    <p:extLst>
      <p:ext uri="{BB962C8B-B14F-4D97-AF65-F5344CB8AC3E}">
        <p14:creationId xmlns:p14="http://schemas.microsoft.com/office/powerpoint/2010/main" val="690388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>
            <a:extLst>
              <a:ext uri="{FF2B5EF4-FFF2-40B4-BE49-F238E27FC236}">
                <a16:creationId xmlns:a16="http://schemas.microsoft.com/office/drawing/2014/main" id="{12C9C845-8DB8-4771-9754-77535E72A5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1300" y="458788"/>
            <a:ext cx="7453313" cy="62118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 b="1"/>
              <a:t>- viszonvád</a:t>
            </a:r>
            <a:r>
              <a:rPr lang="hu-HU" altLang="hu-HU" sz="1400" i="1"/>
              <a:t>: Kölcsönösen elkövetett könnyű testi sértés, rágalmazás és becsületsértés miatt az egyik fél feljelentésére megindított eljárásban </a:t>
            </a:r>
            <a:r>
              <a:rPr lang="hu-HU" altLang="hu-HU" sz="1400" i="1" u="sng"/>
              <a:t>- a cselekmények személyi és szoros tárgyi összefüggése esetén (</a:t>
            </a:r>
            <a:r>
              <a:rPr lang="hu-HU" altLang="hu-HU" sz="1400" i="1"/>
              <a:t>ez feltétele a viszonvádnak) - e törvény rendelkezései szerint magánindítványt előterjesztő másik fél viszonvádlóként jár el. Ahol e törvény a magánvádlóról rendelkezik, ezen a viszonvádlót is érteni kell. (Be. 53. § (2) bek.)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400" i="1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 b="1"/>
              <a:t>- a magánvádló jogai: </a:t>
            </a:r>
            <a:r>
              <a:rPr lang="hu-HU" altLang="hu-HU" sz="1400"/>
              <a:t>a sértett jogai + az ügyész ügyféli jogai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400" b="1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 b="1"/>
              <a:t>- az ügyész fellépése: </a:t>
            </a:r>
            <a:r>
              <a:rPr lang="hu-HU" altLang="hu-HU" sz="1400"/>
              <a:t>közvádas lesz az ügy, ha a becsületsértést, rágalmazást bíró, ügyész, rendvédelmi szerv tagja sérelmére követik el hivatalos eljárása alatt vagy emiatt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400" b="1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 b="1"/>
              <a:t>III. A pótmagánvádló: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 b="1"/>
              <a:t>- fogalma: </a:t>
            </a:r>
            <a:r>
              <a:rPr lang="hu-HU" altLang="hu-HU" sz="1400"/>
              <a:t>az ügyészi vádmonopólium korrektívuma </a:t>
            </a:r>
            <a:r>
              <a:rPr lang="hu-HU" altLang="hu-HU" sz="1400">
                <a:sym typeface="Wingdings" panose="05000000000000000000" pitchFamily="2" charset="2"/>
              </a:rPr>
              <a:t></a:t>
            </a:r>
            <a:r>
              <a:rPr lang="hu-HU" altLang="hu-HU" sz="1400"/>
              <a:t> olyan esetekben, amikor az ügyész vagy a nyomozó hatóság nyomozásra, ill. ügyész vádemelésre vagy a vád fenntartására nem lát alapot, a sértett léphet fel, mint pótmagánvádló.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400"/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hu-HU" altLang="hu-HU" sz="1400" b="1"/>
              <a:t>a pótmagánvádló fellépése: Be. 54. §:</a:t>
            </a:r>
            <a:r>
              <a:rPr lang="hu-HU" altLang="hu-HU" sz="1400" b="1" i="1"/>
              <a:t> </a:t>
            </a:r>
            <a:r>
              <a:rPr lang="hu-HU" altLang="hu-HU" sz="1400" i="1"/>
              <a:t>A pótmagánvádló az a sértett, aki vagy amely az e törvényben meghatározott esetekben közvádra üldözendő bűncselekmény miatt a vádat képviseli.</a:t>
            </a:r>
            <a:r>
              <a:rPr lang="hu-HU" altLang="hu-HU" sz="1400"/>
              <a:t> </a:t>
            </a:r>
            <a:r>
              <a:rPr lang="hu-HU" altLang="hu-HU" sz="1400" b="1"/>
              <a:t>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hu-HU" altLang="hu-HU" sz="1400" b="1"/>
              <a:t>A pótmagánvádas eljárás: Be. CV. fejezet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	</a:t>
            </a:r>
            <a:r>
              <a:rPr lang="hu-HU" altLang="hu-HU" sz="1400" b="1"/>
              <a:t>Be.  787. § (2) bek.: </a:t>
            </a:r>
            <a:r>
              <a:rPr lang="hu-HU" altLang="hu-HU" sz="1400" i="1"/>
              <a:t>A sértett az e törvényben meghatározottak szerint pótmagánvádlóként léphet fel, ha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i="1"/>
              <a:t>	a) az ügyészség vagy a nyomozó hatóság a feljelentést elutasította,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i="1"/>
              <a:t>	b) az ügyészség vagy a nyomozó hatóság az eljárást megszüntette,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i="1"/>
              <a:t>	c) az ügyészség a vádat ejtette. </a:t>
            </a:r>
          </a:p>
        </p:txBody>
      </p:sp>
    </p:spTree>
    <p:extLst>
      <p:ext uri="{BB962C8B-B14F-4D97-AF65-F5344CB8AC3E}">
        <p14:creationId xmlns:p14="http://schemas.microsoft.com/office/powerpoint/2010/main" val="260589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>
            <a:extLst>
              <a:ext uri="{FF2B5EF4-FFF2-40B4-BE49-F238E27FC236}">
                <a16:creationId xmlns:a16="http://schemas.microsoft.com/office/drawing/2014/main" id="{4A28450E-3115-4265-A7AD-9366785E93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1300" y="458788"/>
            <a:ext cx="7453313" cy="61214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IV. A magánfél: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- fogalma: </a:t>
            </a:r>
            <a:r>
              <a:rPr lang="hu-HU" altLang="hu-HU" sz="1400" i="1" dirty="0"/>
              <a:t>Magánfél az a sértett, aki vagy amely a bírósági eljárásban polgári jogi igényt érvényesít, akkor is ha az erre vonatkozó szándékát a vádemelés előtt jelentette be. (Be. 55. § (1) bek.)</a:t>
            </a:r>
          </a:p>
          <a:p>
            <a:pPr algn="just">
              <a:buFontTx/>
              <a:buChar char="-"/>
            </a:pPr>
            <a:r>
              <a:rPr lang="hu-HU" altLang="hu-HU" sz="1400" b="1" dirty="0"/>
              <a:t>polgári jogi igény irányulhat: </a:t>
            </a:r>
            <a:r>
              <a:rPr lang="hu-HU" altLang="hu-HU" sz="1400" dirty="0"/>
              <a:t>- kártérítésre, - jogalap nélküli gazdagodás visszatérítésére, - jogsértés abbahagyására, ill. a sérelmes helyzet megszüntetésére, - az eredeti állapot helyreállítására, - dolog kiadására vagy pénz megfizetésére, amely a vád tárgyává tett cselekmény közvetlen következtében keletkezett.  (Be. 56. § (1) bek.)</a:t>
            </a:r>
          </a:p>
          <a:p>
            <a:pPr lvl="4" algn="just" eaLnBrk="1" hangingPunct="1">
              <a:buFontTx/>
              <a:buChar char="-"/>
            </a:pPr>
            <a:endParaRPr lang="hu-HU" altLang="hu-HU" sz="400" i="1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- Polgári jogi igény érvényesítése: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    - kik jogosultak? 1. magánfél; 2. ügyész; 3. magánfél halála/megszűnése esetén </a:t>
            </a:r>
            <a:r>
              <a:rPr lang="hu-HU" altLang="hu-HU" sz="1400" dirty="0" err="1"/>
              <a:t>esetén</a:t>
            </a:r>
            <a:r>
              <a:rPr lang="hu-HU" altLang="hu-HU" sz="1400" dirty="0"/>
              <a:t>: a sértett jogutódja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    - elbírálásának két útja: 1. adhéziós eljárás; 2. egyéb törvényes úton való érvényesítés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u-HU" altLang="hu-HU" sz="1400" b="1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V. A vagyoni érdekelt: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Vagyoni érdekelt az a természetes vagy nem természetes személy, aki vagy amely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a) elkobozható vagy lefoglalt dolog tulajdonosa, vagy arra nézve a tulajdonjog valamely tulajdonosi részjogosítványával rendelkezik,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b) olyan vagyonnal rendelkezni jogosult, amelyre vagyonelkobzás rendelhető el, vagy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i="1" dirty="0"/>
              <a:t>c) olyan elektronikus adattal rendelkezésre jogosult, amelynek végleges hozzáférhetetlenné tétele rendelhető el. (Be. 57. § (1) bek.)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u-HU" altLang="hu-HU" sz="1400" i="1" dirty="0"/>
          </a:p>
        </p:txBody>
      </p:sp>
    </p:spTree>
    <p:extLst>
      <p:ext uri="{BB962C8B-B14F-4D97-AF65-F5344CB8AC3E}">
        <p14:creationId xmlns:p14="http://schemas.microsoft.com/office/powerpoint/2010/main" val="336163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artalom helye 2">
            <a:extLst>
              <a:ext uri="{FF2B5EF4-FFF2-40B4-BE49-F238E27FC236}">
                <a16:creationId xmlns:a16="http://schemas.microsoft.com/office/drawing/2014/main" id="{2E29410D-2460-4BC8-9790-1B5AC10D9D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1300" y="728663"/>
            <a:ext cx="7172325" cy="54911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/>
              <a:t>Jogai (Be. 57. § (2) bek.):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a) az őt érintő körben bizonyítékot terjesszen elő, indítványt és észrevételt tegyen,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b) a rendelkezési jogosultságával érintett dolgot, vagyont vagy elektronikus adatot közvetlenül érintő eljárási cselekményen jelen legyen,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c) az (1) bekezdésben meghatározott dolgot, vagyont vagy elektronikus adatot érintő kényszerintézkedés okát és ennek változását megismerje,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d) a büntetőeljárási jogairól és kötelességeiről a bíróságtól, az ügyészségtől és a nyomozó hatóságtól felvilágosítást kapjon,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e) az őt érintő körben jogorvoslattal éljen,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f) az eljárás ügyiratait – az e törvényben meghatározott kivételekkel – az őt érintő körben megismerje,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g) segítő közreműködését vegye igénybe.</a:t>
            </a:r>
            <a:r>
              <a:rPr lang="hu-HU" altLang="hu-HU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/>
              <a:t>Kötelezettsége (Be. 57. § (5) bek.):</a:t>
            </a:r>
            <a:r>
              <a:rPr lang="hu-HU" altLang="hu-HU" sz="1600"/>
              <a:t> részvételi kötelezettség az eljárási cselekményen, ha a hatóság arról rendelkezik</a:t>
            </a:r>
          </a:p>
        </p:txBody>
      </p:sp>
    </p:spTree>
    <p:extLst>
      <p:ext uri="{BB962C8B-B14F-4D97-AF65-F5344CB8AC3E}">
        <p14:creationId xmlns:p14="http://schemas.microsoft.com/office/powerpoint/2010/main" val="377510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>
            <a:extLst>
              <a:ext uri="{FF2B5EF4-FFF2-40B4-BE49-F238E27FC236}">
                <a16:creationId xmlns:a16="http://schemas.microsoft.com/office/drawing/2014/main" id="{6B5305EA-9049-47B2-A207-1FF31F267C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2275" y="728663"/>
            <a:ext cx="7289800" cy="5940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V. Az egyéb érdekeltek: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A be. „eshetőleges résztvevői”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- fogalma: </a:t>
            </a:r>
            <a:r>
              <a:rPr lang="hu-HU" altLang="hu-HU" sz="1400" i="1" dirty="0"/>
              <a:t>az a természetes személy vagy nem természetes személy, akinek vagy amelynek a jogára vagy a jogos érdekére a büntetőeljárásban hozott határozat közvetlen hatással van, vagy aki vagy amely az őt érintő eljárási cselekménnyel összefüggésben az e törvényben meghatározott jogosultsággal vagy kötelezettséggel rendelkezik. (Be. 58. § (1) bek.)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különösen: </a:t>
            </a:r>
            <a:r>
              <a:rPr lang="hu-HU" altLang="hu-HU" sz="1400" dirty="0"/>
              <a:t>feljelentő, tanú, kutatással érintett vagy motozás alá vont személy, adatszerző tevékenységgel érintett személy, szakértői vizsgálattal, szemlével, felismerésre bemutatással érintett személy, segítő, szakértő, szaktanácsadó.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1400" dirty="0"/>
              <a:t> </a:t>
            </a:r>
            <a:endParaRPr lang="hu-HU" altLang="hu-HU" sz="1400" b="1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1400" b="1" dirty="0"/>
              <a:t>sértetti pozíció biztosítása, igény egyéb törvényes úton való érvényesítése: </a:t>
            </a:r>
            <a:r>
              <a:rPr lang="hu-HU" altLang="hu-HU" sz="1400" dirty="0"/>
              <a:t>Be. 58. § (5) bek.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hu-HU" altLang="hu-HU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VI. A segítők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A terhelt, a sértett, a vagyoni érdekelt és az egyéb érdekelt e törvény szerinti jogainak és jogos érdekeinek képviselete, illetve védelme, valamint az e törvény szerinti jogok gyakorlásának vagy kötelezettségek teljesítésének elősegítése érdekében a büntetőeljárásban segítőként vehet részt: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a) a törvényes képviselő,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b) a terhelt nagykorú hozzátartozója,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c) a terhelt, a sértett és a tanú esetén a konzuli tisztviselő,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d) a kényszergyógykezeléssel érintett terhelt házastársa vagy élettársa,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e) a kiskorú, illetve a fiatalkorú gondozását ellátó nagykorú személy,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1400" b="1" dirty="0"/>
          </a:p>
        </p:txBody>
      </p:sp>
    </p:spTree>
    <p:extLst>
      <p:ext uri="{BB962C8B-B14F-4D97-AF65-F5344CB8AC3E}">
        <p14:creationId xmlns:p14="http://schemas.microsoft.com/office/powerpoint/2010/main" val="232929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artalom helye 2">
            <a:extLst>
              <a:ext uri="{FF2B5EF4-FFF2-40B4-BE49-F238E27FC236}">
                <a16:creationId xmlns:a16="http://schemas.microsoft.com/office/drawing/2014/main" id="{FBDCF8B4-B77F-42FA-9E8A-A264BD2483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1175" y="1600200"/>
            <a:ext cx="6905625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f) a meghatalmazott képviselő,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g) a támogató,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h) a sértett és a feljelentő által megjelölt nagykorú személy,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i) a tanú érdekében eljáró ügyvéd,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j) a kutatással érintett által megbízott, vagy a kutatáson jelen lévő, az ügyben nem érdekelt nagykorú személy,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k) a motozás alá vont által megjelölt nagykorú személy,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l) a kézbesítési megbízott,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m) a Védelmi Programban részt vevő személy védelmét ellátó személy.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/>
              <a:t>Nem lehet segítő:</a:t>
            </a:r>
          </a:p>
          <a:p>
            <a:pPr eaLnBrk="1" hangingPunct="1">
              <a:buFontTx/>
              <a:buChar char="-"/>
            </a:pPr>
            <a:r>
              <a:rPr lang="hu-HU" altLang="hu-HU" sz="1600"/>
              <a:t>Nincs még 18.</a:t>
            </a:r>
          </a:p>
          <a:p>
            <a:pPr eaLnBrk="1" hangingPunct="1">
              <a:buFontTx/>
              <a:buChar char="-"/>
            </a:pPr>
            <a:r>
              <a:rPr lang="hu-HU" altLang="hu-HU" sz="1600"/>
              <a:t>Közügyektől eltiltott</a:t>
            </a:r>
          </a:p>
          <a:p>
            <a:pPr eaLnBrk="1" hangingPunct="1">
              <a:buFontTx/>
              <a:buChar char="-"/>
            </a:pPr>
            <a:r>
              <a:rPr lang="hu-HU" altLang="hu-HU" sz="1600"/>
              <a:t>Gondnokság alá helyezett</a:t>
            </a:r>
          </a:p>
          <a:p>
            <a:pPr eaLnBrk="1" hangingPunct="1">
              <a:buFontTx/>
              <a:buChar char="-"/>
            </a:pPr>
            <a:endParaRPr lang="hu-HU" altLang="hu-HU" sz="1600"/>
          </a:p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76427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Jelen tananyag a Szegedi Tudományegyetemen készült az Európai Unió támogatásával. Projekt azonosító: EFOP-3.4.3-16-2016-00014</a:t>
            </a:r>
            <a:endParaRPr kumimoji="0" lang="hu-HU" sz="18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589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F91F422-4FA0-4EA2-AA2C-60B544AFB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1013" y="287338"/>
            <a:ext cx="7313612" cy="1143000"/>
          </a:xfrm>
        </p:spPr>
        <p:txBody>
          <a:bodyPr/>
          <a:lstStyle/>
          <a:p>
            <a:pPr eaLnBrk="1" hangingPunct="1"/>
            <a:r>
              <a:rPr lang="hu-HU" altLang="hu-HU" sz="2800" b="1" dirty="0">
                <a:solidFill>
                  <a:schemeClr val="tx1"/>
                </a:solidFill>
              </a:rPr>
              <a:t>	</a:t>
            </a:r>
            <a:r>
              <a:rPr lang="hu-HU" altLang="hu-HU" sz="2800" b="1" dirty="0">
                <a:solidFill>
                  <a:srgbClr val="2D2D8A"/>
                </a:solidFill>
              </a:rPr>
              <a:t>A terhelt eljárásjogi helyzete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7DEEAB1-B107-4A67-8F56-1382751C44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1788" y="1449388"/>
            <a:ext cx="7380287" cy="52197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I</a:t>
            </a:r>
            <a:r>
              <a:rPr lang="hu-HU" altLang="hu-HU" sz="1400" dirty="0"/>
              <a:t>. </a:t>
            </a:r>
            <a:r>
              <a:rPr lang="hu-HU" altLang="hu-HU" sz="1400" b="1" dirty="0"/>
              <a:t>A terhelt fogalma:</a:t>
            </a:r>
            <a:r>
              <a:rPr lang="hu-HU" altLang="hu-HU" sz="1400" dirty="0"/>
              <a:t> A terhelt az, akivel szemben büntetőeljárást folytatnak. A terhelt a nyomozás során </a:t>
            </a:r>
            <a:r>
              <a:rPr lang="hu-HU" altLang="hu-HU" sz="1400" u="sng" dirty="0"/>
              <a:t>gyanúsított</a:t>
            </a:r>
            <a:r>
              <a:rPr lang="hu-HU" altLang="hu-HU" sz="1400" dirty="0"/>
              <a:t>, a vádemelés után </a:t>
            </a:r>
            <a:r>
              <a:rPr lang="hu-HU" altLang="hu-HU" sz="1400" u="sng" dirty="0"/>
              <a:t>vádlott</a:t>
            </a:r>
            <a:r>
              <a:rPr lang="hu-HU" altLang="hu-HU" sz="1400" dirty="0"/>
              <a:t>, a büntetés, a megrovás, a próbára bocsátás, a jóvátételi munka vagy javítóintézeti nevelés jogerős ügydöntő határozattal történő kiszabása, illetve alkalmazása után </a:t>
            </a:r>
            <a:r>
              <a:rPr lang="hu-HU" altLang="hu-HU" sz="1400" u="sng" dirty="0"/>
              <a:t>elítélt</a:t>
            </a:r>
            <a:r>
              <a:rPr lang="hu-HU" altLang="hu-HU" sz="1400" dirty="0"/>
              <a:t>. (Be. 38. § (1) – (2) bek.)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u-HU" altLang="hu-HU" sz="1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II. A terhelt eljárásjogi helyzete: </a:t>
            </a:r>
            <a:r>
              <a:rPr lang="hu-HU" altLang="hu-HU" sz="1400" dirty="0">
                <a:sym typeface="Wingdings" panose="05000000000000000000" pitchFamily="2" charset="2"/>
              </a:rPr>
              <a:t> a terhelt az eljárás alanya, és nem a tárgya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1400" b="1" dirty="0"/>
          </a:p>
        </p:txBody>
      </p:sp>
      <p:graphicFrame>
        <p:nvGraphicFramePr>
          <p:cNvPr id="237610" name="Group 42">
            <a:extLst>
              <a:ext uri="{FF2B5EF4-FFF2-40B4-BE49-F238E27FC236}">
                <a16:creationId xmlns:a16="http://schemas.microsoft.com/office/drawing/2014/main" id="{B06454EB-BE64-4B68-9ED9-9218E5A73A1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736725" y="2895600"/>
          <a:ext cx="7110413" cy="3962400"/>
        </p:xfrm>
        <a:graphic>
          <a:graphicData uri="http://schemas.openxmlformats.org/drawingml/2006/table">
            <a:tbl>
              <a:tblPr/>
              <a:tblGrid>
                <a:gridCol w="425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terhelt eljárási jogai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terhelt kötelezettségei</a:t>
                      </a: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I. Be. 39. §</a:t>
                      </a:r>
                      <a:r>
                        <a:rPr kumimoji="0" lang="hu-HU" sz="10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-a</a:t>
                      </a:r>
                      <a:r>
                        <a:rPr kumimoji="0" lang="hu-HU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alapján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megismerje a gyanúsítás és a vád tárgyát, továbbá ezek változását,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a bíróság, az ügyészség és a nyomozó hatóság megfelelő időt és körülményeket biztosítson számára a védekezésre való felkészüléshez,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a büntetőeljárási jogairól és kötelességeiről a bíróságtól, az ügyészségtől és a nyomozó hatóságtól felvilágosítást kapjon,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d) védelmének ellátására védőt hatalmazzon meg, vagy védő kirendelését indítványozza,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e) a védőjével ellenőrzés nélkül tanácskozzon,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f) vallomást tegyen, vagy a vallomástételt megtagadja,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g) bizonyítékot terjesszen elő, indítványt és észrevételt tegyen, az utolsó szó jogán felszólaljon,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h) a tárgyaláson és a személyi szabadságot érintő bírói engedélyes kényszerintézkedés tárgyában tartandó ülésen jelen legyen és az e törvényben meghatározottak szerint kérdéseket tegyen fel,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i) jogorvoslattal éljen,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j) az eljárás ügyiratait – az e törvényben meghatározott kivételekkel – teljes terjedelmében megismerje, </a:t>
                      </a:r>
                    </a:p>
                    <a:p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k) egyezség megkötését, illetve ügyészi intézkedés vagy határozat kilátásba helyezését kezdeményezze. </a:t>
                      </a:r>
                      <a:endParaRPr kumimoji="0" lang="hu-H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 A fogva lévő terhelt jogai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0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Be. 39. § (3) </a:t>
                      </a:r>
                      <a:r>
                        <a:rPr kumimoji="0" lang="hu-HU" sz="12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bek</a:t>
                      </a:r>
                      <a:r>
                        <a:rPr kumimoji="0" lang="hu-H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alapján: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jelenlét kötelezettsége;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idézési cím megváltozásának bejelentése 3 munkanapon belül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Közreműködési kötelezettség az eljárási cselekményeken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romanUcPeriod"/>
                        <a:tabLst/>
                      </a:pPr>
                      <a:endParaRPr kumimoji="0" lang="hu-HU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Ábra 2" descr="Felhasználó">
            <a:extLst>
              <a:ext uri="{FF2B5EF4-FFF2-40B4-BE49-F238E27FC236}">
                <a16:creationId xmlns:a16="http://schemas.microsoft.com/office/drawing/2014/main" id="{E85E773F-45AD-4AC6-99A8-116F24DA1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1652" y="131843"/>
            <a:ext cx="1242020" cy="12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3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>
            <a:extLst>
              <a:ext uri="{FF2B5EF4-FFF2-40B4-BE49-F238E27FC236}">
                <a16:creationId xmlns:a16="http://schemas.microsoft.com/office/drawing/2014/main" id="{90C7FC98-5B34-46EB-9F86-71EBE773CA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1788" y="1089025"/>
            <a:ext cx="7291387" cy="5130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u="sng" dirty="0"/>
              <a:t>Mi a különbség</a:t>
            </a:r>
            <a:r>
              <a:rPr lang="hu-HU" altLang="hu-HU" sz="1400" dirty="0"/>
              <a:t>?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 - indítvány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 - észrevétel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u-HU" altLang="hu-HU" sz="1400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III. A terhelt jogutódjának jogai</a:t>
            </a:r>
            <a:r>
              <a:rPr lang="hu-HU" altLang="hu-HU" sz="1400" dirty="0"/>
              <a:t>: </a:t>
            </a:r>
            <a:r>
              <a:rPr lang="hu-HU" altLang="hu-HU" sz="1400" i="1" dirty="0"/>
              <a:t>Ha e törvény a terhelt hozzátartozójának (örökösének) indítványtételi jogot biztosít, a hozzátartozó (örökös) jogaira a terhelt jogai megfelelően </a:t>
            </a:r>
            <a:r>
              <a:rPr lang="hu-HU" altLang="hu-HU" sz="1400" i="1" dirty="0" err="1"/>
              <a:t>irányadóak</a:t>
            </a:r>
            <a:r>
              <a:rPr lang="hu-HU" altLang="hu-HU" sz="1400" i="1" dirty="0"/>
              <a:t>. </a:t>
            </a:r>
            <a:r>
              <a:rPr lang="hu-HU" altLang="hu-HU" sz="1400" dirty="0"/>
              <a:t>(Be. 40. §)</a:t>
            </a:r>
          </a:p>
        </p:txBody>
      </p:sp>
      <p:pic>
        <p:nvPicPr>
          <p:cNvPr id="3" name="Ábra 2" descr="Súgó">
            <a:extLst>
              <a:ext uri="{FF2B5EF4-FFF2-40B4-BE49-F238E27FC236}">
                <a16:creationId xmlns:a16="http://schemas.microsoft.com/office/drawing/2014/main" id="{1205091B-9397-4DD5-9ADD-CEC346409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8" y="10033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08F356A-A62B-463F-8429-F8D7E1B81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/>
          <a:lstStyle/>
          <a:p>
            <a:pPr eaLnBrk="1" hangingPunct="1"/>
            <a:r>
              <a:rPr lang="hu-HU" altLang="hu-HU" sz="2800" b="1" dirty="0">
                <a:solidFill>
                  <a:srgbClr val="2D2D8A"/>
                </a:solidFill>
              </a:rPr>
              <a:t>A védő a büntetőeljárásban; jogai, kötelességei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02336EC-60D7-4FC8-B7D9-6A0B7AE374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2275" y="1538288"/>
            <a:ext cx="7200900" cy="5130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I. A védő fogalma: </a:t>
            </a:r>
            <a:r>
              <a:rPr lang="hu-HU" altLang="hu-HU" sz="1400" dirty="0"/>
              <a:t>(a Be.-ben nem szerepel): több, mint a terhelt képviselője: széleskörű jogosítványokkal felruházott, önálló főszemély (ügyfél), aki a terhelt érdekében akkor is köteles eljárási feladatait teljesíteni, ha a terhelt a védelmi jogosítványaival nem él.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14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II. Ki lehet védő a büntetőeljárásban?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i="1" dirty="0"/>
              <a:t>- </a:t>
            </a:r>
            <a:r>
              <a:rPr lang="hu-HU" altLang="hu-HU" sz="1400" i="1" u="sng" dirty="0"/>
              <a:t>Alapszabály</a:t>
            </a:r>
            <a:r>
              <a:rPr lang="hu-HU" altLang="hu-HU" sz="1400" i="1" dirty="0"/>
              <a:t>: Védőként meghatalmazás vagy kirendelés alapján ügyvéd járhat el.</a:t>
            </a:r>
            <a:r>
              <a:rPr lang="hu-HU" altLang="hu-HU" sz="1400" dirty="0"/>
              <a:t> (Be. 41. § (1) bek.)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- </a:t>
            </a:r>
            <a:r>
              <a:rPr lang="hu-HU" altLang="hu-HU" sz="1400" u="sng" dirty="0"/>
              <a:t>Több védő</a:t>
            </a:r>
            <a:r>
              <a:rPr lang="hu-HU" altLang="hu-HU" sz="1400" dirty="0"/>
              <a:t> </a:t>
            </a:r>
            <a:r>
              <a:rPr lang="hu-HU" altLang="hu-HU" sz="1400" dirty="0">
                <a:sym typeface="Wingdings" panose="05000000000000000000" pitchFamily="2" charset="2"/>
              </a:rPr>
              <a:t> </a:t>
            </a:r>
            <a:r>
              <a:rPr lang="hu-HU" altLang="hu-HU" sz="1400" u="sng" dirty="0">
                <a:sym typeface="Wingdings" panose="05000000000000000000" pitchFamily="2" charset="2"/>
              </a:rPr>
              <a:t>vezető védő</a:t>
            </a:r>
            <a:r>
              <a:rPr lang="hu-HU" altLang="hu-HU" sz="1400" dirty="0">
                <a:sym typeface="Wingdings" panose="05000000000000000000" pitchFamily="2" charset="2"/>
              </a:rPr>
              <a:t>: Be. 41. § (3) bek., 42. § (6) bek.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- </a:t>
            </a:r>
            <a:r>
              <a:rPr lang="hu-HU" altLang="hu-HU" sz="1400" u="sng" dirty="0"/>
              <a:t>Közös védő</a:t>
            </a:r>
            <a:r>
              <a:rPr lang="hu-HU" altLang="hu-HU" sz="1400" dirty="0"/>
              <a:t>: Be. 41. § (3) bek. (ún. egykezes védekezés)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dirty="0"/>
              <a:t>- </a:t>
            </a:r>
            <a:r>
              <a:rPr lang="hu-HU" altLang="hu-HU" sz="1400" u="sng" dirty="0"/>
              <a:t>Ügyvédjelölt</a:t>
            </a:r>
            <a:r>
              <a:rPr lang="hu-HU" altLang="hu-HU" sz="1400" dirty="0"/>
              <a:t>: ügyvéd mellett vagy helyetteseként járhat el a vádemelés előtt és/vagy vádemelés után a járásbíróságon vagy a </a:t>
            </a:r>
            <a:r>
              <a:rPr lang="hu-HU" altLang="hu-HU" sz="1400" dirty="0" err="1"/>
              <a:t>tvszéken</a:t>
            </a:r>
            <a:r>
              <a:rPr lang="hu-HU" altLang="hu-HU" sz="1400" dirty="0"/>
              <a:t>, de perbeszédet nem tarthat a </a:t>
            </a:r>
            <a:r>
              <a:rPr lang="hu-HU" altLang="hu-HU" sz="1400" dirty="0" err="1"/>
              <a:t>tvszék</a:t>
            </a:r>
            <a:r>
              <a:rPr lang="hu-HU" altLang="hu-HU" sz="1400" dirty="0"/>
              <a:t> előtt.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b="1" dirty="0"/>
              <a:t>III. Ki nem lehet védő?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400" u="sng" dirty="0"/>
              <a:t>Taxatív felsorolás Be. 43. §</a:t>
            </a:r>
            <a:r>
              <a:rPr lang="hu-HU" altLang="hu-HU" sz="1400" dirty="0"/>
              <a:t>: Nem lehet védő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a) a sértett, a sértett segítője, valamint ezek hozzátartozója,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b) aki az ügyben bíróként, ügyészként, vagy a nyomozó hatóság tagjaként jár, vagy járt el, valamint ezek hozzátartozója,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c) aki a terhelt érdekével ellentétes magatartást tanúsított, vagy akinek az érdeke a terheltével ellentétes,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d) aki az ügyben szakértőként vagy szaktanácsadóként vesz vagy vett részt, </a:t>
            </a:r>
          </a:p>
        </p:txBody>
      </p:sp>
      <p:pic>
        <p:nvPicPr>
          <p:cNvPr id="3" name="Ábra 2" descr="Előadó">
            <a:extLst>
              <a:ext uri="{FF2B5EF4-FFF2-40B4-BE49-F238E27FC236}">
                <a16:creationId xmlns:a16="http://schemas.microsoft.com/office/drawing/2014/main" id="{61825A17-1F45-47EC-8360-44D5FF922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592" y="265112"/>
            <a:ext cx="1151458" cy="115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9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>
            <a:extLst>
              <a:ext uri="{FF2B5EF4-FFF2-40B4-BE49-F238E27FC236}">
                <a16:creationId xmlns:a16="http://schemas.microsoft.com/office/drawing/2014/main" id="{79FB5DD6-67B3-44EC-905A-80B9FCDAD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62150" y="188913"/>
            <a:ext cx="6391275" cy="54117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u-HU" altLang="hu-HU" sz="1400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e) aki az ügyben tanúként vesz vagy vett részt, kivéve, ha a 170. § (1) bekezdésének a) pontja alapján nem volt kihallgatható, illetve ha a 173. § alapján a tanúvallomást megtagadta,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f) aki az ügyben tanúként részt vett, vagy részt vevő – a terhelttől különböző – személy segítőjeként vesz, vagy vett részt,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g) aki az ügyben közvetítőként jár vagy járt el,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h) aki az ügyben vagy az üggyel összefüggő más ügyben terheltként vesz vagy vett részt.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- </a:t>
            </a:r>
            <a:r>
              <a:rPr lang="hu-HU" altLang="hu-HU" sz="1400" u="sng" dirty="0"/>
              <a:t>A kizárásról a bíróság határoz</a:t>
            </a:r>
            <a:r>
              <a:rPr lang="hu-HU" altLang="hu-HU" sz="1400" dirty="0"/>
              <a:t> (Be. 43. § (3) bek.)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u-HU" altLang="hu-HU" sz="1400" b="1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b="1" dirty="0"/>
              <a:t>IV. A kötelező védelem esetei: Be. 44. § </a:t>
            </a:r>
            <a:r>
              <a:rPr lang="hu-HU" altLang="hu-HU" sz="1400" dirty="0"/>
              <a:t>A büntetőeljárásban védő részvétele kötelező, ha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a) a bűncselekményre a törvény öt évig terjedő vagy ennél súlyosabb szabadságvesztés büntetés kiszabását rendeli,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b) a terhelt személyi szabadságot érintő kényszerintézkedés hatálya alatt áll, más ügyben letartóztatás, előzetes kényszergyógykezelés hatálya alatt áll, valamint ha szabadságvesztést, elzárást vagy javítóintézeti nevelést tölt, 19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c) a terhelt hallássérült, siketvak, vak, beszédfogyatékos, más okból kommunikációképtelen, vagy abban súlyos fokban korlátozott, továbbá – a beszámítási képességére tekintet nélkül – kóros elmeállapotú,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d) a terhelt a magyar nyelvet nem ismeri,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e) a terhelt egyéb okból nem képes személyesen védekezni,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f) a bíróság, az ügyészség, illetve a nyomozó hatóság a terhelt indítványára, vagy azért mert azt egyéb okból szükségesnek tartotta, védőt rendelt ki,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400" dirty="0"/>
              <a:t>g) e törvény erről külön rendelkezik. </a:t>
            </a:r>
          </a:p>
        </p:txBody>
      </p:sp>
      <p:pic>
        <p:nvPicPr>
          <p:cNvPr id="5" name="Ábra 4" descr="Figyelmeztetés">
            <a:extLst>
              <a:ext uri="{FF2B5EF4-FFF2-40B4-BE49-F238E27FC236}">
                <a16:creationId xmlns:a16="http://schemas.microsoft.com/office/drawing/2014/main" id="{9B15F1AE-F60F-4D0E-A022-2143480B5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575" y="27089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5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>
            <a:extLst>
              <a:ext uri="{FF2B5EF4-FFF2-40B4-BE49-F238E27FC236}">
                <a16:creationId xmlns:a16="http://schemas.microsoft.com/office/drawing/2014/main" id="{0AFA1F9F-7876-4C8E-86CE-1571BA4F0C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2275" y="728663"/>
            <a:ext cx="7021513" cy="5600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 dirty="0"/>
              <a:t>V. A védő bevonásának módjai: Be. 45-49 §§-ok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 dirty="0"/>
              <a:t>A) meghatalmazás: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Ki adhat meghatalmazást?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meghatalmazás benyújtása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meghatalmazás visszavonása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 dirty="0"/>
              <a:t>B) kirendelés: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új: területi ügyvédi kamara információs rendszere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Mely hatóság rendeli ki a védőt? Amelynek az eljárásában a szükségesség felmerült.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hatóság tájékoztatási kötelezettsége a kirendelést követően: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  a) a terhelt irányába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  b) a védő irányába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  c) a területileg illetékes ügyvédi kamara irányába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kirendelés végső időpontja a Be. 48. § (1) bek. esetén: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meghatalmazás elsőbbsége: Be. 48. § (2) bek.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kirendelés ellen hogyan léphet fel a terhelt? Be. 46. § (7) bek.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Felmentés a kirendelés alól: Be. 46. § (8) bek.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dirty="0"/>
              <a:t>- A kirendelt védő helyettesítése: Be. 49. §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 dirty="0"/>
              <a:t>C) A kirendelés hatálya meddig tart? </a:t>
            </a:r>
            <a:r>
              <a:rPr lang="hu-HU" altLang="hu-HU" sz="1600" dirty="0"/>
              <a:t>Be. 48. § (1) bek.</a:t>
            </a:r>
            <a:endParaRPr lang="hu-HU" altLang="hu-HU" sz="16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21491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>
            <a:extLst>
              <a:ext uri="{FF2B5EF4-FFF2-40B4-BE49-F238E27FC236}">
                <a16:creationId xmlns:a16="http://schemas.microsoft.com/office/drawing/2014/main" id="{B6D358D4-0EA0-4D48-87E6-E71B5FC577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1300" y="638175"/>
            <a:ext cx="7632700" cy="5691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/>
              <a:t>VI. A védő jogai és kötelezettségei (Be. 42. §):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/>
              <a:t>Terhelti jogok +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A védő jogosult arra, hogy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a) jelen legyen az olyan eljárási cselekményen, amelyen a terhelt jelen lehet, vagy a terhelt jelenléte kötelező,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b) a törvényben meghatározott esetekben jelen legyen az olyan eljárási cselekményeken is, ahol a terhelt nem lehet jelen vagy a terhelt jelenléte korlátozható,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c) a védelem érdekében a jogszabályban biztosított lehetőségek és feltételek keretei között adatokat szerezzen be és gyűjtsön, és e célból a személy- és vagyonvédelmi, valamint a magánnyomozói tevékenység szabályairól szóló törvény alapján magánnyomozót vegyen igénybe.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(3) A terhelttel közölt határozatot minden esetben közölni kell a védőjével is. </a:t>
            </a:r>
            <a:r>
              <a:rPr lang="hu-HU" altLang="hu-HU" sz="1400" b="1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/>
              <a:t>Kötelezettségei: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A védő köteles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a) a terhelttel a kapcsolatot késedelem nélkül felvenni,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b) a terhelt érdekében minden törvényes védekezési eszközt és módot kellő időben felhasználni,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c) a terheltet a védekezés törvényes eszközeiről felvilágosítani, a jogairól tájékoztatni, a kötelezettségeire figyelmeztetni,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d) a terheltet mentő, illetve a felelősségét enyhítő tények felderítését szorgalmazni,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e) akadályoztatása esetén – előre nem ismert elháríthatatlan akadály felmerülését kivéve – helyettesítéséről gondoskodni, egyidejűleg az akadályoztatás tényéről az eljáró bíróságot, ügyészséget vagy nyomozó hatóságot tájékoztatni,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f) jogait úgy gyakorolni és kötelezettségeit úgy teljesíteni, hogy azzal a büntetőeljárás időszerű lefolytatását ne akadályozza. </a:t>
            </a:r>
          </a:p>
        </p:txBody>
      </p:sp>
    </p:spTree>
    <p:extLst>
      <p:ext uri="{BB962C8B-B14F-4D97-AF65-F5344CB8AC3E}">
        <p14:creationId xmlns:p14="http://schemas.microsoft.com/office/powerpoint/2010/main" val="199620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DC2D3FA-E8B2-4BD0-A54A-E693F12AB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1300" y="274638"/>
            <a:ext cx="7175500" cy="1143000"/>
          </a:xfrm>
        </p:spPr>
        <p:txBody>
          <a:bodyPr/>
          <a:lstStyle/>
          <a:p>
            <a:pPr eaLnBrk="1" hangingPunct="1"/>
            <a:r>
              <a:rPr lang="hu-HU" altLang="hu-HU" sz="2400" b="1" dirty="0">
                <a:solidFill>
                  <a:schemeClr val="tx1"/>
                </a:solidFill>
              </a:rPr>
              <a:t>A sértett, a magánvádló, a pótmagánvádló; a magánfél; vagyoni érdekelt; az egyéb érdekeltek; a képviselők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93FD086-D887-486D-9B0C-39D0A69CE3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1300" y="1538288"/>
            <a:ext cx="7470775" cy="50419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/>
              <a:t>I. A sértett: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/>
              <a:t>- fogalma: </a:t>
            </a:r>
            <a:r>
              <a:rPr lang="hu-HU" altLang="hu-HU" sz="1400" i="1"/>
              <a:t>Sértett az a természetes vagy nem természetes személy, akinek vagy amelynek a jogát vagy a jogos érdekét a bcs közvetlenül sértette vagy veszélyeztette. </a:t>
            </a:r>
            <a:r>
              <a:rPr lang="hu-HU" altLang="hu-HU" sz="1400"/>
              <a:t>(Be. 50. §)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     - </a:t>
            </a:r>
            <a:r>
              <a:rPr lang="hu-HU" altLang="hu-HU" sz="1400" u="sng"/>
              <a:t>ki lehet</a:t>
            </a:r>
            <a:r>
              <a:rPr lang="hu-HU" altLang="hu-HU" sz="1400"/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     - </a:t>
            </a:r>
            <a:r>
              <a:rPr lang="hu-HU" altLang="hu-HU" sz="1400" u="sng"/>
              <a:t>elnevezései = a büntetőeljárásban való részvételének minősítései</a:t>
            </a:r>
            <a:r>
              <a:rPr lang="hu-HU" altLang="hu-HU" sz="1400"/>
              <a:t>: feljelentő; magánvádló; pótmagánvádló; magánfél; kihallgatják tanúként is.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14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 b="1"/>
              <a:t>A sértett jogai és kötelességei (Be. 51. §): </a:t>
            </a:r>
            <a:r>
              <a:rPr lang="pt-BR" altLang="hu-HU" sz="1400"/>
              <a:t>A sértett jogosult arra, hogy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a) bizonyítékot terjesszen elő, indítványt és észrevételt tegyen,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hu-HU" sz="1400"/>
              <a:t>b) a perbeszédek során felszólaljon,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c) a tárgyaláson és a törvényben meghatározott eljárási cselekményeknél jelen legyen és az e törvényben meghatározottak szerint kérdéseket tegyen fel,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d) az eljárás őt érintő ügyiratait – az e törvényben meghatározott kivételekkel – megismerje,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e) a büntetőeljárási jogairól és kötelességeiről a bíróságtól, az ügyészségtől és a nyomozó hatóságtól felvilágosítást kapjon,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f) az e törvényben meghatározottak szerint jogorvoslattal éljen,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g) segítő közreműködését vegye igénybe,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h) a bírósági eljárásban magánfélként polgári jogi igényt érvényesítsen, a nyomozás során erre vonatkozó szándékát bejelentse,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400"/>
              <a:t>i) magánvádlóként, pótmagánvádlóként fellépjen.		+ sértetti nyilatkozatot tegyen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37242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artalom helye 2">
            <a:extLst>
              <a:ext uri="{FF2B5EF4-FFF2-40B4-BE49-F238E27FC236}">
                <a16:creationId xmlns:a16="http://schemas.microsoft.com/office/drawing/2014/main" id="{EEE745EF-1D96-4F26-90AA-5CCCF29253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1300" y="1528763"/>
            <a:ext cx="7632700" cy="5329237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hu-HU" altLang="hu-HU" sz="1600" b="1"/>
              <a:t>A sértett kötelességei:</a:t>
            </a:r>
          </a:p>
          <a:p>
            <a:pPr eaLnBrk="1" hangingPunct="1"/>
            <a:r>
              <a:rPr lang="hu-HU" altLang="hu-HU" sz="1600"/>
              <a:t>A sértett köteles </a:t>
            </a:r>
          </a:p>
          <a:p>
            <a:pPr eaLnBrk="1" hangingPunct="1"/>
            <a:r>
              <a:rPr lang="hu-HU" altLang="hu-HU" sz="1600"/>
              <a:t>a) az eljárási cselekményeken – a szakértői vizsgálatot is ideértve – a bíróság, az ügyészség és a nyomozó hatóság rendelkezéseinek megfelelően az e törvényben meghatározottak szerint részt venni,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/>
              <a:t>	b) a lakcímét, értesítési címét, tényleges tartózkodási helyét, kézbesítési címét, és – a változást követő három munkanapon belül – ennek megváltozását az eljáró bírósággal, ügyészséggel vagy nyomozó hatósággal közölni. </a:t>
            </a:r>
            <a:endParaRPr lang="hu-HU" altLang="hu-HU" sz="1600" b="1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u-HU" altLang="hu-HU" sz="16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1600" b="1"/>
              <a:t>	- a sértett jogutódjának jogai: </a:t>
            </a:r>
            <a:r>
              <a:rPr lang="hu-HU" altLang="hu-HU" sz="1600"/>
              <a:t>Ha a sértett akár a büntetőeljárás megindítása előtt, akár azután meghal, helyébe egy hónapon belül hozzátartozója, törvényes képviselője vagy a sértett által jogszabály, illetve szerződés alapján eltartott személy léphet, és a polgári jogi igény érvényesítését kivéve gyakorolhatja a sértettet megillető jogokat, (ideértve a magánvádlóként, vagy pótmagánvádlóként történő fellépést), de terhelik a sértetti kötelezettségek is a jogutódot. (Be. 52. § (1) bek.)</a:t>
            </a:r>
            <a:endParaRPr lang="hu-HU" altLang="hu-HU" sz="1600" i="1"/>
          </a:p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7356488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1867</TotalTime>
  <Words>2524</Words>
  <PresentationFormat>Diavetítés a képernyőre (4:3 oldalarány)</PresentationFormat>
  <Paragraphs>208</Paragraphs>
  <Slides>16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SZTE</vt:lpstr>
      <vt:lpstr>  EFOP-3.4.3-16-2016-00014 </vt:lpstr>
      <vt:lpstr> A terhelt eljárásjogi helyzete</vt:lpstr>
      <vt:lpstr>PowerPoint-bemutató</vt:lpstr>
      <vt:lpstr>A védő a büntetőeljárásban; jogai, kötelességei</vt:lpstr>
      <vt:lpstr>PowerPoint-bemutató</vt:lpstr>
      <vt:lpstr>PowerPoint-bemutató</vt:lpstr>
      <vt:lpstr>PowerPoint-bemutató</vt:lpstr>
      <vt:lpstr>A sértett, a magánvádló, a pótmagánvádló; a magánfél; vagyoni érdekelt; az egyéb érdekeltek; a képviselők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2014-03-03T11:13:53Z</dcterms:created>
  <dcterms:modified xsi:type="dcterms:W3CDTF">2018-12-04T17:02:34Z</dcterms:modified>
</cp:coreProperties>
</file>