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5" r:id="rId2"/>
    <p:sldMasterId id="2147483698" r:id="rId3"/>
  </p:sldMasterIdLst>
  <p:notesMasterIdLst>
    <p:notesMasterId r:id="rId15"/>
  </p:notesMasterIdLst>
  <p:sldIdLst>
    <p:sldId id="474" r:id="rId4"/>
    <p:sldId id="459" r:id="rId5"/>
    <p:sldId id="464" r:id="rId6"/>
    <p:sldId id="460" r:id="rId7"/>
    <p:sldId id="466" r:id="rId8"/>
    <p:sldId id="467" r:id="rId9"/>
    <p:sldId id="469" r:id="rId10"/>
    <p:sldId id="468" r:id="rId11"/>
    <p:sldId id="470" r:id="rId12"/>
    <p:sldId id="465" r:id="rId13"/>
    <p:sldId id="475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1AA"/>
    <a:srgbClr val="ACA391"/>
    <a:srgbClr val="CCC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éma alapján készült stílus 2 – 5. jelölőszín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Közepesen sötét stílus 4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88988" autoAdjust="0"/>
  </p:normalViewPr>
  <p:slideViewPr>
    <p:cSldViewPr snapToGrid="0">
      <p:cViewPr varScale="1">
        <p:scale>
          <a:sx n="60" d="100"/>
          <a:sy n="60" d="100"/>
        </p:scale>
        <p:origin x="10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663AE-1F4B-4514-B44F-F7600AEFC2D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5445F-63DF-40F1-9CE4-F2E797B7B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4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2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6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0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60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97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71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23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33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48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38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74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6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96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90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711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2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574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737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204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3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961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7332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0937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559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147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952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090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0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0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5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4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0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0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0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9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0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0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9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F1B9F84F-DD24-411F-B4A7-F5DB41F74F5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4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5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F1B9F84F-DD24-411F-B4A7-F5DB41F74F5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4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69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nb.hu/letoltes/bkhv-tankonyv-2018.pdf" TargetMode="External"/><Relationship Id="rId2" Type="http://schemas.openxmlformats.org/officeDocument/2006/relationships/hyperlink" Target="https://www.penziranytu.hu/iranytuapenzugyekhe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iztoshely.hu/casco-biztositas-kalkulator.html" TargetMode="External"/><Relationship Id="rId4" Type="http://schemas.openxmlformats.org/officeDocument/2006/relationships/hyperlink" Target="https://bank360.hu/blog/mitol-fugg-a-kotelezo-biztositas-dija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C45A1768-8577-442B-BC2C-B4E5D8594586}"/>
              </a:ext>
            </a:extLst>
          </p:cNvPr>
          <p:cNvSpPr txBox="1">
            <a:spLocks/>
          </p:cNvSpPr>
          <p:nvPr/>
        </p:nvSpPr>
        <p:spPr>
          <a:xfrm>
            <a:off x="1658511" y="286490"/>
            <a:ext cx="8874979" cy="766246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EFOP-3.4.3-16-2016-00014</a:t>
            </a:r>
          </a:p>
        </p:txBody>
      </p:sp>
      <p:sp>
        <p:nvSpPr>
          <p:cNvPr id="7" name="Szövegdoboz 2">
            <a:extLst>
              <a:ext uri="{FF2B5EF4-FFF2-40B4-BE49-F238E27FC236}">
                <a16:creationId xmlns:a16="http://schemas.microsoft.com/office/drawing/2014/main" id="{B12A55EE-5106-402E-94B8-079A8F12855A}"/>
              </a:ext>
            </a:extLst>
          </p:cNvPr>
          <p:cNvSpPr txBox="1"/>
          <p:nvPr/>
        </p:nvSpPr>
        <p:spPr>
          <a:xfrm>
            <a:off x="899592" y="1892151"/>
            <a:ext cx="10680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Pénzügyi kultúra, privát pénzügyeid hatékony menedzselése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 Modul 2. lecke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Biztosítások</a:t>
            </a:r>
          </a:p>
        </p:txBody>
      </p:sp>
      <p:sp>
        <p:nvSpPr>
          <p:cNvPr id="8" name="Szövegdoboz 3">
            <a:extLst>
              <a:ext uri="{FF2B5EF4-FFF2-40B4-BE49-F238E27FC236}">
                <a16:creationId xmlns:a16="http://schemas.microsoft.com/office/drawing/2014/main" id="{33BAA963-BC73-465B-8082-5B3D46B1AE97}"/>
              </a:ext>
            </a:extLst>
          </p:cNvPr>
          <p:cNvSpPr txBox="1"/>
          <p:nvPr/>
        </p:nvSpPr>
        <p:spPr>
          <a:xfrm>
            <a:off x="251520" y="5589240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Lipták Lilla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SZTE-GTK tanársegéd</a:t>
            </a:r>
          </a:p>
        </p:txBody>
      </p:sp>
      <p:sp>
        <p:nvSpPr>
          <p:cNvPr id="9" name="Szövegdoboz 4">
            <a:extLst>
              <a:ext uri="{FF2B5EF4-FFF2-40B4-BE49-F238E27FC236}">
                <a16:creationId xmlns:a16="http://schemas.microsoft.com/office/drawing/2014/main" id="{C7233BCD-A666-43E6-829E-F1638F9CB78C}"/>
              </a:ext>
            </a:extLst>
          </p:cNvPr>
          <p:cNvSpPr txBox="1"/>
          <p:nvPr/>
        </p:nvSpPr>
        <p:spPr>
          <a:xfrm>
            <a:off x="611560" y="4439509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AP6_Oktig_SZTE </a:t>
            </a:r>
            <a:r>
              <a:rPr kumimoji="0" lang="hu-HU" sz="2400" b="1" i="1" u="none" strike="noStrike" kern="120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open</a:t>
            </a:r>
            <a:r>
              <a:rPr kumimoji="0" lang="hu-HU" sz="2400" b="1" i="1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online oktatás</a:t>
            </a:r>
          </a:p>
        </p:txBody>
      </p:sp>
    </p:spTree>
    <p:extLst>
      <p:ext uri="{BB962C8B-B14F-4D97-AF65-F5344CB8AC3E}">
        <p14:creationId xmlns:p14="http://schemas.microsoft.com/office/powerpoint/2010/main" val="879458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ABB3A8-2A85-4E1B-B9AC-5D8360D4E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Források, hasznos linkek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77D082E-0915-40D2-916E-BB188FFCB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358" y="1417638"/>
            <a:ext cx="10972800" cy="4525963"/>
          </a:xfrm>
        </p:spPr>
        <p:txBody>
          <a:bodyPr/>
          <a:lstStyle/>
          <a:p>
            <a:r>
              <a:rPr lang="hu-HU" dirty="0"/>
              <a:t>Pénziránytű tankönyv: 169-170. o. </a:t>
            </a:r>
            <a:r>
              <a:rPr lang="hu-HU" dirty="0">
                <a:hlinkClick r:id="rId2"/>
              </a:rPr>
              <a:t>https://www.penziranytu.hu/iranytuapenzugyekhez</a:t>
            </a:r>
            <a:r>
              <a:rPr lang="hu-HU" dirty="0"/>
              <a:t> </a:t>
            </a:r>
          </a:p>
          <a:p>
            <a:r>
              <a:rPr lang="hu-HU" dirty="0"/>
              <a:t>MNB - Pénzügyi- és biztosítási alapismeretek: </a:t>
            </a:r>
            <a:r>
              <a:rPr lang="hu-HU" dirty="0">
                <a:hlinkClick r:id="rId3"/>
              </a:rPr>
              <a:t>https://www.mnb.hu/letoltes/bkhv-tankonyv-2018.pdf</a:t>
            </a:r>
            <a:endParaRPr lang="hu-HU" dirty="0"/>
          </a:p>
          <a:p>
            <a:r>
              <a:rPr lang="hu-HU" dirty="0">
                <a:hlinkClick r:id="rId4"/>
              </a:rPr>
              <a:t>https://bank360.hu/blog/mitol-fugg-a-kotelezo-biztositas-dija</a:t>
            </a:r>
            <a:endParaRPr lang="hu-HU" dirty="0"/>
          </a:p>
          <a:p>
            <a:r>
              <a:rPr lang="hu-HU" dirty="0">
                <a:hlinkClick r:id="rId5"/>
              </a:rPr>
              <a:t>https://www.biztoshely.hu/casco-biztositas-kalkulator.html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0051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">
            <a:extLst>
              <a:ext uri="{FF2B5EF4-FFF2-40B4-BE49-F238E27FC236}">
                <a16:creationId xmlns:a16="http://schemas.microsoft.com/office/drawing/2014/main" id="{9CBD35A6-7741-4C15-B79F-112F3AD1D22B}"/>
              </a:ext>
            </a:extLst>
          </p:cNvPr>
          <p:cNvSpPr txBox="1">
            <a:spLocks/>
          </p:cNvSpPr>
          <p:nvPr/>
        </p:nvSpPr>
        <p:spPr bwMode="auto">
          <a:xfrm>
            <a:off x="1676400" y="1988840"/>
            <a:ext cx="44196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KÖSZÖNÖM </a:t>
            </a:r>
            <a:br>
              <a:rPr kumimoji="0" lang="hu-HU" sz="44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hu-HU" sz="44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03857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D78306-2961-48D8-A208-87538595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előadás tartalma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52DBE1A-5421-4120-B114-80FD61CAE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569" y="1536032"/>
            <a:ext cx="10972800" cy="4525963"/>
          </a:xfrm>
        </p:spPr>
        <p:txBody>
          <a:bodyPr/>
          <a:lstStyle/>
          <a:p>
            <a:r>
              <a:rPr lang="hu-HU" dirty="0"/>
              <a:t>Biztosítások csoportosítása</a:t>
            </a:r>
          </a:p>
          <a:p>
            <a:r>
              <a:rPr lang="hu-HU" dirty="0"/>
              <a:t>Nem életbiztosítások</a:t>
            </a:r>
          </a:p>
          <a:p>
            <a:pPr lvl="1"/>
            <a:r>
              <a:rPr lang="hu-HU" dirty="0"/>
              <a:t>Baleset-, betegség- ,és egészségbiztosítás</a:t>
            </a:r>
          </a:p>
          <a:p>
            <a:pPr lvl="1"/>
            <a:r>
              <a:rPr lang="hu-HU" dirty="0"/>
              <a:t>Szakmai felelősségbiztosítás</a:t>
            </a:r>
          </a:p>
          <a:p>
            <a:pPr lvl="1"/>
            <a:r>
              <a:rPr lang="hu-HU" dirty="0"/>
              <a:t>Gépjármű felelősségbiztosítás</a:t>
            </a:r>
          </a:p>
          <a:p>
            <a:pPr lvl="1"/>
            <a:r>
              <a:rPr lang="hu-HU" dirty="0"/>
              <a:t>Vagyonbiztosítások</a:t>
            </a:r>
          </a:p>
          <a:p>
            <a:pPr lvl="1"/>
            <a:r>
              <a:rPr lang="hu-HU" dirty="0"/>
              <a:t>Casco</a:t>
            </a:r>
          </a:p>
          <a:p>
            <a:r>
              <a:rPr lang="hu-HU" dirty="0"/>
              <a:t>Életbiztosítások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630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49FEFB-2D8B-48BF-8D3A-2C65D2BA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Biztosítások típusai</a:t>
            </a: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171D47DB-EC52-4976-A239-83154BACCC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0863" y="1417638"/>
          <a:ext cx="10780296" cy="45682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00338">
                  <a:extLst>
                    <a:ext uri="{9D8B030D-6E8A-4147-A177-3AD203B41FA5}">
                      <a16:colId xmlns:a16="http://schemas.microsoft.com/office/drawing/2014/main" val="1783621530"/>
                    </a:ext>
                  </a:extLst>
                </a:gridCol>
                <a:gridCol w="6079958">
                  <a:extLst>
                    <a:ext uri="{9D8B030D-6E8A-4147-A177-3AD203B41FA5}">
                      <a16:colId xmlns:a16="http://schemas.microsoft.com/office/drawing/2014/main" val="3896982748"/>
                    </a:ext>
                  </a:extLst>
                </a:gridCol>
              </a:tblGrid>
              <a:tr h="657548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Nem életbiztosítások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chemeClr val="bg1"/>
                          </a:solidFill>
                        </a:rPr>
                        <a:t>Életbiztosítások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3135653"/>
                  </a:ext>
                </a:extLst>
              </a:tr>
              <a:tr h="786756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Baleset és betegség, együtt: egészség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Kockázati életbiztosítás (a biztosított</a:t>
                      </a:r>
                    </a:p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esemény: a biztosított halála)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671466"/>
                  </a:ext>
                </a:extLst>
              </a:tr>
              <a:tr h="583934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Szakmai felelősségbiztosítás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822621"/>
                  </a:ext>
                </a:extLst>
              </a:tr>
              <a:tr h="657548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Gépjármű felelősségbiztosítás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Elérési életbiztosítás (a biztosított</a:t>
                      </a:r>
                    </a:p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esemény: egy időpont elérése vagy egy</a:t>
                      </a:r>
                    </a:p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esemény bekövetkezése, </a:t>
                      </a:r>
                      <a:r>
                        <a:rPr lang="hu-HU" sz="2400" dirty="0" err="1">
                          <a:solidFill>
                            <a:sysClr val="windowText" lastClr="000000"/>
                          </a:solidFill>
                        </a:rPr>
                        <a:t>pl</a:t>
                      </a:r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: házasság)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3637213"/>
                  </a:ext>
                </a:extLst>
              </a:tr>
              <a:tr h="657548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Lakásbiztosítás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526072"/>
                  </a:ext>
                </a:extLst>
              </a:tr>
              <a:tr h="1136426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Egyéb vagyonbiztosítás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Vegyes életbiztosítás (kockázati és</a:t>
                      </a:r>
                    </a:p>
                    <a:p>
                      <a:pPr algn="ctr"/>
                      <a:r>
                        <a:rPr lang="hu-HU" sz="2400" dirty="0">
                          <a:solidFill>
                            <a:sysClr val="windowText" lastClr="000000"/>
                          </a:solidFill>
                        </a:rPr>
                        <a:t>elérési biztosítás kombinációja)</a:t>
                      </a:r>
                    </a:p>
                    <a:p>
                      <a:pPr algn="ctr"/>
                      <a:endParaRPr lang="hu-HU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508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96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5C12F7-909F-44AC-9BE5-E8D53DA4C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Baleset-, betegség-, és egészségbiztosítás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44A797F-8D7F-48B4-B422-E42D75881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62" y="1417638"/>
            <a:ext cx="11405937" cy="4525963"/>
          </a:xfrm>
        </p:spPr>
        <p:txBody>
          <a:bodyPr/>
          <a:lstStyle/>
          <a:p>
            <a:r>
              <a:rPr lang="hu-HU" dirty="0"/>
              <a:t>Magas kiadások, bevétel hiány</a:t>
            </a:r>
          </a:p>
          <a:p>
            <a:r>
              <a:rPr lang="hu-HU" dirty="0"/>
              <a:t>Speciális ellátások</a:t>
            </a:r>
          </a:p>
          <a:p>
            <a:r>
              <a:rPr lang="hu-HU" dirty="0"/>
              <a:t>Magas kockázat, ha:</a:t>
            </a:r>
          </a:p>
          <a:p>
            <a:pPr lvl="1"/>
            <a:r>
              <a:rPr lang="hu-HU" dirty="0"/>
              <a:t>Egy keresetű háztartás</a:t>
            </a:r>
          </a:p>
          <a:p>
            <a:pPr lvl="1"/>
            <a:r>
              <a:rPr lang="hu-HU" dirty="0"/>
              <a:t>Nagyobb fizetési kötelezettség</a:t>
            </a:r>
          </a:p>
          <a:p>
            <a:r>
              <a:rPr lang="hu-HU" dirty="0"/>
              <a:t>Balesetbiztosítás – biztosítási esemény esetén, fix összeg</a:t>
            </a:r>
          </a:p>
          <a:p>
            <a:r>
              <a:rPr lang="hu-HU" dirty="0"/>
              <a:t>Betegségbiztosítás – egészségkárosodás esetén támogatás</a:t>
            </a:r>
          </a:p>
          <a:p>
            <a:r>
              <a:rPr lang="hu-HU" dirty="0"/>
              <a:t>Egészségbiztosítás – a kettő együtt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4637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7280ED-4D41-4883-814E-B629FC68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Szakmai felelősségbiztosítás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49C8AC-21A8-4482-89C4-B6F1F6F13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232" y="1417638"/>
            <a:ext cx="109728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u-HU" dirty="0"/>
              <a:t>Szakértelemmel bíró, megbecsült szakmák</a:t>
            </a:r>
          </a:p>
          <a:p>
            <a:pPr>
              <a:lnSpc>
                <a:spcPct val="200000"/>
              </a:lnSpc>
            </a:pPr>
            <a:r>
              <a:rPr lang="hu-HU" dirty="0"/>
              <a:t>Például – ügyvéd</a:t>
            </a:r>
          </a:p>
          <a:p>
            <a:pPr>
              <a:lnSpc>
                <a:spcPct val="200000"/>
              </a:lnSpc>
            </a:pPr>
            <a:r>
              <a:rPr lang="hu-HU" dirty="0"/>
              <a:t>Hibázik – ügyfele károsul – </a:t>
            </a:r>
            <a:r>
              <a:rPr lang="hu-HU" b="1" dirty="0"/>
              <a:t>kártérítési felelősség</a:t>
            </a:r>
            <a:r>
              <a:rPr lang="hu-HU" dirty="0"/>
              <a:t>e van</a:t>
            </a:r>
          </a:p>
          <a:p>
            <a:pPr>
              <a:lnSpc>
                <a:spcPct val="200000"/>
              </a:lnSpc>
            </a:pPr>
            <a:r>
              <a:rPr lang="hu-HU" dirty="0"/>
              <a:t>Sokszor törvény is kötelezi</a:t>
            </a:r>
          </a:p>
        </p:txBody>
      </p:sp>
    </p:spTree>
    <p:extLst>
      <p:ext uri="{BB962C8B-B14F-4D97-AF65-F5344CB8AC3E}">
        <p14:creationId xmlns:p14="http://schemas.microsoft.com/office/powerpoint/2010/main" val="199031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EE70AA-EBBD-410B-A473-097BBCF6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Gépjármű-felelősségbiztosítás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89D682-7893-450C-9942-02B92721E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„Kötelező”</a:t>
            </a:r>
          </a:p>
          <a:p>
            <a:r>
              <a:rPr lang="hu-HU" dirty="0"/>
              <a:t>A közlekedési balesetek során okozott károk megtérítésének terhe alól mentesít </a:t>
            </a:r>
            <a:r>
              <a:rPr lang="hu-HU" dirty="0" err="1"/>
              <a:t>biztosítottat</a:t>
            </a:r>
            <a:r>
              <a:rPr lang="hu-HU" dirty="0"/>
              <a:t>.</a:t>
            </a:r>
          </a:p>
          <a:p>
            <a:r>
              <a:rPr lang="hu-HU" dirty="0"/>
              <a:t>Enélkül a jármű nem használható közúti forgalomban.</a:t>
            </a:r>
          </a:p>
          <a:p>
            <a:r>
              <a:rPr lang="hu-HU" dirty="0"/>
              <a:t>Díja több tizezer forint, függ:</a:t>
            </a:r>
          </a:p>
          <a:p>
            <a:pPr lvl="1"/>
            <a:r>
              <a:rPr lang="hu-HU" dirty="0"/>
              <a:t>Közlekedési eszköz típusától</a:t>
            </a:r>
          </a:p>
          <a:p>
            <a:pPr lvl="1"/>
            <a:r>
              <a:rPr lang="hu-HU" dirty="0"/>
              <a:t>A jármű teljesítményétől (kW)</a:t>
            </a:r>
          </a:p>
          <a:p>
            <a:pPr lvl="1"/>
            <a:r>
              <a:rPr lang="hu-HU" dirty="0"/>
              <a:t>Bonus-</a:t>
            </a:r>
            <a:r>
              <a:rPr lang="hu-HU" dirty="0" err="1"/>
              <a:t>malus</a:t>
            </a:r>
            <a:r>
              <a:rPr lang="hu-HU" dirty="0"/>
              <a:t> rendszer és egyéb kedvezmények</a:t>
            </a:r>
          </a:p>
        </p:txBody>
      </p:sp>
    </p:spTree>
    <p:extLst>
      <p:ext uri="{BB962C8B-B14F-4D97-AF65-F5344CB8AC3E}">
        <p14:creationId xmlns:p14="http://schemas.microsoft.com/office/powerpoint/2010/main" val="2959769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086BB8-0376-47FD-9E4C-200EB09A0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Vagyonbiztosítások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45D078-B7AF-439F-9242-629D0AA90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Ingatlanok és ingóságok</a:t>
            </a:r>
          </a:p>
          <a:p>
            <a:r>
              <a:rPr lang="hu-HU" dirty="0"/>
              <a:t>Megsemmisülés vagy kár esetén:</a:t>
            </a:r>
          </a:p>
          <a:p>
            <a:pPr lvl="1"/>
            <a:r>
              <a:rPr lang="hu-HU" dirty="0"/>
              <a:t>Pénzügyi egyensúly felborulása</a:t>
            </a:r>
          </a:p>
          <a:p>
            <a:pPr lvl="1"/>
            <a:r>
              <a:rPr lang="hu-HU" dirty="0"/>
              <a:t>Hitelképesség elvesztése, eladósodás</a:t>
            </a:r>
          </a:p>
          <a:p>
            <a:r>
              <a:rPr lang="hu-HU" dirty="0"/>
              <a:t>Tűz és elemikárok, víz által okozott károk, betörés, lopás és ezekhez kötődő vandalizmus esetén &amp; kiegészítések</a:t>
            </a:r>
          </a:p>
          <a:p>
            <a:r>
              <a:rPr lang="hu-HU" dirty="0"/>
              <a:t>Tipikus lakossági: lakásbiztosítás, kötelező gépjármű-felelősségbiztosítás és a CASCO</a:t>
            </a:r>
          </a:p>
        </p:txBody>
      </p:sp>
    </p:spTree>
    <p:extLst>
      <p:ext uri="{BB962C8B-B14F-4D97-AF65-F5344CB8AC3E}">
        <p14:creationId xmlns:p14="http://schemas.microsoft.com/office/powerpoint/2010/main" val="1899615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42D9ED-B8D2-416F-9404-150ACE71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CASCO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F09BD8-23DD-409F-B0E1-B5D4B34DE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84" y="1568117"/>
            <a:ext cx="10972800" cy="4525963"/>
          </a:xfrm>
        </p:spPr>
        <p:txBody>
          <a:bodyPr/>
          <a:lstStyle/>
          <a:p>
            <a:r>
              <a:rPr lang="hu-HU" dirty="0"/>
              <a:t>A vagyonbiztosítás egyik típusa</a:t>
            </a:r>
          </a:p>
          <a:p>
            <a:r>
              <a:rPr lang="hu-HU" dirty="0"/>
              <a:t>Saját gépkocsiban tulajdonos vagy ismeretlen tettes által keletkezett károk enyhítésére.</a:t>
            </a:r>
          </a:p>
          <a:p>
            <a:r>
              <a:rPr lang="hu-HU" dirty="0"/>
              <a:t>Önrész:</a:t>
            </a:r>
          </a:p>
          <a:p>
            <a:pPr lvl="1"/>
            <a:r>
              <a:rPr lang="hu-HU" dirty="0"/>
              <a:t>Közös kockázatvállalás</a:t>
            </a:r>
          </a:p>
          <a:p>
            <a:pPr lvl="1"/>
            <a:r>
              <a:rPr lang="hu-HU" dirty="0"/>
              <a:t>2 része: százalékos és pénzbeli</a:t>
            </a:r>
          </a:p>
        </p:txBody>
      </p:sp>
    </p:spTree>
    <p:extLst>
      <p:ext uri="{BB962C8B-B14F-4D97-AF65-F5344CB8AC3E}">
        <p14:creationId xmlns:p14="http://schemas.microsoft.com/office/powerpoint/2010/main" val="3788212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065107-9C55-460E-8AFB-AC6E3642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Életbiztosítások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42B6DD3-0B4D-40A9-90C1-036FDFFD7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1"/>
            <a:ext cx="11582400" cy="4993104"/>
          </a:xfrm>
        </p:spPr>
        <p:txBody>
          <a:bodyPr/>
          <a:lstStyle/>
          <a:p>
            <a:pPr algn="just"/>
            <a:r>
              <a:rPr lang="hu-HU" dirty="0"/>
              <a:t>Kockázati – halál esetén, fix összeg a megjelölt személynek, 			család anyagi segítése</a:t>
            </a:r>
          </a:p>
          <a:p>
            <a:pPr algn="just"/>
            <a:r>
              <a:rPr lang="hu-HU" dirty="0"/>
              <a:t>Elérési – adott időpont elérésekor, megjelölt személyeknek, 		hosszútávú befektetési forma, életpálya későbbi 			szakaszára, egyszeri nagy összeg vagy folyamatos 		járadék</a:t>
            </a:r>
          </a:p>
          <a:p>
            <a:pPr algn="just"/>
            <a:r>
              <a:rPr lang="hu-HU" dirty="0"/>
              <a:t>Vegyes – a kettő keveréke, itthon a 90% ilyen</a:t>
            </a:r>
          </a:p>
          <a:p>
            <a:pPr algn="just"/>
            <a:r>
              <a:rPr lang="hu-HU" dirty="0"/>
              <a:t>+Befektetési egységekhez kötött (unit linked) – befektetési 			alap, összetétel, kockázat így a hozam eltérő</a:t>
            </a:r>
          </a:p>
        </p:txBody>
      </p:sp>
    </p:spTree>
    <p:extLst>
      <p:ext uri="{BB962C8B-B14F-4D97-AF65-F5344CB8AC3E}">
        <p14:creationId xmlns:p14="http://schemas.microsoft.com/office/powerpoint/2010/main" val="1236783344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</TotalTime>
  <Words>432</Words>
  <Application>Microsoft Office PowerPoint</Application>
  <PresentationFormat>Szélesvásznú</PresentationFormat>
  <Paragraphs>77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3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Alapértelmezett terv</vt:lpstr>
      <vt:lpstr>1_Alapértelmezett terv</vt:lpstr>
      <vt:lpstr>2_Alapértelmezett terv</vt:lpstr>
      <vt:lpstr>PowerPoint-bemutató</vt:lpstr>
      <vt:lpstr>Az előadás tartalma</vt:lpstr>
      <vt:lpstr>Biztosítások típusai</vt:lpstr>
      <vt:lpstr>Baleset-, betegség-, és egészségbiztosítás</vt:lpstr>
      <vt:lpstr>Szakmai felelősségbiztosítás</vt:lpstr>
      <vt:lpstr>Gépjármű-felelősségbiztosítás</vt:lpstr>
      <vt:lpstr>Vagyonbiztosítások</vt:lpstr>
      <vt:lpstr>CASCO</vt:lpstr>
      <vt:lpstr>Életbiztosítások</vt:lpstr>
      <vt:lpstr>Források, hasznos linkek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CÍME</dc:title>
  <dc:creator>kashu@outlook.hu</dc:creator>
  <cp:lastModifiedBy>Lipták Lilla</cp:lastModifiedBy>
  <cp:revision>141</cp:revision>
  <dcterms:created xsi:type="dcterms:W3CDTF">2015-01-29T14:22:12Z</dcterms:created>
  <dcterms:modified xsi:type="dcterms:W3CDTF">2020-06-20T13:57:13Z</dcterms:modified>
</cp:coreProperties>
</file>