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85" r:id="rId2"/>
    <p:sldMasterId id="2147483698" r:id="rId3"/>
  </p:sldMasterIdLst>
  <p:notesMasterIdLst>
    <p:notesMasterId r:id="rId18"/>
  </p:notesMasterIdLst>
  <p:sldIdLst>
    <p:sldId id="474" r:id="rId4"/>
    <p:sldId id="470" r:id="rId5"/>
    <p:sldId id="459" r:id="rId6"/>
    <p:sldId id="465" r:id="rId7"/>
    <p:sldId id="466" r:id="rId8"/>
    <p:sldId id="461" r:id="rId9"/>
    <p:sldId id="464" r:id="rId10"/>
    <p:sldId id="467" r:id="rId11"/>
    <p:sldId id="462" r:id="rId12"/>
    <p:sldId id="463" r:id="rId13"/>
    <p:sldId id="468" r:id="rId14"/>
    <p:sldId id="469" r:id="rId15"/>
    <p:sldId id="471" r:id="rId16"/>
    <p:sldId id="473" r:id="rId1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81AA"/>
    <a:srgbClr val="ACA391"/>
    <a:srgbClr val="CCC7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Téma alapján készült stílus 2 – 5. jelölőszín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Közepesen sötét stílus 4 – 5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C89EF96-8CEA-46FF-86C4-4CE0E7609802}" styleName="Világos stílus 3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88988" autoAdjust="0"/>
  </p:normalViewPr>
  <p:slideViewPr>
    <p:cSldViewPr snapToGrid="0">
      <p:cViewPr varScale="1">
        <p:scale>
          <a:sx n="60" d="100"/>
          <a:sy n="60" d="100"/>
        </p:scale>
        <p:origin x="103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B663AE-1F4B-4514-B44F-F7600AEFC2D1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5445F-63DF-40F1-9CE4-F2E797B7BB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341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794DAAB-4C86-4BDF-B4A7-951127BBFD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3DC636EE-2695-403D-A3F5-93BE20B08D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CE9C582-33B9-4EDD-BF29-ED8D6872B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4A0F432-A159-41BE-91EB-D807E11ED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0B0577F-AB90-4327-A8AE-D96A4785A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7CA62-3CAC-4A66-BD13-6F2D4DE23FB7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620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08CB2E9-0C39-414F-806F-E6E0D985A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961ADCA8-C43C-4F96-B92C-F714695DE6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2026A82-2BC6-4EE3-A3D5-715B530A1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2B2DB7E-0FCE-4AA1-A37A-23590FB1B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061BB45-8094-41F7-9930-F39B03D14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DBBDA-DD01-4844-A1DB-DBEC8B882A0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964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DE8C3111-A32C-4165-B18D-BC1032EAE8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AD15502B-8149-4924-8183-4F7C037C8F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CB8312A-BB09-46B8-8792-41614F2D8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5E93EF3-3E2F-46D6-B6FC-FF94CB832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F13BD33-35EA-4227-A298-15FD02A66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FE7EF-A94E-413C-B14F-CE38BF0EC5C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00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Cím, szöveg és 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08778F6-A5B3-4277-A4F1-D08C4453D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3313217-692D-40F5-900B-E8FD17D847C3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8A375009-6723-4AD8-A94A-D55B4367F703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id="{EF39A33C-C754-484E-9577-A1303F212FFA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Dátum helye 5">
            <a:extLst>
              <a:ext uri="{FF2B5EF4-FFF2-40B4-BE49-F238E27FC236}">
                <a16:creationId xmlns:a16="http://schemas.microsoft.com/office/drawing/2014/main" id="{5BF37B33-BEF9-4631-B1D6-8621BAE023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Élőláb helye 6">
            <a:extLst>
              <a:ext uri="{FF2B5EF4-FFF2-40B4-BE49-F238E27FC236}">
                <a16:creationId xmlns:a16="http://schemas.microsoft.com/office/drawing/2014/main" id="{FA41AE1D-BA32-4557-BB59-E796BA25D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8" name="Dia számának helye 7">
            <a:extLst>
              <a:ext uri="{FF2B5EF4-FFF2-40B4-BE49-F238E27FC236}">
                <a16:creationId xmlns:a16="http://schemas.microsoft.com/office/drawing/2014/main" id="{AFD2D3DA-B19C-44C7-BB71-C6CDEA5AD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ED805735-2EE0-4E78-94CD-32455374FF17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660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794DAAB-4C86-4BDF-B4A7-951127BBFD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3DC636EE-2695-403D-A3F5-93BE20B08D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CE9C582-33B9-4EDD-BF29-ED8D6872B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4A0F432-A159-41BE-91EB-D807E11ED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0B0577F-AB90-4327-A8AE-D96A4785A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7CA62-3CAC-4A66-BD13-6F2D4DE23FB7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2977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BEA968A-8D2C-4703-91B4-AB7D86181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85E7D4B-B230-49FB-9B0D-F6A408A46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48ACF15-7333-4F88-8A93-C4B263312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4460CB2-8361-4833-9308-A5674E379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CDE127B-7C16-4062-9E04-8C29DDFE2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618A0-1637-48AA-BA33-AB6437672B4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271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2CB25C8-0511-4577-8DDE-EBD470F25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336D68D-B811-4814-903A-633C50DD4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7504DD7-70B1-4E70-ADE4-A67F84A04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A58B872-627F-4D12-96C1-240F28B88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185F9AA-C5AD-4919-803C-B12EE1951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70129-299B-4933-82ED-1115EFAFAC4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423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EE18A67-7826-4CE3-B87A-B9DD2805C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022BBBD-18C8-4E7F-97E9-00BAD7AC15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D0D2C133-CBC2-47D3-8B5A-3BD2C2E0A8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743A75D-6812-4D5C-9615-8622AD7BD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0E547C22-46F5-4077-8FA2-B5E1870F2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0C0C071-F48F-49CA-AD98-77F6C0814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23D71-BC5B-4801-ACCE-8A2AFB9C516E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7333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851C408-9F67-4ECC-B007-4D7357146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7756396-C9FC-4D32-A9F8-427C8059E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E943C8C5-E2FE-4DB5-AB62-20EDC1A19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7E1C43E2-BBEB-4350-B794-783931A468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77CA65F7-A562-45CB-BE63-84170C0ED0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F346D84D-206A-49A2-A6EC-7A1AB239E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B82911C0-29CF-43B0-81D1-F39FE08AC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7E216EE7-B23F-4644-A671-03D645A6C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5CF34-1057-47B6-97E1-35F01CB06F90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8486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5F08484-16EB-47C4-9B33-0489B615F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FD9655CD-64D9-4920-8C96-CFC03834C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D7AB7B7C-AE34-400B-B01D-E6823E50A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6D64DDDB-B7F0-4EEC-8917-F0FC0E93E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A73D20-B478-46AB-9E77-E04B2634D784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914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1EEBBE67-3C51-49C5-AE78-DE5A2BE7D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8724CF24-CF39-4ACF-8113-C28A42CE6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BF1EA78D-15FE-427D-A08F-4AE8C50D6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63327-8522-4A3C-8DC2-4FC7E5A49A94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6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BEA968A-8D2C-4703-91B4-AB7D86181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85E7D4B-B230-49FB-9B0D-F6A408A46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48ACF15-7333-4F88-8A93-C4B263312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4460CB2-8361-4833-9308-A5674E379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CDE127B-7C16-4062-9E04-8C29DDFE2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618A0-1637-48AA-BA33-AB6437672B4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6380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99E6F29-F105-4A51-B782-48A5EC797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88A314A-7DE6-494B-93A2-72682CEA5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B571AE7-9E60-49E0-9B1B-3E46720B73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21F6E5EB-6DB1-470E-A5A4-ACBD2A6EC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4E50BD96-DD29-44B3-8105-49B6EB5E5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7E8B4AA4-FEC8-4D4F-8DB1-A0EA46D4D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50B67-3C7E-444A-BF45-FC2ABCFF23C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5743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AF40ADF-8C45-4FAF-9C49-2FB862FB1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92273A03-F972-4BEC-B78D-D1767B6631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7FBC57BE-AC28-4C80-86F9-A72B9E24DE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73EFBE18-384F-4D3C-A09D-63C368929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1DABFA5B-82B6-4E22-88C6-E9BD4C093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53AC392B-10D2-40FA-AFC1-8C55626A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E6673-6CE4-483C-A299-B1FB5D7418DB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86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08CB2E9-0C39-414F-806F-E6E0D985A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961ADCA8-C43C-4F96-B92C-F714695DE6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2026A82-2BC6-4EE3-A3D5-715B530A1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2B2DB7E-0FCE-4AA1-A37A-23590FB1B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061BB45-8094-41F7-9930-F39B03D14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DBBDA-DD01-4844-A1DB-DBEC8B882A0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0968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DE8C3111-A32C-4165-B18D-BC1032EAE8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AD15502B-8149-4924-8183-4F7C037C8F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CB8312A-BB09-46B8-8792-41614F2D8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5E93EF3-3E2F-46D6-B6FC-FF94CB832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F13BD33-35EA-4227-A298-15FD02A66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FE7EF-A94E-413C-B14F-CE38BF0EC5C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2908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Cím, szöveg és 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08778F6-A5B3-4277-A4F1-D08C4453D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3313217-692D-40F5-900B-E8FD17D847C3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8A375009-6723-4AD8-A94A-D55B4367F703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id="{EF39A33C-C754-484E-9577-A1303F212FFA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Dátum helye 5">
            <a:extLst>
              <a:ext uri="{FF2B5EF4-FFF2-40B4-BE49-F238E27FC236}">
                <a16:creationId xmlns:a16="http://schemas.microsoft.com/office/drawing/2014/main" id="{5BF37B33-BEF9-4631-B1D6-8621BAE023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Élőláb helye 6">
            <a:extLst>
              <a:ext uri="{FF2B5EF4-FFF2-40B4-BE49-F238E27FC236}">
                <a16:creationId xmlns:a16="http://schemas.microsoft.com/office/drawing/2014/main" id="{FA41AE1D-BA32-4557-BB59-E796BA25D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8" name="Dia számának helye 7">
            <a:extLst>
              <a:ext uri="{FF2B5EF4-FFF2-40B4-BE49-F238E27FC236}">
                <a16:creationId xmlns:a16="http://schemas.microsoft.com/office/drawing/2014/main" id="{AFD2D3DA-B19C-44C7-BB71-C6CDEA5AD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ED805735-2EE0-4E78-94CD-32455374FF17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0711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794DAAB-4C86-4BDF-B4A7-951127BBFD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3DC636EE-2695-403D-A3F5-93BE20B08D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CE9C582-33B9-4EDD-BF29-ED8D6872B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4A0F432-A159-41BE-91EB-D807E11ED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0B0577F-AB90-4327-A8AE-D96A4785A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7CA62-3CAC-4A66-BD13-6F2D4DE23FB7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6847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BEA968A-8D2C-4703-91B4-AB7D86181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85E7D4B-B230-49FB-9B0D-F6A408A46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48ACF15-7333-4F88-8A93-C4B263312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4460CB2-8361-4833-9308-A5674E379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CDE127B-7C16-4062-9E04-8C29DDFE2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618A0-1637-48AA-BA33-AB6437672B4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6559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2CB25C8-0511-4577-8DDE-EBD470F25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336D68D-B811-4814-903A-633C50DD4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7504DD7-70B1-4E70-ADE4-A67F84A04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A58B872-627F-4D12-96C1-240F28B88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185F9AA-C5AD-4919-803C-B12EE1951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70129-299B-4933-82ED-1115EFAFAC4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2233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EE18A67-7826-4CE3-B87A-B9DD2805C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022BBBD-18C8-4E7F-97E9-00BAD7AC15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D0D2C133-CBC2-47D3-8B5A-3BD2C2E0A8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743A75D-6812-4D5C-9615-8622AD7BD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0E547C22-46F5-4077-8FA2-B5E1870F2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0C0C071-F48F-49CA-AD98-77F6C0814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23D71-BC5B-4801-ACCE-8A2AFB9C516E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3184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851C408-9F67-4ECC-B007-4D7357146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7756396-C9FC-4D32-A9F8-427C8059E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E943C8C5-E2FE-4DB5-AB62-20EDC1A19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7E1C43E2-BBEB-4350-B794-783931A468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77CA65F7-A562-45CB-BE63-84170C0ED0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F346D84D-206A-49A2-A6EC-7A1AB239E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B82911C0-29CF-43B0-81D1-F39FE08AC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7E216EE7-B23F-4644-A671-03D645A6C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5CF34-1057-47B6-97E1-35F01CB06F90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598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2CB25C8-0511-4577-8DDE-EBD470F25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336D68D-B811-4814-903A-633C50DD4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8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7504DD7-70B1-4E70-ADE4-A67F84A04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A58B872-627F-4D12-96C1-240F28B88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185F9AA-C5AD-4919-803C-B12EE1951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70129-299B-4933-82ED-1115EFAFAC4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2961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5F08484-16EB-47C4-9B33-0489B615F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FD9655CD-64D9-4920-8C96-CFC03834C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D7AB7B7C-AE34-400B-B01D-E6823E50A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6D64DDDB-B7F0-4EEC-8917-F0FC0E93E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A73D20-B478-46AB-9E77-E04B2634D784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1422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1EEBBE67-3C51-49C5-AE78-DE5A2BE7D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8724CF24-CF39-4ACF-8113-C28A42CE6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BF1EA78D-15FE-427D-A08F-4AE8C50D6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63327-8522-4A3C-8DC2-4FC7E5A49A94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3584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99E6F29-F105-4A51-B782-48A5EC797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88A314A-7DE6-494B-93A2-72682CEA5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B571AE7-9E60-49E0-9B1B-3E46720B73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21F6E5EB-6DB1-470E-A5A4-ACBD2A6EC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4E50BD96-DD29-44B3-8105-49B6EB5E5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7E8B4AA4-FEC8-4D4F-8DB1-A0EA46D4D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50B67-3C7E-444A-BF45-FC2ABCFF23C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1684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AF40ADF-8C45-4FAF-9C49-2FB862FB1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92273A03-F972-4BEC-B78D-D1767B6631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7FBC57BE-AC28-4C80-86F9-A72B9E24DE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73EFBE18-384F-4D3C-A09D-63C368929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1DABFA5B-82B6-4E22-88C6-E9BD4C093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53AC392B-10D2-40FA-AFC1-8C55626A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E6673-6CE4-483C-A299-B1FB5D7418DB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61718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08CB2E9-0C39-414F-806F-E6E0D985A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961ADCA8-C43C-4F96-B92C-F714695DE6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2026A82-2BC6-4EE3-A3D5-715B530A1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2B2DB7E-0FCE-4AA1-A37A-23590FB1B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061BB45-8094-41F7-9930-F39B03D14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DBBDA-DD01-4844-A1DB-DBEC8B882A0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25496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DE8C3111-A32C-4165-B18D-BC1032EAE8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AD15502B-8149-4924-8183-4F7C037C8F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CB8312A-BB09-46B8-8792-41614F2D8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5E93EF3-3E2F-46D6-B6FC-FF94CB832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F13BD33-35EA-4227-A298-15FD02A66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FE7EF-A94E-413C-B14F-CE38BF0EC5C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31893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Cím, szöveg és 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08778F6-A5B3-4277-A4F1-D08C4453D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3313217-692D-40F5-900B-E8FD17D847C3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8A375009-6723-4AD8-A94A-D55B4367F703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id="{EF39A33C-C754-484E-9577-A1303F212FFA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Dátum helye 5">
            <a:extLst>
              <a:ext uri="{FF2B5EF4-FFF2-40B4-BE49-F238E27FC236}">
                <a16:creationId xmlns:a16="http://schemas.microsoft.com/office/drawing/2014/main" id="{5BF37B33-BEF9-4631-B1D6-8621BAE023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Élőláb helye 6">
            <a:extLst>
              <a:ext uri="{FF2B5EF4-FFF2-40B4-BE49-F238E27FC236}">
                <a16:creationId xmlns:a16="http://schemas.microsoft.com/office/drawing/2014/main" id="{FA41AE1D-BA32-4557-BB59-E796BA25D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8" name="Dia számának helye 7">
            <a:extLst>
              <a:ext uri="{FF2B5EF4-FFF2-40B4-BE49-F238E27FC236}">
                <a16:creationId xmlns:a16="http://schemas.microsoft.com/office/drawing/2014/main" id="{AFD2D3DA-B19C-44C7-BB71-C6CDEA5AD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ED805735-2EE0-4E78-94CD-32455374FF17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151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EE18A67-7826-4CE3-B87A-B9DD2805C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022BBBD-18C8-4E7F-97E9-00BAD7AC15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D0D2C133-CBC2-47D3-8B5A-3BD2C2E0A8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743A75D-6812-4D5C-9615-8622AD7BD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0E547C22-46F5-4077-8FA2-B5E1870F2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0C0C071-F48F-49CA-AD98-77F6C0814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23D71-BC5B-4801-ACCE-8A2AFB9C516E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001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851C408-9F67-4ECC-B007-4D7357146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7756396-C9FC-4D32-A9F8-427C8059E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E943C8C5-E2FE-4DB5-AB62-20EDC1A19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7E1C43E2-BBEB-4350-B794-783931A468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77CA65F7-A562-45CB-BE63-84170C0ED0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F346D84D-206A-49A2-A6EC-7A1AB239E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B82911C0-29CF-43B0-81D1-F39FE08AC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7E216EE7-B23F-4644-A671-03D645A6C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5CF34-1057-47B6-97E1-35F01CB06F90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450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5F08484-16EB-47C4-9B33-0489B615F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FD9655CD-64D9-4920-8C96-CFC03834C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D7AB7B7C-AE34-400B-B01D-E6823E50A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6D64DDDB-B7F0-4EEC-8917-F0FC0E93E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A73D20-B478-46AB-9E77-E04B2634D784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646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1EEBBE67-3C51-49C5-AE78-DE5A2BE7D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8724CF24-CF39-4ACF-8113-C28A42CE6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BF1EA78D-15FE-427D-A08F-4AE8C50D6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63327-8522-4A3C-8DC2-4FC7E5A49A94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801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99E6F29-F105-4A51-B782-48A5EC797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20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88A314A-7DE6-494B-93A2-72682CEA5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B571AE7-9E60-49E0-9B1B-3E46720B73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20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21F6E5EB-6DB1-470E-A5A4-ACBD2A6EC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4E50BD96-DD29-44B3-8105-49B6EB5E5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7E8B4AA4-FEC8-4D4F-8DB1-A0EA46D4D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50B67-3C7E-444A-BF45-FC2ABCFF23C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092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AF40ADF-8C45-4FAF-9C49-2FB862FB1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20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92273A03-F972-4BEC-B78D-D1767B6631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7FBC57BE-AC28-4C80-86F9-A72B9E24DE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20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73EFBE18-384F-4D3C-A09D-63C368929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1DABFA5B-82B6-4E22-88C6-E9BD4C093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53AC392B-10D2-40FA-AFC1-8C55626A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E6673-6CE4-483C-A299-B1FB5D7418DB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390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F1B9F84F-DD24-411F-B4A7-F5DB41F74F5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26" name="Rectangle 2">
            <a:extLst>
              <a:ext uri="{FF2B5EF4-FFF2-40B4-BE49-F238E27FC236}">
                <a16:creationId xmlns:a16="http://schemas.microsoft.com/office/drawing/2014/main" id="{E98EEC2D-2198-4200-BA4A-F8830D6E8A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/>
              <a:t>Mintacím szerkesztése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79BAF92-1931-4E00-883E-FDDF8CBB30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4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/>
              <a:t>Mintaszöveg szerkesztése</a:t>
            </a:r>
          </a:p>
          <a:p>
            <a:pPr lvl="1"/>
            <a:r>
              <a:rPr lang="hu-HU" altLang="hu-HU" dirty="0"/>
              <a:t>Második szint</a:t>
            </a:r>
          </a:p>
          <a:p>
            <a:pPr lvl="2"/>
            <a:r>
              <a:rPr lang="hu-HU" altLang="hu-HU" dirty="0"/>
              <a:t>Harmadik szint</a:t>
            </a:r>
          </a:p>
          <a:p>
            <a:pPr lvl="3"/>
            <a:r>
              <a:rPr lang="hu-HU" altLang="hu-HU" dirty="0"/>
              <a:t>Negyedik szint</a:t>
            </a:r>
          </a:p>
          <a:p>
            <a:pPr lvl="4"/>
            <a:r>
              <a:rPr lang="hu-HU" altLang="hu-HU" dirty="0"/>
              <a:t>Ötödik szint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2DAF217-9A72-441C-A2E8-48498E7D709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D77CEDF-0F25-49A0-A6B0-F0A74092C1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3181268-79AB-4C29-8950-C0629F650CE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CDC43A5-D47A-45FB-AF4D-A26B7CA9AFB6}" type="slidenum">
              <a:rPr lang="hu-HU" altLang="hu-H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058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accent6">
              <a:lumMod val="75000"/>
            </a:schemeClr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F1B9F84F-DD24-411F-B4A7-F5DB41F74F5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26" name="Rectangle 2">
            <a:extLst>
              <a:ext uri="{FF2B5EF4-FFF2-40B4-BE49-F238E27FC236}">
                <a16:creationId xmlns:a16="http://schemas.microsoft.com/office/drawing/2014/main" id="{E98EEC2D-2198-4200-BA4A-F8830D6E8A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/>
              <a:t>Mintacím szerkesztése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79BAF92-1931-4E00-883E-FDDF8CBB30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/>
              <a:t>Mintaszöveg szerkesztése</a:t>
            </a:r>
          </a:p>
          <a:p>
            <a:pPr lvl="1"/>
            <a:r>
              <a:rPr lang="hu-HU" altLang="hu-HU" dirty="0"/>
              <a:t>Második szint</a:t>
            </a:r>
          </a:p>
          <a:p>
            <a:pPr lvl="2"/>
            <a:r>
              <a:rPr lang="hu-HU" altLang="hu-HU" dirty="0"/>
              <a:t>Harmadik szint</a:t>
            </a:r>
          </a:p>
          <a:p>
            <a:pPr lvl="3"/>
            <a:r>
              <a:rPr lang="hu-HU" altLang="hu-HU" dirty="0"/>
              <a:t>Negyedik szint</a:t>
            </a:r>
          </a:p>
          <a:p>
            <a:pPr lvl="4"/>
            <a:r>
              <a:rPr lang="hu-HU" altLang="hu-HU" dirty="0"/>
              <a:t>Ötödik szint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2DAF217-9A72-441C-A2E8-48498E7D709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D77CEDF-0F25-49A0-A6B0-F0A74092C1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3181268-79AB-4C29-8950-C0629F650CE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CDC43A5-D47A-45FB-AF4D-A26B7CA9AFB6}" type="slidenum">
              <a:rPr lang="hu-HU" altLang="hu-H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740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accent6">
              <a:lumMod val="75000"/>
            </a:schemeClr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98EEC2D-2198-4200-BA4A-F8830D6E8A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/>
              <a:t>Mintacím szerkesztése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79BAF92-1931-4E00-883E-FDDF8CBB30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/>
              <a:t>Mintaszöveg szerkesztése</a:t>
            </a:r>
          </a:p>
          <a:p>
            <a:pPr lvl="1"/>
            <a:r>
              <a:rPr lang="hu-HU" altLang="hu-HU" dirty="0"/>
              <a:t>Második szint</a:t>
            </a:r>
          </a:p>
          <a:p>
            <a:pPr lvl="2"/>
            <a:r>
              <a:rPr lang="hu-HU" altLang="hu-HU" dirty="0"/>
              <a:t>Harmadik szint</a:t>
            </a:r>
          </a:p>
          <a:p>
            <a:pPr lvl="3"/>
            <a:r>
              <a:rPr lang="hu-HU" altLang="hu-HU" dirty="0"/>
              <a:t>Negyedik szint</a:t>
            </a:r>
          </a:p>
          <a:p>
            <a:pPr lvl="4"/>
            <a:r>
              <a:rPr lang="hu-HU" altLang="hu-HU" dirty="0"/>
              <a:t>Ötödik szint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2DAF217-9A72-441C-A2E8-48498E7D709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D77CEDF-0F25-49A0-A6B0-F0A74092C1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3181268-79AB-4C29-8950-C0629F650CE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CDC43A5-D47A-45FB-AF4D-A26B7CA9AFB6}" type="slidenum">
              <a:rPr lang="hu-HU" altLang="hu-H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0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accent6">
              <a:lumMod val="75000"/>
            </a:schemeClr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ztoshely.hu/biztositas-fogalma-es-fajtai.html" TargetMode="External"/><Relationship Id="rId2" Type="http://schemas.openxmlformats.org/officeDocument/2006/relationships/hyperlink" Target="https://www.biztoshely.hu/mikortol-ved-a-biztosita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nb.hu/letoltes/bkhv-tankonyv-2018.pdf" TargetMode="External"/><Relationship Id="rId4" Type="http://schemas.openxmlformats.org/officeDocument/2006/relationships/hyperlink" Target="https://www.penziranytu.hu/iranytuapenzugyekhez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>
            <a:extLst>
              <a:ext uri="{FF2B5EF4-FFF2-40B4-BE49-F238E27FC236}">
                <a16:creationId xmlns:a16="http://schemas.microsoft.com/office/drawing/2014/main" id="{C45A1768-8577-442B-BC2C-B4E5D8594586}"/>
              </a:ext>
            </a:extLst>
          </p:cNvPr>
          <p:cNvSpPr txBox="1">
            <a:spLocks/>
          </p:cNvSpPr>
          <p:nvPr/>
        </p:nvSpPr>
        <p:spPr>
          <a:xfrm>
            <a:off x="1658511" y="286490"/>
            <a:ext cx="8874979" cy="766246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 EFOP-3.4.3-16-2016-00014</a:t>
            </a:r>
          </a:p>
        </p:txBody>
      </p:sp>
      <p:sp>
        <p:nvSpPr>
          <p:cNvPr id="7" name="Szövegdoboz 2">
            <a:extLst>
              <a:ext uri="{FF2B5EF4-FFF2-40B4-BE49-F238E27FC236}">
                <a16:creationId xmlns:a16="http://schemas.microsoft.com/office/drawing/2014/main" id="{B12A55EE-5106-402E-94B8-079A8F12855A}"/>
              </a:ext>
            </a:extLst>
          </p:cNvPr>
          <p:cNvSpPr txBox="1"/>
          <p:nvPr/>
        </p:nvSpPr>
        <p:spPr>
          <a:xfrm>
            <a:off x="899592" y="1892151"/>
            <a:ext cx="106808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200" b="1" i="1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Pénzügyi kultúra, privát pénzügyeid hatékony menedzselése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3200" b="1" i="1" cap="all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kumimoji="0" lang="hu-HU" sz="3200" b="1" i="1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. Modul 1. lecke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200" b="1" i="1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Biztosítások</a:t>
            </a:r>
          </a:p>
        </p:txBody>
      </p:sp>
      <p:sp>
        <p:nvSpPr>
          <p:cNvPr id="8" name="Szövegdoboz 3">
            <a:extLst>
              <a:ext uri="{FF2B5EF4-FFF2-40B4-BE49-F238E27FC236}">
                <a16:creationId xmlns:a16="http://schemas.microsoft.com/office/drawing/2014/main" id="{33BAA963-BC73-465B-8082-5B3D46B1AE97}"/>
              </a:ext>
            </a:extLst>
          </p:cNvPr>
          <p:cNvSpPr txBox="1"/>
          <p:nvPr/>
        </p:nvSpPr>
        <p:spPr>
          <a:xfrm>
            <a:off x="251520" y="5589240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1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Lipták Lilla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1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SZTE-GTK tanársegéd</a:t>
            </a:r>
          </a:p>
        </p:txBody>
      </p:sp>
      <p:sp>
        <p:nvSpPr>
          <p:cNvPr id="9" name="Szövegdoboz 4">
            <a:extLst>
              <a:ext uri="{FF2B5EF4-FFF2-40B4-BE49-F238E27FC236}">
                <a16:creationId xmlns:a16="http://schemas.microsoft.com/office/drawing/2014/main" id="{C7233BCD-A666-43E6-829E-F1638F9CB78C}"/>
              </a:ext>
            </a:extLst>
          </p:cNvPr>
          <p:cNvSpPr txBox="1"/>
          <p:nvPr/>
        </p:nvSpPr>
        <p:spPr>
          <a:xfrm>
            <a:off x="611560" y="4439509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1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AP6_Oktig_SZTE </a:t>
            </a:r>
            <a:r>
              <a:rPr kumimoji="0" lang="hu-HU" sz="2400" b="1" i="1" u="none" strike="noStrike" kern="120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open</a:t>
            </a:r>
            <a:r>
              <a:rPr kumimoji="0" lang="hu-HU" sz="2400" b="1" i="1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online oktatás</a:t>
            </a:r>
          </a:p>
        </p:txBody>
      </p:sp>
    </p:spTree>
    <p:extLst>
      <p:ext uri="{BB962C8B-B14F-4D97-AF65-F5344CB8AC3E}">
        <p14:creationId xmlns:p14="http://schemas.microsoft.com/office/powerpoint/2010/main" val="879458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515F472-14D1-4853-B70A-DE63D4B13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2. lépés: A célunknak leginkább megfelelő „termék” kiválasztása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8B7D257-9A05-406F-A368-F56A85D3C0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274" y="1616243"/>
            <a:ext cx="10972800" cy="4525963"/>
          </a:xfrm>
        </p:spPr>
        <p:txBody>
          <a:bodyPr/>
          <a:lstStyle/>
          <a:p>
            <a:r>
              <a:rPr lang="hu-HU" dirty="0"/>
              <a:t>Mely biztosító, melyik biztosítási terméke oldja meg a problémánkat?</a:t>
            </a:r>
          </a:p>
          <a:p>
            <a:r>
              <a:rPr lang="hu-HU" dirty="0"/>
              <a:t>Miben tér el az egyes biztosítók ajánlata?</a:t>
            </a:r>
          </a:p>
          <a:p>
            <a:r>
              <a:rPr lang="hu-HU" dirty="0"/>
              <a:t>Milyen feltételek, káresemények esetén fizet a biztosító?</a:t>
            </a:r>
          </a:p>
          <a:p>
            <a:r>
              <a:rPr lang="hu-HU" dirty="0"/>
              <a:t>Milyen előnyök és hátrányok fogalmazhatók meg az egyes termékekkel kapcsolatban?</a:t>
            </a:r>
          </a:p>
          <a:p>
            <a:r>
              <a:rPr lang="hu-HU" dirty="0"/>
              <a:t>Módosíthatók-e a jövőben a biztosítási szerződés feltételei? </a:t>
            </a:r>
          </a:p>
        </p:txBody>
      </p:sp>
    </p:spTree>
    <p:extLst>
      <p:ext uri="{BB962C8B-B14F-4D97-AF65-F5344CB8AC3E}">
        <p14:creationId xmlns:p14="http://schemas.microsoft.com/office/powerpoint/2010/main" val="3873571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017D6B9-2E94-4A3F-B583-EE08E1CC7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hu-HU" dirty="0"/>
              <a:t>3. lépés: A vállalható biztosítási díj meghatározása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E2C1B2B-8A0D-4E9F-AB6F-87C0BCA97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Mennyi biztosítási díjat tudunk rendszeresen fizetni?</a:t>
            </a:r>
          </a:p>
          <a:p>
            <a:r>
              <a:rPr lang="hu-HU" dirty="0"/>
              <a:t>Mi történik, ha nem tudjuk a díjat fizetni?</a:t>
            </a:r>
          </a:p>
          <a:p>
            <a:r>
              <a:rPr lang="hu-HU" dirty="0"/>
              <a:t>Mekkora önrészt tudunk vállalni (pl.: a casco biztosításnál)?</a:t>
            </a:r>
          </a:p>
          <a:p>
            <a:r>
              <a:rPr lang="hu-HU" dirty="0"/>
              <a:t>Hogyan őrizhető meg a biztosítási fedezet reálértéke?</a:t>
            </a:r>
          </a:p>
          <a:p>
            <a:r>
              <a:rPr lang="hu-HU" dirty="0"/>
              <a:t>Milyen viszonyban van a biztosítási érték és a vagyontárgy valóságos értéke (történik-e túlbiztosítás, vagy </a:t>
            </a:r>
            <a:r>
              <a:rPr lang="hu-HU" dirty="0" err="1"/>
              <a:t>alulbiztosítás</a:t>
            </a:r>
            <a:r>
              <a:rPr lang="hu-H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69529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538498F-1C38-45B1-9F29-54DA5E99E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Egyéb szempontok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5046C6A-7E3D-49DC-8FC2-75EFD10CC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hu-HU" dirty="0"/>
              <a:t>Van-e értékkövetés?</a:t>
            </a:r>
          </a:p>
          <a:p>
            <a:pPr>
              <a:spcAft>
                <a:spcPts val="1200"/>
              </a:spcAft>
            </a:pPr>
            <a:r>
              <a:rPr lang="hu-HU" dirty="0"/>
              <a:t>Kapcsolódik-e valamilyen adókedvezmény az adott biztosításhoz?</a:t>
            </a:r>
          </a:p>
          <a:p>
            <a:r>
              <a:rPr lang="hu-HU" dirty="0"/>
              <a:t>Milyenek a szerződési feltételek?</a:t>
            </a:r>
          </a:p>
        </p:txBody>
      </p:sp>
    </p:spTree>
    <p:extLst>
      <p:ext uri="{BB962C8B-B14F-4D97-AF65-F5344CB8AC3E}">
        <p14:creationId xmlns:p14="http://schemas.microsoft.com/office/powerpoint/2010/main" val="2293713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46647EE-83A7-48BA-B84E-A2A9D3A89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Források, hasznos linkek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92C3D3B-0221-4CB2-AB77-7A9D341C1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u="sng" dirty="0">
                <a:hlinkClick r:id="rId2"/>
              </a:rPr>
              <a:t>https://www.biztoshely.hu/mikortol-ved-a-biztositas.html</a:t>
            </a:r>
            <a:endParaRPr lang="hu-HU" dirty="0"/>
          </a:p>
          <a:p>
            <a:r>
              <a:rPr lang="hu-HU" u="sng" dirty="0">
                <a:hlinkClick r:id="rId3"/>
              </a:rPr>
              <a:t>https://www.biztoshely.hu/biztositas-fogalma-es-fajtai.html</a:t>
            </a:r>
            <a:endParaRPr lang="hu-HU" dirty="0"/>
          </a:p>
          <a:p>
            <a:r>
              <a:rPr lang="hu-HU" dirty="0"/>
              <a:t>Pénziránytű tankönyv: 166-168. o. és 171. o. </a:t>
            </a:r>
            <a:r>
              <a:rPr lang="hu-HU" dirty="0">
                <a:hlinkClick r:id="rId4"/>
              </a:rPr>
              <a:t>https://www.penziranytu.hu/iranytuapenzugyekhez</a:t>
            </a:r>
            <a:r>
              <a:rPr lang="hu-HU" dirty="0"/>
              <a:t> </a:t>
            </a:r>
          </a:p>
          <a:p>
            <a:r>
              <a:rPr lang="hu-HU" dirty="0"/>
              <a:t>MNB - Pénzügyi- és biztosítási alapismeretek: </a:t>
            </a:r>
            <a:r>
              <a:rPr lang="hu-HU" dirty="0">
                <a:hlinkClick r:id="rId5"/>
              </a:rPr>
              <a:t>https://www.mnb.hu/letoltes/bkhv-tankonyv-2018.pdf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36282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ím 1">
            <a:extLst>
              <a:ext uri="{FF2B5EF4-FFF2-40B4-BE49-F238E27FC236}">
                <a16:creationId xmlns:a16="http://schemas.microsoft.com/office/drawing/2014/main" id="{9CBD35A6-7741-4C15-B79F-112F3AD1D22B}"/>
              </a:ext>
            </a:extLst>
          </p:cNvPr>
          <p:cNvSpPr txBox="1">
            <a:spLocks/>
          </p:cNvSpPr>
          <p:nvPr/>
        </p:nvSpPr>
        <p:spPr bwMode="auto">
          <a:xfrm>
            <a:off x="1676400" y="1988840"/>
            <a:ext cx="441960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4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KÖSZÖNÖM </a:t>
            </a:r>
            <a:br>
              <a:rPr kumimoji="0" lang="hu-HU" sz="44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hu-HU" sz="44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 FIGYELMET!</a:t>
            </a:r>
          </a:p>
        </p:txBody>
      </p:sp>
    </p:spTree>
    <p:extLst>
      <p:ext uri="{BB962C8B-B14F-4D97-AF65-F5344CB8AC3E}">
        <p14:creationId xmlns:p14="http://schemas.microsoft.com/office/powerpoint/2010/main" val="1864070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AC3748E-1CAF-4274-B991-8E72C727C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Előadás tartalma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953919B-8C3B-41BC-BC3C-F28BED78D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00201"/>
            <a:ext cx="10972800" cy="4525963"/>
          </a:xfrm>
        </p:spPr>
        <p:txBody>
          <a:bodyPr/>
          <a:lstStyle/>
          <a:p>
            <a:r>
              <a:rPr lang="hu-HU" dirty="0"/>
              <a:t>A biztosítás fogalma, főbb jellemzői</a:t>
            </a:r>
          </a:p>
          <a:p>
            <a:r>
              <a:rPr lang="hu-HU" dirty="0"/>
              <a:t>A biztosításkötés menete</a:t>
            </a:r>
          </a:p>
          <a:p>
            <a:r>
              <a:rPr lang="hu-HU" dirty="0"/>
              <a:t>A biztosítási kockázat</a:t>
            </a:r>
          </a:p>
          <a:p>
            <a:r>
              <a:rPr lang="hu-HU" dirty="0"/>
              <a:t>A biztosítások csoportosítása</a:t>
            </a:r>
          </a:p>
          <a:p>
            <a:r>
              <a:rPr lang="hu-HU" dirty="0"/>
              <a:t>A biztosítás választásánál mérlegelendő kérdések, szempontok</a:t>
            </a:r>
          </a:p>
        </p:txBody>
      </p:sp>
    </p:spTree>
    <p:extLst>
      <p:ext uri="{BB962C8B-B14F-4D97-AF65-F5344CB8AC3E}">
        <p14:creationId xmlns:p14="http://schemas.microsoft.com/office/powerpoint/2010/main" val="3642808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2D2DBB6-C0DD-4102-9756-8EDE62D42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 a biztosítás? Miért jó?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E243832-504A-45AC-9927-432F0BEE2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hu-HU" dirty="0"/>
              <a:t>Egy előre nem látható, véletlenszerűen vagy egy biztosan, de nem ismert időpontban bekövetkezett esemény anyagi kárai ellen nyújt védelmet </a:t>
            </a:r>
          </a:p>
          <a:p>
            <a:pPr>
              <a:lnSpc>
                <a:spcPct val="150000"/>
              </a:lnSpc>
            </a:pPr>
            <a:r>
              <a:rPr lang="hu-HU" dirty="0"/>
              <a:t>Sajátos megtakarítás, felkészülés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Nyugalmat, anyagi biztonságot nyújt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Szinte mindenkinek szüksége lehet rá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Veszélyközösség, kockázatfelosztás, kármegosztás</a:t>
            </a:r>
          </a:p>
        </p:txBody>
      </p:sp>
    </p:spTree>
    <p:extLst>
      <p:ext uri="{BB962C8B-B14F-4D97-AF65-F5344CB8AC3E}">
        <p14:creationId xmlns:p14="http://schemas.microsoft.com/office/powerpoint/2010/main" val="2305494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48BB250-341B-46AF-9C7C-C4E20C64C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Tehát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756B70C-A508-49AF-87DB-2A683DC5D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0442" y="1600201"/>
            <a:ext cx="10972800" cy="4525963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hu-HU" dirty="0"/>
              <a:t>A biztosítás egy írásban foglalt szerződéses kapcsolat, melynek megkötésével egy speciális pénzügyi szolgáltatást </a:t>
            </a:r>
            <a:r>
              <a:rPr lang="hu-HU" dirty="0" err="1"/>
              <a:t>vásárolunk</a:t>
            </a:r>
            <a:r>
              <a:rPr lang="hu-HU" dirty="0"/>
              <a:t>.</a:t>
            </a:r>
          </a:p>
          <a:p>
            <a:r>
              <a:rPr lang="hu-HU" dirty="0"/>
              <a:t>A biztosító kötelezi magát, hogy a káresemény bekövetkezésekor egy bizonyos összeget fizet.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75555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C02B4AD0-3F56-41B8-B7B0-3E6E85D39E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5960" y="724178"/>
            <a:ext cx="10540080" cy="5409644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28F6C537-C750-4063-914A-51E92311C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24147"/>
            <a:ext cx="10972800" cy="1143000"/>
          </a:xfrm>
        </p:spPr>
        <p:txBody>
          <a:bodyPr/>
          <a:lstStyle/>
          <a:p>
            <a:r>
              <a:rPr lang="hu-HU" dirty="0"/>
              <a:t>A biztosítás menete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E4AF6CFA-97C1-4DDA-94B6-137941E839CF}"/>
              </a:ext>
            </a:extLst>
          </p:cNvPr>
          <p:cNvSpPr txBox="1"/>
          <p:nvPr/>
        </p:nvSpPr>
        <p:spPr>
          <a:xfrm>
            <a:off x="2767472" y="6336632"/>
            <a:ext cx="8598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solidFill>
                  <a:schemeClr val="bg1"/>
                </a:solidFill>
              </a:rPr>
              <a:t>Forrás: Az én pénzem – Pénzügyi Oktatási Program 168. o.</a:t>
            </a:r>
          </a:p>
        </p:txBody>
      </p:sp>
    </p:spTree>
    <p:extLst>
      <p:ext uri="{BB962C8B-B14F-4D97-AF65-F5344CB8AC3E}">
        <p14:creationId xmlns:p14="http://schemas.microsoft.com/office/powerpoint/2010/main" val="1759882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19C1B4D-AA3D-4254-9594-986B4D014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Biztosítási kockázat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D15DF39-C1FF-4436-983E-79318FA46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Alapvető követelmény:</a:t>
            </a:r>
          </a:p>
          <a:p>
            <a:pPr lvl="1"/>
            <a:r>
              <a:rPr lang="hu-HU" dirty="0"/>
              <a:t>Tiszta kockázat</a:t>
            </a:r>
          </a:p>
          <a:p>
            <a:pPr lvl="1"/>
            <a:r>
              <a:rPr lang="hu-HU" dirty="0"/>
              <a:t>Káreseményből ered</a:t>
            </a:r>
          </a:p>
          <a:p>
            <a:r>
              <a:rPr lang="hu-HU" dirty="0"/>
              <a:t>Abszolút kockázat</a:t>
            </a:r>
          </a:p>
          <a:p>
            <a:pPr lvl="1"/>
            <a:r>
              <a:rPr lang="hu-HU" dirty="0"/>
              <a:t>A kár bekövetkezése biztos, időpontja nem</a:t>
            </a:r>
          </a:p>
          <a:p>
            <a:r>
              <a:rPr lang="hu-HU" dirty="0"/>
              <a:t>Relatív kockázat</a:t>
            </a:r>
          </a:p>
          <a:p>
            <a:pPr lvl="1"/>
            <a:r>
              <a:rPr lang="hu-HU" dirty="0"/>
              <a:t>A kár bekövetkezése is bizonytalan</a:t>
            </a:r>
          </a:p>
        </p:txBody>
      </p:sp>
    </p:spTree>
    <p:extLst>
      <p:ext uri="{BB962C8B-B14F-4D97-AF65-F5344CB8AC3E}">
        <p14:creationId xmlns:p14="http://schemas.microsoft.com/office/powerpoint/2010/main" val="1407023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849FEFB-2D8B-48BF-8D3A-2C65D2BA9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Biztosítások típusai</a:t>
            </a:r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171D47DB-EC52-4976-A239-83154BACCC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3033452"/>
              </p:ext>
            </p:extLst>
          </p:nvPr>
        </p:nvGraphicFramePr>
        <p:xfrm>
          <a:off x="1090863" y="1417638"/>
          <a:ext cx="10780296" cy="456825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700338">
                  <a:extLst>
                    <a:ext uri="{9D8B030D-6E8A-4147-A177-3AD203B41FA5}">
                      <a16:colId xmlns:a16="http://schemas.microsoft.com/office/drawing/2014/main" val="1783621530"/>
                    </a:ext>
                  </a:extLst>
                </a:gridCol>
                <a:gridCol w="6079958">
                  <a:extLst>
                    <a:ext uri="{9D8B030D-6E8A-4147-A177-3AD203B41FA5}">
                      <a16:colId xmlns:a16="http://schemas.microsoft.com/office/drawing/2014/main" val="3896982748"/>
                    </a:ext>
                  </a:extLst>
                </a:gridCol>
              </a:tblGrid>
              <a:tr h="657548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>
                          <a:solidFill>
                            <a:schemeClr val="bg1"/>
                          </a:solidFill>
                        </a:rPr>
                        <a:t>Nem életbiztosítások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>
                          <a:solidFill>
                            <a:schemeClr val="bg1"/>
                          </a:solidFill>
                        </a:rPr>
                        <a:t>Életbiztosítások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3135653"/>
                  </a:ext>
                </a:extLst>
              </a:tr>
              <a:tr h="786756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>
                          <a:solidFill>
                            <a:sysClr val="windowText" lastClr="000000"/>
                          </a:solidFill>
                        </a:rPr>
                        <a:t>Baleset és betegség, együtt: egészség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u-HU" sz="2400" dirty="0">
                          <a:solidFill>
                            <a:sysClr val="windowText" lastClr="000000"/>
                          </a:solidFill>
                        </a:rPr>
                        <a:t>Kockázati életbiztosítás (a biztosított</a:t>
                      </a:r>
                    </a:p>
                    <a:p>
                      <a:pPr algn="ctr"/>
                      <a:r>
                        <a:rPr lang="hu-HU" sz="2400" dirty="0">
                          <a:solidFill>
                            <a:sysClr val="windowText" lastClr="000000"/>
                          </a:solidFill>
                        </a:rPr>
                        <a:t>esemény: a biztosított halála)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2671466"/>
                  </a:ext>
                </a:extLst>
              </a:tr>
              <a:tr h="583934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>
                          <a:solidFill>
                            <a:sysClr val="windowText" lastClr="000000"/>
                          </a:solidFill>
                        </a:rPr>
                        <a:t>Szakmai felelősségbiztosítás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822621"/>
                  </a:ext>
                </a:extLst>
              </a:tr>
              <a:tr h="657548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>
                          <a:solidFill>
                            <a:sysClr val="windowText" lastClr="000000"/>
                          </a:solidFill>
                        </a:rPr>
                        <a:t>Gépjármű felelősségbiztosítás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u-HU" sz="2400" dirty="0">
                          <a:solidFill>
                            <a:sysClr val="windowText" lastClr="000000"/>
                          </a:solidFill>
                        </a:rPr>
                        <a:t>Elérési életbiztosítás (a biztosított</a:t>
                      </a:r>
                    </a:p>
                    <a:p>
                      <a:pPr algn="ctr"/>
                      <a:r>
                        <a:rPr lang="hu-HU" sz="2400" dirty="0">
                          <a:solidFill>
                            <a:sysClr val="windowText" lastClr="000000"/>
                          </a:solidFill>
                        </a:rPr>
                        <a:t>esemény: egy időpont elérése vagy egy</a:t>
                      </a:r>
                    </a:p>
                    <a:p>
                      <a:pPr algn="ctr"/>
                      <a:r>
                        <a:rPr lang="hu-HU" sz="2400" dirty="0">
                          <a:solidFill>
                            <a:sysClr val="windowText" lastClr="000000"/>
                          </a:solidFill>
                        </a:rPr>
                        <a:t>esemény bekövetkezése, </a:t>
                      </a:r>
                      <a:r>
                        <a:rPr lang="hu-HU" sz="2400" dirty="0" err="1">
                          <a:solidFill>
                            <a:sysClr val="windowText" lastClr="000000"/>
                          </a:solidFill>
                        </a:rPr>
                        <a:t>pl</a:t>
                      </a:r>
                      <a:r>
                        <a:rPr lang="hu-HU" sz="2400" dirty="0">
                          <a:solidFill>
                            <a:sysClr val="windowText" lastClr="000000"/>
                          </a:solidFill>
                        </a:rPr>
                        <a:t>: házasság)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83637213"/>
                  </a:ext>
                </a:extLst>
              </a:tr>
              <a:tr h="657548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>
                          <a:solidFill>
                            <a:sysClr val="windowText" lastClr="000000"/>
                          </a:solidFill>
                        </a:rPr>
                        <a:t>Lakásbiztosítás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4526072"/>
                  </a:ext>
                </a:extLst>
              </a:tr>
              <a:tr h="1136426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>
                          <a:solidFill>
                            <a:sysClr val="windowText" lastClr="000000"/>
                          </a:solidFill>
                        </a:rPr>
                        <a:t>Egyéb vagyonbiztosítás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>
                          <a:solidFill>
                            <a:sysClr val="windowText" lastClr="000000"/>
                          </a:solidFill>
                        </a:rPr>
                        <a:t>Vegyes életbiztosítás (kockázati és</a:t>
                      </a:r>
                    </a:p>
                    <a:p>
                      <a:pPr algn="ctr"/>
                      <a:r>
                        <a:rPr lang="hu-HU" sz="2400" dirty="0">
                          <a:solidFill>
                            <a:sysClr val="windowText" lastClr="000000"/>
                          </a:solidFill>
                        </a:rPr>
                        <a:t>elérési biztosítás kombinációja)</a:t>
                      </a:r>
                    </a:p>
                    <a:p>
                      <a:pPr algn="ctr"/>
                      <a:endParaRPr lang="hu-HU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5087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6961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34A9398-8816-4544-A6FC-CD93D58612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Hogyan döntsünk a biztosításokról?</a:t>
            </a:r>
          </a:p>
        </p:txBody>
      </p:sp>
    </p:spTree>
    <p:extLst>
      <p:ext uri="{BB962C8B-B14F-4D97-AF65-F5344CB8AC3E}">
        <p14:creationId xmlns:p14="http://schemas.microsoft.com/office/powerpoint/2010/main" val="3764461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C0DDC70-4904-4D2E-BD42-96F242D74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1. lépés: A védendő cél meghatározása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3D06DB7-E5F7-4D49-8A1B-CC131F463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8358" y="1632285"/>
            <a:ext cx="109728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u-HU" dirty="0"/>
              <a:t>Milyen kockázatok ellen keresek védelmet?</a:t>
            </a:r>
          </a:p>
          <a:p>
            <a:pPr>
              <a:lnSpc>
                <a:spcPct val="150000"/>
              </a:lnSpc>
            </a:pPr>
            <a:r>
              <a:rPr lang="hu-HU" dirty="0"/>
              <a:t>Milyen típusú problémát tudok a biztosítás megkötésével kivédeni?</a:t>
            </a:r>
          </a:p>
          <a:p>
            <a:pPr>
              <a:lnSpc>
                <a:spcPct val="150000"/>
              </a:lnSpc>
            </a:pPr>
            <a:r>
              <a:rPr lang="hu-HU" dirty="0"/>
              <a:t>Tudok-e fontossági sorrendet felállítani a kockázatok kivédését illetően? </a:t>
            </a:r>
          </a:p>
        </p:txBody>
      </p:sp>
    </p:spTree>
    <p:extLst>
      <p:ext uri="{BB962C8B-B14F-4D97-AF65-F5344CB8AC3E}">
        <p14:creationId xmlns:p14="http://schemas.microsoft.com/office/powerpoint/2010/main" val="3809638125"/>
      </p:ext>
    </p:extLst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4008</TotalTime>
  <Words>477</Words>
  <Application>Microsoft Office PowerPoint</Application>
  <PresentationFormat>Szélesvásznú</PresentationFormat>
  <Paragraphs>74</Paragraphs>
  <Slides>14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3</vt:i4>
      </vt:variant>
      <vt:variant>
        <vt:lpstr>Diacímek</vt:lpstr>
      </vt:variant>
      <vt:variant>
        <vt:i4>14</vt:i4>
      </vt:variant>
    </vt:vector>
  </HeadingPairs>
  <TitlesOfParts>
    <vt:vector size="19" baseType="lpstr">
      <vt:lpstr>Arial</vt:lpstr>
      <vt:lpstr>Calibri</vt:lpstr>
      <vt:lpstr>Alapértelmezett terv</vt:lpstr>
      <vt:lpstr>1_Alapértelmezett terv</vt:lpstr>
      <vt:lpstr>2_Alapértelmezett terv</vt:lpstr>
      <vt:lpstr>PowerPoint-bemutató</vt:lpstr>
      <vt:lpstr>Előadás tartalma</vt:lpstr>
      <vt:lpstr>Mi a biztosítás? Miért jó?</vt:lpstr>
      <vt:lpstr>Tehát</vt:lpstr>
      <vt:lpstr>A biztosítás menete</vt:lpstr>
      <vt:lpstr>Biztosítási kockázat</vt:lpstr>
      <vt:lpstr>Biztosítások típusai</vt:lpstr>
      <vt:lpstr>Hogyan döntsünk a biztosításokról?</vt:lpstr>
      <vt:lpstr>1. lépés: A védendő cél meghatározása</vt:lpstr>
      <vt:lpstr>2. lépés: A célunknak leginkább megfelelő „termék” kiválasztása</vt:lpstr>
      <vt:lpstr>3. lépés: A vállalható biztosítási díj meghatározása</vt:lpstr>
      <vt:lpstr>Egyéb szempontok</vt:lpstr>
      <vt:lpstr>Források, hasznos linkek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ELŐADÁS CÍME</dc:title>
  <dc:creator>kashu@outlook.hu</dc:creator>
  <cp:lastModifiedBy>Lipták Lilla</cp:lastModifiedBy>
  <cp:revision>145</cp:revision>
  <dcterms:created xsi:type="dcterms:W3CDTF">2015-01-29T14:22:12Z</dcterms:created>
  <dcterms:modified xsi:type="dcterms:W3CDTF">2020-06-20T13:54:31Z</dcterms:modified>
</cp:coreProperties>
</file>