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22"/>
  </p:notesMasterIdLst>
  <p:sldIdLst>
    <p:sldId id="458" r:id="rId3"/>
    <p:sldId id="459" r:id="rId4"/>
    <p:sldId id="460" r:id="rId5"/>
    <p:sldId id="474" r:id="rId6"/>
    <p:sldId id="461" r:id="rId7"/>
    <p:sldId id="462" r:id="rId8"/>
    <p:sldId id="463" r:id="rId9"/>
    <p:sldId id="475" r:id="rId10"/>
    <p:sldId id="467" r:id="rId11"/>
    <p:sldId id="466" r:id="rId12"/>
    <p:sldId id="464" r:id="rId13"/>
    <p:sldId id="468" r:id="rId14"/>
    <p:sldId id="469" r:id="rId15"/>
    <p:sldId id="470" r:id="rId16"/>
    <p:sldId id="476" r:id="rId17"/>
    <p:sldId id="471" r:id="rId18"/>
    <p:sldId id="472" r:id="rId19"/>
    <p:sldId id="473" r:id="rId20"/>
    <p:sldId id="457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332" autoAdjust="0"/>
  </p:normalViewPr>
  <p:slideViewPr>
    <p:cSldViewPr snapToGrid="0">
      <p:cViewPr varScale="1">
        <p:scale>
          <a:sx n="77" d="100"/>
          <a:sy n="77" d="100"/>
        </p:scale>
        <p:origin x="77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6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3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5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enziranytu.hu/archivalt-pop-torzsanyag/konyv/az-en-penzem/v-merlegelj-es-donts" TargetMode="External"/><Relationship Id="rId2" Type="http://schemas.openxmlformats.org/officeDocument/2006/relationships/hyperlink" Target="https://www.mnb.hu/fogyasztovedelem" TargetMode="Externa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E26A12-ECD5-428A-8CE1-0D2C18A86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1257424"/>
            <a:ext cx="10657184" cy="2387600"/>
          </a:xfrm>
        </p:spPr>
        <p:txBody>
          <a:bodyPr anchor="ctr"/>
          <a:lstStyle/>
          <a:p>
            <a:r>
              <a:rPr lang="hu-HU" sz="4400" b="1" dirty="0">
                <a:solidFill>
                  <a:schemeClr val="bg1"/>
                </a:solidFill>
              </a:rPr>
              <a:t>Pénzügyi kultúra, privát pénzügyeid hatékony menedzselése </a:t>
            </a:r>
            <a:br>
              <a:rPr lang="hu-HU" sz="4400" b="1" dirty="0">
                <a:solidFill>
                  <a:schemeClr val="bg1"/>
                </a:solidFill>
              </a:rPr>
            </a:br>
            <a:endParaRPr lang="hu-HU" sz="4400" b="1" dirty="0">
              <a:solidFill>
                <a:schemeClr val="bg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0F20721-2529-47FE-9C30-AD9C50433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8960"/>
            <a:ext cx="10044608" cy="2186328"/>
          </a:xfrm>
        </p:spPr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2. modul 1. lecke</a:t>
            </a:r>
          </a:p>
          <a:p>
            <a:pPr>
              <a:spcBef>
                <a:spcPts val="2400"/>
              </a:spcBef>
            </a:pPr>
            <a:r>
              <a:rPr lang="hu-HU" b="1" dirty="0">
                <a:solidFill>
                  <a:schemeClr val="bg1"/>
                </a:solidFill>
              </a:rPr>
              <a:t>Befektetések és megtakarítások: </a:t>
            </a:r>
          </a:p>
          <a:p>
            <a:pPr>
              <a:spcBef>
                <a:spcPts val="2400"/>
              </a:spcBef>
            </a:pPr>
            <a:r>
              <a:rPr lang="hu-HU" b="1" dirty="0">
                <a:solidFill>
                  <a:schemeClr val="bg1"/>
                </a:solidFill>
              </a:rPr>
              <a:t>Befektetési formák, kockázat</a:t>
            </a:r>
          </a:p>
          <a:p>
            <a:pPr>
              <a:spcBef>
                <a:spcPts val="2400"/>
              </a:spcBef>
            </a:pPr>
            <a:r>
              <a:rPr lang="hu-HU" b="1" dirty="0">
                <a:solidFill>
                  <a:schemeClr val="bg1"/>
                </a:solidFill>
              </a:rPr>
              <a:t>Rácz Tamás Attila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574BB7FC-66D0-4D66-9AED-400DBBA427BE}"/>
              </a:ext>
            </a:extLst>
          </p:cNvPr>
          <p:cNvSpPr txBox="1">
            <a:spLocks/>
          </p:cNvSpPr>
          <p:nvPr/>
        </p:nvSpPr>
        <p:spPr>
          <a:xfrm>
            <a:off x="1802526" y="532981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sz="3200" b="1" dirty="0">
                <a:solidFill>
                  <a:schemeClr val="bg1"/>
                </a:solidFill>
              </a:rPr>
              <a:t>  EFOP-3.4.3-16-2016-00014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C90FD84-D84C-497E-A905-9B725ABADBB0}"/>
              </a:ext>
            </a:extLst>
          </p:cNvPr>
          <p:cNvSpPr txBox="1"/>
          <p:nvPr/>
        </p:nvSpPr>
        <p:spPr>
          <a:xfrm>
            <a:off x="0" y="560057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651943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E0109E-5BFC-46B9-95B2-30CAD57D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7148"/>
            <a:ext cx="10972800" cy="1143000"/>
          </a:xfrm>
        </p:spPr>
        <p:txBody>
          <a:bodyPr/>
          <a:lstStyle/>
          <a:p>
            <a:r>
              <a:rPr lang="hu-HU" b="1" dirty="0"/>
              <a:t>Néhány befektetési forma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661055-912C-4C2D-B73E-E04E8B5A0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190" y="1451153"/>
            <a:ext cx="10972800" cy="4525963"/>
          </a:xfrm>
        </p:spPr>
        <p:txBody>
          <a:bodyPr/>
          <a:lstStyle/>
          <a:p>
            <a:r>
              <a:rPr lang="hu-HU" sz="2400" b="1" dirty="0"/>
              <a:t>Bankbetét (alacsony hozam, alacsony kockázat)</a:t>
            </a:r>
          </a:p>
          <a:p>
            <a:endParaRPr lang="hu-HU" sz="2400" b="1" dirty="0"/>
          </a:p>
          <a:p>
            <a:r>
              <a:rPr lang="hu-HU" sz="2400" b="1" dirty="0"/>
              <a:t>Értékpapírok</a:t>
            </a:r>
          </a:p>
          <a:p>
            <a:pPr lvl="1"/>
            <a:r>
              <a:rPr lang="hu-HU" sz="2400" b="1" dirty="0"/>
              <a:t>Államkötvény (alacsony hozam, alacsony kockázat)</a:t>
            </a:r>
          </a:p>
          <a:p>
            <a:pPr lvl="1"/>
            <a:r>
              <a:rPr lang="hu-HU" sz="2400" b="1" dirty="0"/>
              <a:t>Részvényalap (közepes hozam, közepes kockázat)</a:t>
            </a:r>
          </a:p>
          <a:p>
            <a:pPr lvl="1"/>
            <a:r>
              <a:rPr lang="hu-HU" sz="2400" b="1" dirty="0"/>
              <a:t>Részvények (magas hozam, magas kockázat)</a:t>
            </a:r>
          </a:p>
          <a:p>
            <a:pPr lvl="1"/>
            <a:endParaRPr lang="hu-HU" sz="2400" b="1" dirty="0"/>
          </a:p>
          <a:p>
            <a:r>
              <a:rPr lang="hu-HU" sz="2400" b="1" dirty="0"/>
              <a:t>Előtakarékossági számlák (alacsony hozam, alacsony kockázat)</a:t>
            </a:r>
          </a:p>
          <a:p>
            <a:endParaRPr lang="hu-HU" sz="2400" b="1" dirty="0"/>
          </a:p>
          <a:p>
            <a:r>
              <a:rPr lang="hu-HU" sz="2400" b="1" dirty="0"/>
              <a:t>Biztosítások (Nincs hozam, célja a kockázatminimalizálás)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5130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C0E36A-6B83-41B6-9A28-85B200FA5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hu-HU" b="1" dirty="0"/>
              <a:t>Befektetések kockázata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9BB072-5EBA-4D59-B4C7-4B0992046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057" y="1354266"/>
            <a:ext cx="10972800" cy="4525963"/>
          </a:xfrm>
        </p:spPr>
        <p:txBody>
          <a:bodyPr/>
          <a:lstStyle/>
          <a:p>
            <a:r>
              <a:rPr lang="hu-HU" b="1" dirty="0"/>
              <a:t>Likviditási kockázat</a:t>
            </a:r>
          </a:p>
          <a:p>
            <a:r>
              <a:rPr lang="hu-HU" b="1" dirty="0"/>
              <a:t>Árfolyamkockázat</a:t>
            </a:r>
          </a:p>
          <a:p>
            <a:r>
              <a:rPr lang="hu-HU" b="1" dirty="0"/>
              <a:t>Visszafizetési kockázat</a:t>
            </a:r>
          </a:p>
          <a:p>
            <a:r>
              <a:rPr lang="hu-HU" b="1" dirty="0"/>
              <a:t>Piaci kockázat</a:t>
            </a:r>
          </a:p>
          <a:p>
            <a:r>
              <a:rPr lang="hu-HU" b="1" dirty="0"/>
              <a:t>Kamatkockázat</a:t>
            </a:r>
          </a:p>
          <a:p>
            <a:r>
              <a:rPr lang="hu-HU" b="1" dirty="0"/>
              <a:t>Tőkeáttételben rejlő kockázat!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86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3F3C74-D657-4114-BEE8-A18C5D62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6302"/>
            <a:ext cx="10972800" cy="1143000"/>
          </a:xfrm>
        </p:spPr>
        <p:txBody>
          <a:bodyPr/>
          <a:lstStyle/>
          <a:p>
            <a:r>
              <a:rPr lang="hu-HU" b="1" dirty="0" err="1"/>
              <a:t>Értékpapírosítás</a:t>
            </a:r>
            <a:endParaRPr lang="hu-HU" b="1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DB8C25F-69F5-4E66-A2CE-F37990420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96" y="1452717"/>
            <a:ext cx="10972800" cy="4525963"/>
          </a:xfrm>
        </p:spPr>
        <p:txBody>
          <a:bodyPr/>
          <a:lstStyle/>
          <a:p>
            <a:r>
              <a:rPr lang="hu-HU" b="1" dirty="0" err="1"/>
              <a:t>Értékpapírosítás</a:t>
            </a:r>
            <a:r>
              <a:rPr lang="hu-HU" dirty="0"/>
              <a:t>: hitelek és egyéb eszközök összecsomagolása és értékesítése értékpapírként. </a:t>
            </a:r>
          </a:p>
          <a:p>
            <a:endParaRPr lang="hu-HU" dirty="0"/>
          </a:p>
          <a:p>
            <a:endParaRPr lang="hu-HU" b="1" dirty="0"/>
          </a:p>
          <a:p>
            <a:r>
              <a:rPr lang="hu-HU" b="1" dirty="0" err="1"/>
              <a:t>Pass-through</a:t>
            </a:r>
            <a:r>
              <a:rPr lang="hu-HU" b="1" dirty="0"/>
              <a:t> </a:t>
            </a:r>
            <a:r>
              <a:rPr lang="hu-HU" b="1" dirty="0" err="1"/>
              <a:t>Security</a:t>
            </a:r>
            <a:r>
              <a:rPr lang="hu-HU" b="1" dirty="0"/>
              <a:t> (PTS) </a:t>
            </a:r>
          </a:p>
          <a:p>
            <a:r>
              <a:rPr lang="hu-HU" b="1" dirty="0" err="1"/>
              <a:t>Collateralized</a:t>
            </a:r>
            <a:r>
              <a:rPr lang="hu-HU" b="1" dirty="0"/>
              <a:t> </a:t>
            </a:r>
            <a:r>
              <a:rPr lang="hu-HU" b="1" dirty="0" err="1"/>
              <a:t>Mortgage</a:t>
            </a:r>
            <a:r>
              <a:rPr lang="hu-HU" b="1" dirty="0"/>
              <a:t> </a:t>
            </a:r>
            <a:r>
              <a:rPr lang="hu-HU" b="1" dirty="0" err="1"/>
              <a:t>Obligation</a:t>
            </a:r>
            <a:r>
              <a:rPr lang="hu-HU" b="1" dirty="0"/>
              <a:t> (CMO)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859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643BF2-71C1-4DD6-8707-4F9F866C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Pass-through</a:t>
            </a:r>
            <a:r>
              <a:rPr lang="hu-HU" b="1" dirty="0"/>
              <a:t> </a:t>
            </a:r>
            <a:r>
              <a:rPr lang="hu-HU" b="1" dirty="0" err="1"/>
              <a:t>Security</a:t>
            </a:r>
            <a:r>
              <a:rPr lang="hu-HU" b="1" dirty="0"/>
              <a:t> (PTS)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E950FB4-CA94-4D57-AC04-93D81C1BF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974" y="1555290"/>
            <a:ext cx="109728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u-HU" sz="2400" dirty="0"/>
              <a:t>A bank lakáshitelt nyújt évi 8 százalékos kamat mellett.</a:t>
            </a:r>
          </a:p>
          <a:p>
            <a:pPr marL="457200" indent="-457200">
              <a:buAutoNum type="arabicPeriod"/>
            </a:pPr>
            <a:r>
              <a:rPr lang="hu-HU" sz="2400" dirty="0"/>
              <a:t>A hitel hosszú lejárata miatt sokára térülne meg a hitel, ezért a bank átadja a hitelt egy céltársaságnak évi 7 százalékos kamat mellett, úgynevezett különleges célú gazdasági egységnek (</a:t>
            </a:r>
            <a:r>
              <a:rPr lang="hu-HU" sz="2400" dirty="0" err="1"/>
              <a:t>Special</a:t>
            </a:r>
            <a:r>
              <a:rPr lang="hu-HU" sz="2400" dirty="0"/>
              <a:t> </a:t>
            </a:r>
            <a:r>
              <a:rPr lang="hu-HU" sz="2400" dirty="0" err="1"/>
              <a:t>Purpose</a:t>
            </a:r>
            <a:r>
              <a:rPr lang="hu-HU" sz="2400" dirty="0"/>
              <a:t> </a:t>
            </a:r>
            <a:r>
              <a:rPr lang="hu-HU" sz="2400" dirty="0" err="1"/>
              <a:t>Vehicle</a:t>
            </a:r>
            <a:r>
              <a:rPr lang="hu-HU" sz="2400" dirty="0"/>
              <a:t>, SPV), amely ezzel egy időben értékpapírokat bocsát ki, évi 6 százalékos osztalékhozam ígérete mellett. </a:t>
            </a:r>
          </a:p>
          <a:p>
            <a:pPr marL="457200" indent="-457200">
              <a:buAutoNum type="arabicPeriod"/>
            </a:pPr>
            <a:r>
              <a:rPr lang="hu-HU" sz="2400" dirty="0"/>
              <a:t>Az értékpapír értékesítéséből befolyó pénz a hitelt nyújtó bankhoz kerül vissza. </a:t>
            </a:r>
          </a:p>
          <a:p>
            <a:pPr marL="457200" indent="-457200">
              <a:buAutoNum type="arabicPeriod"/>
            </a:pPr>
            <a:r>
              <a:rPr lang="hu-HU" sz="2400" dirty="0"/>
              <a:t>A bank továbbra is kezeli a hiteleket, az azokból származó pénzáramlásokat továbbítja a céltársaságnak, az pedig következésképpen kifizeti az értékpapír tulajdonosokat.</a:t>
            </a:r>
            <a:endParaRPr lang="hu-HU" sz="2400" b="1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0683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88D41-35FE-4C62-B0B7-851896D4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4505"/>
            <a:ext cx="10972800" cy="1143000"/>
          </a:xfrm>
        </p:spPr>
        <p:txBody>
          <a:bodyPr/>
          <a:lstStyle/>
          <a:p>
            <a:r>
              <a:rPr lang="hu-HU" b="1" dirty="0" err="1"/>
              <a:t>Collateralized</a:t>
            </a:r>
            <a:r>
              <a:rPr lang="hu-HU" b="1" dirty="0"/>
              <a:t> </a:t>
            </a:r>
            <a:r>
              <a:rPr lang="hu-HU" b="1" dirty="0" err="1"/>
              <a:t>Mortgage</a:t>
            </a:r>
            <a:r>
              <a:rPr lang="hu-HU" b="1" dirty="0"/>
              <a:t> </a:t>
            </a:r>
            <a:r>
              <a:rPr lang="hu-HU" b="1" dirty="0" err="1"/>
              <a:t>Obligation</a:t>
            </a:r>
            <a:r>
              <a:rPr lang="hu-HU" b="1" dirty="0"/>
              <a:t> (CMO)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F1FA09-F093-4EE6-A3E0-AB158E0B3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190" y="1829621"/>
            <a:ext cx="11096998" cy="4689166"/>
          </a:xfrm>
        </p:spPr>
        <p:txBody>
          <a:bodyPr/>
          <a:lstStyle/>
          <a:p>
            <a:r>
              <a:rPr lang="hu-HU" sz="2400" dirty="0"/>
              <a:t>A pénzáramlások </a:t>
            </a:r>
            <a:r>
              <a:rPr lang="hu-HU" sz="2400" dirty="0" err="1"/>
              <a:t>újracsomagolása</a:t>
            </a:r>
            <a:r>
              <a:rPr lang="hu-HU" sz="2400" dirty="0"/>
              <a:t> úgy, hogy különböző kockázati étvágyú befektetői igényeknek megfeleljen. Közvetlenül hitelek </a:t>
            </a:r>
            <a:r>
              <a:rPr lang="hu-HU" sz="2400" dirty="0" err="1"/>
              <a:t>értékpapírosítása</a:t>
            </a:r>
            <a:r>
              <a:rPr lang="hu-HU" sz="2400" dirty="0"/>
              <a:t> útján, vagy közvetett módon, PTS értékpapírok megvásárlása útján.</a:t>
            </a:r>
          </a:p>
          <a:p>
            <a:endParaRPr lang="hu-HU" sz="2400" dirty="0"/>
          </a:p>
          <a:p>
            <a:r>
              <a:rPr lang="hu-HU" sz="2400" dirty="0"/>
              <a:t>Példa: Az SPV által kibocsátott értékpapírok (egy részét) megvásárolja egy másik pénzügyi intézmény, amely aztán ezeket az értékpapírokat áthelyezi egy másik SPV-be, az pedig értékpapírokat bocsát ki, különböző kamatozással. (1. osztály: 7%, 2. osztály: 8%, 3. osztály: 9%)</a:t>
            </a:r>
            <a:endParaRPr lang="hu-HU" sz="2400" b="1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7831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683EFE-19BD-476A-9586-27CBE462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Tőkeáttétel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C2C308-D53A-41A1-AECA-9C5DB6D9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rendelkezésre álló tőkénknél nagyobb pozíciók felvételét jelenti, aminek a következménye a nyereség vagy a veszteség felnagyítása.</a:t>
            </a:r>
          </a:p>
          <a:p>
            <a:endParaRPr lang="hu-HU" dirty="0"/>
          </a:p>
          <a:p>
            <a:r>
              <a:rPr lang="hu-HU" dirty="0"/>
              <a:t>1:100 tőkeáttétel: Van ezer forint a számlánkon, mellyel 100 ezer forintos pozíciót nyitunk. Ha 10 százalékos hozamot érünk el a nyereségünk 10 ezer forint. Tehát, lényegében meg tízszereztük a pénzünket.</a:t>
            </a:r>
          </a:p>
        </p:txBody>
      </p:sp>
    </p:spTree>
    <p:extLst>
      <p:ext uri="{BB962C8B-B14F-4D97-AF65-F5344CB8AC3E}">
        <p14:creationId xmlns:p14="http://schemas.microsoft.com/office/powerpoint/2010/main" val="369353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03C2FF-7BB5-469D-B0A4-43D83ECE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684"/>
            <a:ext cx="10972800" cy="1143000"/>
          </a:xfrm>
        </p:spPr>
        <p:txBody>
          <a:bodyPr/>
          <a:lstStyle/>
          <a:p>
            <a:r>
              <a:rPr lang="hu-HU" b="1" dirty="0"/>
              <a:t>Mi a probléma?</a:t>
            </a:r>
          </a:p>
        </p:txBody>
      </p:sp>
      <p:pic>
        <p:nvPicPr>
          <p:cNvPr id="6" name="Kép 5" descr="A képen csésze, étel, asztal, beltéri látható&#10;&#10;Automatikusan generált leírás">
            <a:extLst>
              <a:ext uri="{FF2B5EF4-FFF2-40B4-BE49-F238E27FC236}">
                <a16:creationId xmlns:a16="http://schemas.microsoft.com/office/drawing/2014/main" id="{22B9BEB5-AB67-4F8C-8F4B-E874E8D87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64" y="1501207"/>
            <a:ext cx="4136136" cy="4136136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D39F5936-07EB-46B6-B976-F7D5DF61A671}"/>
              </a:ext>
            </a:extLst>
          </p:cNvPr>
          <p:cNvSpPr txBox="1"/>
          <p:nvPr/>
        </p:nvSpPr>
        <p:spPr>
          <a:xfrm>
            <a:off x="2566134" y="5788200"/>
            <a:ext cx="331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www.recepttar.hu</a:t>
            </a:r>
          </a:p>
        </p:txBody>
      </p:sp>
      <p:pic>
        <p:nvPicPr>
          <p:cNvPr id="9" name="Kép 8" descr="A képen tégla, épület látható&#10;&#10;Automatikusan generált leírás">
            <a:extLst>
              <a:ext uri="{FF2B5EF4-FFF2-40B4-BE49-F238E27FC236}">
                <a16:creationId xmlns:a16="http://schemas.microsoft.com/office/drawing/2014/main" id="{823FC41A-2E90-4BB0-A245-77C7C0064A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164" y="1237154"/>
            <a:ext cx="2497702" cy="4664242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C73830AA-22FA-48E0-919A-621836E5A2D1}"/>
              </a:ext>
            </a:extLst>
          </p:cNvPr>
          <p:cNvSpPr txBox="1"/>
          <p:nvPr/>
        </p:nvSpPr>
        <p:spPr>
          <a:xfrm>
            <a:off x="7001776" y="5788200"/>
            <a:ext cx="331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www.walmart.com</a:t>
            </a:r>
          </a:p>
        </p:txBody>
      </p:sp>
    </p:spTree>
    <p:extLst>
      <p:ext uri="{BB962C8B-B14F-4D97-AF65-F5344CB8AC3E}">
        <p14:creationId xmlns:p14="http://schemas.microsoft.com/office/powerpoint/2010/main" val="3959007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51F714-AD98-4FE0-BC60-336DC7CD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6315"/>
            <a:ext cx="10972800" cy="1143000"/>
          </a:xfrm>
        </p:spPr>
        <p:txBody>
          <a:bodyPr/>
          <a:lstStyle/>
          <a:p>
            <a:r>
              <a:rPr lang="hu-HU" b="1" dirty="0"/>
              <a:t>Összefoglalva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D7D382-3A93-42B5-A53D-93E3E6AE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47" y="1417638"/>
            <a:ext cx="10972800" cy="4525963"/>
          </a:xfrm>
        </p:spPr>
        <p:txBody>
          <a:bodyPr/>
          <a:lstStyle/>
          <a:p>
            <a:r>
              <a:rPr lang="hu-HU" sz="2400" b="1" dirty="0"/>
              <a:t>Mindig vizsgáljuk meg alaposan a jelenlegi és jövőbeli várható vagyoni helyzetünket!</a:t>
            </a:r>
          </a:p>
          <a:p>
            <a:r>
              <a:rPr lang="hu-HU" sz="2400" b="1" dirty="0"/>
              <a:t>Döntsük el, hogy mekkora összeget vagyunk hajlandók nélkülözni és milyen a kockázati étvágyunk.</a:t>
            </a:r>
          </a:p>
          <a:p>
            <a:r>
              <a:rPr lang="hu-HU" sz="2400" b="1" dirty="0"/>
              <a:t>Hasonlítsuk össze a különböző lehetőségek és ne döntsünk elhamarkodottan.</a:t>
            </a:r>
          </a:p>
          <a:p>
            <a:r>
              <a:rPr lang="hu-HU" sz="2400" b="1" dirty="0"/>
              <a:t>Ne higgyünk el mindent és mindig több forrásból tájékozódjunk.</a:t>
            </a:r>
          </a:p>
          <a:p>
            <a:r>
              <a:rPr lang="hu-HU" sz="2400" b="1" dirty="0"/>
              <a:t>Tanuljunk a saját és a mások hibáiból!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9441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81DD13-0B08-4859-BF5D-22F2C15A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hu-HU" b="1" dirty="0"/>
              <a:t>Fontos források: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027FEE-B925-4BC1-A406-BDCCE5237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138" y="11430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Pénzügyi Navigátor:</a:t>
            </a:r>
          </a:p>
          <a:p>
            <a:pPr marL="0" indent="0">
              <a:buNone/>
            </a:pPr>
            <a:r>
              <a:rPr lang="hu-HU" sz="2800" dirty="0">
                <a:hlinkClick r:id="rId2"/>
              </a:rPr>
              <a:t>https://www.mnb.hu/fogyasztovedelem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Pénziránytű:</a:t>
            </a:r>
          </a:p>
          <a:p>
            <a:pPr marL="0" indent="0">
              <a:buNone/>
            </a:pPr>
            <a:r>
              <a:rPr lang="hu-HU" sz="2800" dirty="0">
                <a:hlinkClick r:id="rId3"/>
              </a:rPr>
              <a:t>https://penziranytu.hu/archivalt-pop-torzsanyag/konyv/az-en-penzem/v-merlegelj-es-donts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/>
              <a:t>Ajánlott film:</a:t>
            </a:r>
          </a:p>
          <a:p>
            <a:pPr marL="0" indent="0">
              <a:buNone/>
            </a:pPr>
            <a:r>
              <a:rPr lang="hu-HU" sz="2800" dirty="0"/>
              <a:t>A nagy dobás (The Big </a:t>
            </a:r>
            <a:r>
              <a:rPr lang="hu-HU" sz="2800" dirty="0" err="1"/>
              <a:t>Short</a:t>
            </a:r>
            <a:r>
              <a:rPr lang="hu-HU" sz="2800" dirty="0"/>
              <a:t>)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9446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1F6686C-148E-4074-9EAA-70F50C5B7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533" y="1988840"/>
            <a:ext cx="9144000" cy="2387600"/>
          </a:xfrm>
        </p:spPr>
        <p:txBody>
          <a:bodyPr anchor="ctr"/>
          <a:lstStyle/>
          <a:p>
            <a:r>
              <a:rPr lang="hu-HU" b="1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379963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704459-DE5C-4274-B548-E58AFA7D2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Lecke felépítése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E9FE81-65B3-402D-BC60-631D7347B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896" y="1639530"/>
            <a:ext cx="10972800" cy="4525963"/>
          </a:xfrm>
        </p:spPr>
        <p:txBody>
          <a:bodyPr/>
          <a:lstStyle/>
          <a:p>
            <a:r>
              <a:rPr lang="hu-HU" dirty="0"/>
              <a:t>Befektetés és megtakarítás fogalma</a:t>
            </a:r>
          </a:p>
          <a:p>
            <a:r>
              <a:rPr lang="hu-HU" dirty="0"/>
              <a:t>Befektetések célja, összege, időtávja</a:t>
            </a:r>
          </a:p>
          <a:p>
            <a:r>
              <a:rPr lang="hu-HU" dirty="0"/>
              <a:t>Kockázat és hozam összefüggése</a:t>
            </a:r>
          </a:p>
          <a:p>
            <a:r>
              <a:rPr lang="hu-HU" dirty="0" err="1"/>
              <a:t>Értékpapírosítás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447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A19E74-1706-4553-AC02-83C978C9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303570"/>
            <a:ext cx="10972800" cy="1143000"/>
          </a:xfrm>
        </p:spPr>
        <p:txBody>
          <a:bodyPr/>
          <a:lstStyle/>
          <a:p>
            <a:r>
              <a:rPr lang="hu-HU" b="1" dirty="0"/>
              <a:t>Szempontok egy befektetés, megtakarítás során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FB0283-4053-47A1-AF79-98264B39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444" y="1653612"/>
            <a:ext cx="10972800" cy="4525963"/>
          </a:xfrm>
        </p:spPr>
        <p:txBody>
          <a:bodyPr/>
          <a:lstStyle/>
          <a:p>
            <a:r>
              <a:rPr lang="hu-HU" dirty="0"/>
              <a:t>Milyen célból fektetünk be?</a:t>
            </a:r>
          </a:p>
          <a:p>
            <a:r>
              <a:rPr lang="hu-HU" dirty="0"/>
              <a:t>Mekkora összeget?</a:t>
            </a:r>
          </a:p>
          <a:p>
            <a:r>
              <a:rPr lang="hu-HU" dirty="0"/>
              <a:t>Mekkora időtávra?</a:t>
            </a:r>
          </a:p>
          <a:p>
            <a:r>
              <a:rPr lang="hu-HU" dirty="0"/>
              <a:t>Milyen kockázat mellett?</a:t>
            </a:r>
          </a:p>
          <a:p>
            <a:r>
              <a:rPr lang="hu-HU" dirty="0"/>
              <a:t>Mekkora várható hozam mellett?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942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399BE5-93F5-4B77-A04E-CCA3C4335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8995"/>
            <a:ext cx="10972800" cy="1143000"/>
          </a:xfrm>
        </p:spPr>
        <p:txBody>
          <a:bodyPr/>
          <a:lstStyle/>
          <a:p>
            <a:r>
              <a:rPr lang="hu-HU" b="1" dirty="0"/>
              <a:t>Megtakarítás és befektetés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E2E2FD4-BF05-48DE-A6F6-D01762AE8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245" y="1521542"/>
            <a:ext cx="10972800" cy="4525963"/>
          </a:xfrm>
        </p:spPr>
        <p:txBody>
          <a:bodyPr/>
          <a:lstStyle/>
          <a:p>
            <a:r>
              <a:rPr lang="hu-HU" dirty="0"/>
              <a:t>A két fogalom között nehéz éles határvonalat húzni</a:t>
            </a:r>
          </a:p>
          <a:p>
            <a:r>
              <a:rPr lang="hu-HU" dirty="0"/>
              <a:t>A megtakarítás célja, hogy különböző váratlan kiadások esetén rendelkezzünk megfelelő </a:t>
            </a:r>
            <a:r>
              <a:rPr lang="hu-HU" b="1" dirty="0"/>
              <a:t>tartalékokkal.</a:t>
            </a:r>
          </a:p>
          <a:p>
            <a:r>
              <a:rPr lang="hu-HU" dirty="0"/>
              <a:t>Jellemzően: Nyugdíjpénztárak, Egészségpénztárak</a:t>
            </a:r>
          </a:p>
          <a:p>
            <a:r>
              <a:rPr lang="hu-HU" dirty="0"/>
              <a:t>A befektetés a </a:t>
            </a:r>
            <a:r>
              <a:rPr lang="hu-HU" b="1" dirty="0"/>
              <a:t>tartalékoláson felüli célok </a:t>
            </a:r>
            <a:r>
              <a:rPr lang="hu-HU" dirty="0"/>
              <a:t>elérését szolgálja. </a:t>
            </a:r>
          </a:p>
        </p:txBody>
      </p:sp>
    </p:spTree>
    <p:extLst>
      <p:ext uri="{BB962C8B-B14F-4D97-AF65-F5344CB8AC3E}">
        <p14:creationId xmlns:p14="http://schemas.microsoft.com/office/powerpoint/2010/main" val="18883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2F52C0-3EB5-450B-83A3-66879C99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217"/>
            <a:ext cx="10972800" cy="1143000"/>
          </a:xfrm>
        </p:spPr>
        <p:txBody>
          <a:bodyPr/>
          <a:lstStyle/>
          <a:p>
            <a:r>
              <a:rPr lang="hu-HU" b="1" dirty="0"/>
              <a:t>Befektetés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0745AD-EE62-4AA5-A8EC-787E667A5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196" y="1417638"/>
            <a:ext cx="10972800" cy="4525963"/>
          </a:xfrm>
        </p:spPr>
        <p:txBody>
          <a:bodyPr/>
          <a:lstStyle/>
          <a:p>
            <a:r>
              <a:rPr lang="hu-HU" b="1" dirty="0"/>
              <a:t>Jövedelemszerzés: </a:t>
            </a:r>
            <a:r>
              <a:rPr lang="hu-HU" dirty="0"/>
              <a:t>Rendszeres kifizetések biztosítása. (pl. osztalék, kamat)</a:t>
            </a:r>
          </a:p>
          <a:p>
            <a:r>
              <a:rPr lang="hu-HU" b="1" dirty="0"/>
              <a:t>Tőkenövelés: </a:t>
            </a:r>
            <a:r>
              <a:rPr lang="hu-HU" dirty="0"/>
              <a:t>Vagyon növelése.</a:t>
            </a:r>
            <a:br>
              <a:rPr lang="hu-HU" dirty="0"/>
            </a:br>
            <a:r>
              <a:rPr lang="hu-HU" dirty="0"/>
              <a:t>(pl. beruházások, spekuláció, vagyontárgy vásárlás)</a:t>
            </a:r>
          </a:p>
          <a:p>
            <a:r>
              <a:rPr lang="hu-HU" b="1" dirty="0"/>
              <a:t>Értékmegőrzés: </a:t>
            </a:r>
            <a:r>
              <a:rPr lang="hu-HU" dirty="0"/>
              <a:t>A meglévő értékeink biztonságban tartása. (pl. Biztosítások)</a:t>
            </a:r>
          </a:p>
        </p:txBody>
      </p:sp>
    </p:spTree>
    <p:extLst>
      <p:ext uri="{BB962C8B-B14F-4D97-AF65-F5344CB8AC3E}">
        <p14:creationId xmlns:p14="http://schemas.microsoft.com/office/powerpoint/2010/main" val="190467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738D95-3851-4046-BF87-6B12E881C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326"/>
            <a:ext cx="10972800" cy="1143000"/>
          </a:xfrm>
        </p:spPr>
        <p:txBody>
          <a:bodyPr/>
          <a:lstStyle/>
          <a:p>
            <a:r>
              <a:rPr lang="hu-HU" b="1" dirty="0"/>
              <a:t>Befektetett összeg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00B76F-E5BA-44AC-A075-4180960F8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31" y="1166018"/>
            <a:ext cx="10972800" cy="4525963"/>
          </a:xfrm>
        </p:spPr>
        <p:txBody>
          <a:bodyPr/>
          <a:lstStyle/>
          <a:p>
            <a:r>
              <a:rPr lang="hu-HU" dirty="0"/>
              <a:t>Kisebb összeget egyszer (Lekötött bankbetét, államkötvény)</a:t>
            </a:r>
          </a:p>
          <a:p>
            <a:r>
              <a:rPr lang="hu-HU" dirty="0"/>
              <a:t>Kisebb összeget rendszeresen (Előtakarékossági számlák)</a:t>
            </a:r>
          </a:p>
          <a:p>
            <a:r>
              <a:rPr lang="hu-HU" dirty="0"/>
              <a:t>Közepes összeget egyszer (Részvényalapok)</a:t>
            </a:r>
          </a:p>
          <a:p>
            <a:r>
              <a:rPr lang="hu-HU" dirty="0"/>
              <a:t>Közepes összeget rendszeresen (Saját portfólió)</a:t>
            </a:r>
          </a:p>
          <a:p>
            <a:r>
              <a:rPr lang="hu-HU" dirty="0"/>
              <a:t>Nagyobb összeget egyszer (Ingatlanok, műtárgyak)</a:t>
            </a:r>
          </a:p>
          <a:p>
            <a:r>
              <a:rPr lang="hu-HU" dirty="0"/>
              <a:t>Nagyobb összeget rendszeresen (Kockázati tőkebefektetések)</a:t>
            </a:r>
          </a:p>
        </p:txBody>
      </p:sp>
    </p:spTree>
    <p:extLst>
      <p:ext uri="{BB962C8B-B14F-4D97-AF65-F5344CB8AC3E}">
        <p14:creationId xmlns:p14="http://schemas.microsoft.com/office/powerpoint/2010/main" val="361599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A0D135-8D57-46AC-8068-2879A124B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417" y="1627757"/>
            <a:ext cx="10972800" cy="4525963"/>
          </a:xfrm>
        </p:spPr>
        <p:txBody>
          <a:bodyPr/>
          <a:lstStyle/>
          <a:p>
            <a:r>
              <a:rPr lang="hu-HU" b="1" dirty="0"/>
              <a:t>Rövid (1 évnél rövidebb)</a:t>
            </a:r>
          </a:p>
          <a:p>
            <a:pPr lvl="1"/>
            <a:r>
              <a:rPr lang="hu-HU" dirty="0"/>
              <a:t>Kincstárjegy, bankbetét, devizakereskedés</a:t>
            </a:r>
          </a:p>
          <a:p>
            <a:r>
              <a:rPr lang="hu-HU" b="1" dirty="0"/>
              <a:t>Közepes (1-5 év)</a:t>
            </a:r>
          </a:p>
          <a:p>
            <a:pPr lvl="1"/>
            <a:r>
              <a:rPr lang="hu-HU" dirty="0"/>
              <a:t>Államkötvény, részvény, árupiaci befektetés</a:t>
            </a:r>
          </a:p>
          <a:p>
            <a:r>
              <a:rPr lang="hu-HU" b="1" dirty="0"/>
              <a:t>Hosszú (5 évnél hosszabb)</a:t>
            </a:r>
          </a:p>
          <a:p>
            <a:pPr lvl="1" algn="just"/>
            <a:r>
              <a:rPr lang="hu-HU" dirty="0"/>
              <a:t>Ingatlan, műtárgy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AD0B0B0-8483-4CAB-AF65-E1221D2A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hu-HU" b="1" dirty="0"/>
              <a:t>Befektetés időtávja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45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B20050-6573-468A-8384-4AB9C83F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Befektetések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F7C7F2-DA97-4DE2-A882-0EE1D5CF5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78" y="1536032"/>
            <a:ext cx="10972800" cy="4525963"/>
          </a:xfrm>
        </p:spPr>
        <p:txBody>
          <a:bodyPr/>
          <a:lstStyle/>
          <a:p>
            <a:r>
              <a:rPr lang="hu-HU" b="1" dirty="0"/>
              <a:t>Hozam: </a:t>
            </a:r>
            <a:r>
              <a:rPr lang="hu-HU" dirty="0"/>
              <a:t>A befektetéssel elérhető nyereség.</a:t>
            </a:r>
          </a:p>
          <a:p>
            <a:r>
              <a:rPr lang="hu-HU" b="1" dirty="0"/>
              <a:t>Kockázat: </a:t>
            </a:r>
            <a:r>
              <a:rPr lang="hu-HU" dirty="0"/>
              <a:t>A várható hozam szórása.</a:t>
            </a:r>
          </a:p>
          <a:p>
            <a:r>
              <a:rPr lang="hu-HU" b="1" dirty="0"/>
              <a:t>Likviditás: </a:t>
            </a:r>
            <a:r>
              <a:rPr lang="hu-HU" dirty="0"/>
              <a:t>Milyen gyorsan váltható pénzre a befektetés.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r>
              <a:rPr lang="hu-HU" dirty="0"/>
              <a:t>Egy befektetési forma egyszerre csak </a:t>
            </a:r>
            <a:r>
              <a:rPr lang="hu-HU" b="1" dirty="0"/>
              <a:t>kettőnek</a:t>
            </a:r>
            <a:r>
              <a:rPr lang="hu-HU" dirty="0"/>
              <a:t> tud megfelelni!</a:t>
            </a:r>
          </a:p>
        </p:txBody>
      </p:sp>
    </p:spTree>
    <p:extLst>
      <p:ext uri="{BB962C8B-B14F-4D97-AF65-F5344CB8AC3E}">
        <p14:creationId xmlns:p14="http://schemas.microsoft.com/office/powerpoint/2010/main" val="93410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85EBB2-A6FB-4F6F-BD51-9C56D2BAC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813"/>
            <a:ext cx="10972800" cy="1143000"/>
          </a:xfrm>
        </p:spPr>
        <p:txBody>
          <a:bodyPr/>
          <a:lstStyle/>
          <a:p>
            <a:r>
              <a:rPr lang="hu-HU" b="1" dirty="0"/>
              <a:t>Hozam és kockázat összefüggése</a:t>
            </a:r>
          </a:p>
        </p:txBody>
      </p:sp>
      <p:pic>
        <p:nvPicPr>
          <p:cNvPr id="7" name="Kép 6" descr="A képen képernyőkép látható&#10;&#10;Automatikusan generált leírás">
            <a:extLst>
              <a:ext uri="{FF2B5EF4-FFF2-40B4-BE49-F238E27FC236}">
                <a16:creationId xmlns:a16="http://schemas.microsoft.com/office/drawing/2014/main" id="{BB3DC10F-65BA-4EBF-90B6-0FC817F96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13" y="1223248"/>
            <a:ext cx="7100940" cy="4957747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05B28A0C-EE72-4639-9AA9-56E544899D0E}"/>
              </a:ext>
            </a:extLst>
          </p:cNvPr>
          <p:cNvSpPr txBox="1"/>
          <p:nvPr/>
        </p:nvSpPr>
        <p:spPr>
          <a:xfrm>
            <a:off x="223520" y="5634752"/>
            <a:ext cx="331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www.bankmonitor.hu</a:t>
            </a:r>
          </a:p>
        </p:txBody>
      </p:sp>
    </p:spTree>
    <p:extLst>
      <p:ext uri="{BB962C8B-B14F-4D97-AF65-F5344CB8AC3E}">
        <p14:creationId xmlns:p14="http://schemas.microsoft.com/office/powerpoint/2010/main" val="3750222427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</TotalTime>
  <Words>707</Words>
  <Application>Microsoft Office PowerPoint</Application>
  <PresentationFormat>Szélesvásznú</PresentationFormat>
  <Paragraphs>104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Alapértelmezett terv</vt:lpstr>
      <vt:lpstr>1_Alapértelmezett terv</vt:lpstr>
      <vt:lpstr>Pénzügyi kultúra, privát pénzügyeid hatékony menedzselése  </vt:lpstr>
      <vt:lpstr>Lecke felépítése</vt:lpstr>
      <vt:lpstr>Szempontok egy befektetés, megtakarítás során</vt:lpstr>
      <vt:lpstr>Megtakarítás és befektetés</vt:lpstr>
      <vt:lpstr>Befektetés célja</vt:lpstr>
      <vt:lpstr>Befektetett összeg</vt:lpstr>
      <vt:lpstr>Befektetés időtávja</vt:lpstr>
      <vt:lpstr>Befektetések jellemzői</vt:lpstr>
      <vt:lpstr>Hozam és kockázat összefüggése</vt:lpstr>
      <vt:lpstr>Néhány befektetési forma</vt:lpstr>
      <vt:lpstr>Befektetések kockázata</vt:lpstr>
      <vt:lpstr>Értékpapírosítás</vt:lpstr>
      <vt:lpstr>Pass-through Security (PTS) </vt:lpstr>
      <vt:lpstr>Collateralized Mortgage Obligation (CMO) </vt:lpstr>
      <vt:lpstr>Tőkeáttétel</vt:lpstr>
      <vt:lpstr>Mi a probléma?</vt:lpstr>
      <vt:lpstr>Összefoglalva</vt:lpstr>
      <vt:lpstr>Fontos források: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Tamás Rácz</cp:lastModifiedBy>
  <cp:revision>164</cp:revision>
  <dcterms:created xsi:type="dcterms:W3CDTF">2015-01-29T14:22:12Z</dcterms:created>
  <dcterms:modified xsi:type="dcterms:W3CDTF">2020-06-18T21:10:09Z</dcterms:modified>
</cp:coreProperties>
</file>