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85" r:id="rId2"/>
  </p:sldMasterIdLst>
  <p:notesMasterIdLst>
    <p:notesMasterId r:id="rId13"/>
  </p:notesMasterIdLst>
  <p:sldIdLst>
    <p:sldId id="467" r:id="rId3"/>
    <p:sldId id="459" r:id="rId4"/>
    <p:sldId id="460" r:id="rId5"/>
    <p:sldId id="461" r:id="rId6"/>
    <p:sldId id="462" r:id="rId7"/>
    <p:sldId id="463" r:id="rId8"/>
    <p:sldId id="464" r:id="rId9"/>
    <p:sldId id="465" r:id="rId10"/>
    <p:sldId id="466" r:id="rId11"/>
    <p:sldId id="457" r:id="rId1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81AA"/>
    <a:srgbClr val="ACA391"/>
    <a:srgbClr val="CCC7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Téma alapján készült stílus 2 – 5. jelölőszín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Közepesen sötét stílus 4 – 5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Világos stílus 3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88988" autoAdjust="0"/>
  </p:normalViewPr>
  <p:slideViewPr>
    <p:cSldViewPr snapToGrid="0">
      <p:cViewPr varScale="1">
        <p:scale>
          <a:sx n="102" d="100"/>
          <a:sy n="102" d="100"/>
        </p:scale>
        <p:origin x="92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23F187-4FDB-4246-8473-580902A6EB59}" type="doc">
      <dgm:prSet loTypeId="urn:microsoft.com/office/officeart/2005/8/layout/orgChart1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hu-HU"/>
        </a:p>
      </dgm:t>
    </dgm:pt>
    <dgm:pt modelId="{E00E63AC-B484-4F43-AEB0-49EEF35497B7}">
      <dgm:prSet phldrT="[Text]"/>
      <dgm:spPr/>
      <dgm:t>
        <a:bodyPr/>
        <a:lstStyle/>
        <a:p>
          <a:r>
            <a:rPr lang="hu-HU" dirty="0"/>
            <a:t>Központi bank</a:t>
          </a:r>
        </a:p>
      </dgm:t>
    </dgm:pt>
    <dgm:pt modelId="{95BC8B37-773A-42A6-8A8B-1649C262DB68}" type="parTrans" cxnId="{9F88055B-3382-44B7-9993-88901016F5C9}">
      <dgm:prSet/>
      <dgm:spPr/>
      <dgm:t>
        <a:bodyPr/>
        <a:lstStyle/>
        <a:p>
          <a:endParaRPr lang="hu-HU"/>
        </a:p>
      </dgm:t>
    </dgm:pt>
    <dgm:pt modelId="{9E890643-B8CA-4EF5-B7BE-11FDC4C4A6C7}" type="sibTrans" cxnId="{9F88055B-3382-44B7-9993-88901016F5C9}">
      <dgm:prSet/>
      <dgm:spPr/>
      <dgm:t>
        <a:bodyPr/>
        <a:lstStyle/>
        <a:p>
          <a:endParaRPr lang="hu-HU"/>
        </a:p>
      </dgm:t>
    </dgm:pt>
    <dgm:pt modelId="{DD3EFBFE-3CDD-4983-B31A-F57CAA427430}">
      <dgm:prSet phldrT="[Text]"/>
      <dgm:spPr/>
      <dgm:t>
        <a:bodyPr/>
        <a:lstStyle/>
        <a:p>
          <a:r>
            <a:rPr lang="hu-HU" dirty="0"/>
            <a:t>Háztartások</a:t>
          </a:r>
        </a:p>
      </dgm:t>
    </dgm:pt>
    <dgm:pt modelId="{013CF8B0-3BFE-4844-B64D-512EEE2BC23D}" type="parTrans" cxnId="{796E0CFB-8E77-4254-B19B-0FFE1B8BD6A3}">
      <dgm:prSet/>
      <dgm:spPr/>
      <dgm:t>
        <a:bodyPr/>
        <a:lstStyle/>
        <a:p>
          <a:endParaRPr lang="hu-HU"/>
        </a:p>
      </dgm:t>
    </dgm:pt>
    <dgm:pt modelId="{65248B10-2782-4B38-8D37-3F74AD7240D8}" type="sibTrans" cxnId="{796E0CFB-8E77-4254-B19B-0FFE1B8BD6A3}">
      <dgm:prSet/>
      <dgm:spPr/>
      <dgm:t>
        <a:bodyPr/>
        <a:lstStyle/>
        <a:p>
          <a:endParaRPr lang="hu-HU"/>
        </a:p>
      </dgm:t>
    </dgm:pt>
    <dgm:pt modelId="{6AC91D17-F92F-4E92-AECE-AD8532703FE5}">
      <dgm:prSet phldrT="[Text]"/>
      <dgm:spPr/>
      <dgm:t>
        <a:bodyPr/>
        <a:lstStyle/>
        <a:p>
          <a:r>
            <a:rPr lang="hu-HU" dirty="0"/>
            <a:t>Vállalatok</a:t>
          </a:r>
        </a:p>
      </dgm:t>
    </dgm:pt>
    <dgm:pt modelId="{2A2E3EAD-F42F-41F2-89E1-91E2BF9903DB}" type="parTrans" cxnId="{D535CDEA-F705-43B0-9BB5-823524C4F847}">
      <dgm:prSet/>
      <dgm:spPr/>
      <dgm:t>
        <a:bodyPr/>
        <a:lstStyle/>
        <a:p>
          <a:endParaRPr lang="hu-HU"/>
        </a:p>
      </dgm:t>
    </dgm:pt>
    <dgm:pt modelId="{E42D8A7E-F5FB-4C29-8B8A-7EBB246B0E10}" type="sibTrans" cxnId="{D535CDEA-F705-43B0-9BB5-823524C4F847}">
      <dgm:prSet/>
      <dgm:spPr/>
      <dgm:t>
        <a:bodyPr/>
        <a:lstStyle/>
        <a:p>
          <a:endParaRPr lang="hu-HU"/>
        </a:p>
      </dgm:t>
    </dgm:pt>
    <dgm:pt modelId="{AF8CC3EB-8F53-4F8B-A23E-F1C69D688195}">
      <dgm:prSet phldrT="[Text]"/>
      <dgm:spPr/>
      <dgm:t>
        <a:bodyPr/>
        <a:lstStyle/>
        <a:p>
          <a:r>
            <a:rPr lang="hu-HU" dirty="0"/>
            <a:t>Kormányzati szereplők</a:t>
          </a:r>
        </a:p>
      </dgm:t>
    </dgm:pt>
    <dgm:pt modelId="{ED274645-9831-4FC7-875B-27568FF0D5FA}" type="parTrans" cxnId="{F197C775-BC7D-4453-B735-20D43040AD80}">
      <dgm:prSet/>
      <dgm:spPr/>
      <dgm:t>
        <a:bodyPr/>
        <a:lstStyle/>
        <a:p>
          <a:endParaRPr lang="hu-HU"/>
        </a:p>
      </dgm:t>
    </dgm:pt>
    <dgm:pt modelId="{C670A2AE-163E-42BE-A5E3-00322F2B7375}" type="sibTrans" cxnId="{F197C775-BC7D-4453-B735-20D43040AD80}">
      <dgm:prSet/>
      <dgm:spPr/>
      <dgm:t>
        <a:bodyPr/>
        <a:lstStyle/>
        <a:p>
          <a:endParaRPr lang="hu-HU"/>
        </a:p>
      </dgm:t>
    </dgm:pt>
    <dgm:pt modelId="{1DB24110-6A53-48D4-8674-616FCAD00204}" type="pres">
      <dgm:prSet presAssocID="{4123F187-4FDB-4246-8473-580902A6EB5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19D7C7E-D405-4B5E-8B40-8A7757BA7B7F}" type="pres">
      <dgm:prSet presAssocID="{E00E63AC-B484-4F43-AEB0-49EEF35497B7}" presName="hierRoot1" presStyleCnt="0">
        <dgm:presLayoutVars>
          <dgm:hierBranch val="init"/>
        </dgm:presLayoutVars>
      </dgm:prSet>
      <dgm:spPr/>
    </dgm:pt>
    <dgm:pt modelId="{2400FA7A-7AA7-428B-8E93-11A332E14705}" type="pres">
      <dgm:prSet presAssocID="{E00E63AC-B484-4F43-AEB0-49EEF35497B7}" presName="rootComposite1" presStyleCnt="0"/>
      <dgm:spPr/>
    </dgm:pt>
    <dgm:pt modelId="{A9CCCC31-C111-43E1-9078-AF702CBC0CC1}" type="pres">
      <dgm:prSet presAssocID="{E00E63AC-B484-4F43-AEB0-49EEF35497B7}" presName="rootText1" presStyleLbl="node0" presStyleIdx="0" presStyleCnt="1" custLinFactNeighborY="-82495">
        <dgm:presLayoutVars>
          <dgm:chPref val="3"/>
        </dgm:presLayoutVars>
      </dgm:prSet>
      <dgm:spPr>
        <a:prstGeom prst="roundRect">
          <a:avLst/>
        </a:prstGeom>
      </dgm:spPr>
    </dgm:pt>
    <dgm:pt modelId="{48C651DD-F670-4B69-ACF4-1ACC464E964A}" type="pres">
      <dgm:prSet presAssocID="{E00E63AC-B484-4F43-AEB0-49EEF35497B7}" presName="rootConnector1" presStyleLbl="node1" presStyleIdx="0" presStyleCnt="0"/>
      <dgm:spPr/>
    </dgm:pt>
    <dgm:pt modelId="{AF71D169-E63B-4B4F-8AE1-2B1C8465E86A}" type="pres">
      <dgm:prSet presAssocID="{E00E63AC-B484-4F43-AEB0-49EEF35497B7}" presName="hierChild2" presStyleCnt="0"/>
      <dgm:spPr/>
    </dgm:pt>
    <dgm:pt modelId="{64E8C945-0B9C-4164-BBAA-96D5E5084BC5}" type="pres">
      <dgm:prSet presAssocID="{013CF8B0-3BFE-4844-B64D-512EEE2BC23D}" presName="Name37" presStyleLbl="parChTrans1D2" presStyleIdx="0" presStyleCnt="3"/>
      <dgm:spPr/>
    </dgm:pt>
    <dgm:pt modelId="{93C0DF67-45E0-419D-857B-06C14143B43D}" type="pres">
      <dgm:prSet presAssocID="{DD3EFBFE-3CDD-4983-B31A-F57CAA427430}" presName="hierRoot2" presStyleCnt="0">
        <dgm:presLayoutVars>
          <dgm:hierBranch val="init"/>
        </dgm:presLayoutVars>
      </dgm:prSet>
      <dgm:spPr/>
    </dgm:pt>
    <dgm:pt modelId="{4A618F89-3B2D-4723-85B6-EB29121A23D6}" type="pres">
      <dgm:prSet presAssocID="{DD3EFBFE-3CDD-4983-B31A-F57CAA427430}" presName="rootComposite" presStyleCnt="0"/>
      <dgm:spPr/>
    </dgm:pt>
    <dgm:pt modelId="{8CE3B223-C40E-4B8A-A25A-BFB3E671541F}" type="pres">
      <dgm:prSet presAssocID="{DD3EFBFE-3CDD-4983-B31A-F57CAA427430}" presName="rootText" presStyleLbl="node2" presStyleIdx="0" presStyleCnt="3" custLinFactNeighborY="-47500">
        <dgm:presLayoutVars>
          <dgm:chPref val="3"/>
        </dgm:presLayoutVars>
      </dgm:prSet>
      <dgm:spPr>
        <a:prstGeom prst="roundRect">
          <a:avLst/>
        </a:prstGeom>
      </dgm:spPr>
    </dgm:pt>
    <dgm:pt modelId="{581886F4-E67F-4F41-8807-50EEF49DBFB0}" type="pres">
      <dgm:prSet presAssocID="{DD3EFBFE-3CDD-4983-B31A-F57CAA427430}" presName="rootConnector" presStyleLbl="node2" presStyleIdx="0" presStyleCnt="3"/>
      <dgm:spPr/>
    </dgm:pt>
    <dgm:pt modelId="{DA44E47D-D0D5-463D-9BD7-4559FAC64FA9}" type="pres">
      <dgm:prSet presAssocID="{DD3EFBFE-3CDD-4983-B31A-F57CAA427430}" presName="hierChild4" presStyleCnt="0"/>
      <dgm:spPr/>
    </dgm:pt>
    <dgm:pt modelId="{FB20D1A1-216A-4301-AEDD-8C069FBD0CCE}" type="pres">
      <dgm:prSet presAssocID="{DD3EFBFE-3CDD-4983-B31A-F57CAA427430}" presName="hierChild5" presStyleCnt="0"/>
      <dgm:spPr/>
    </dgm:pt>
    <dgm:pt modelId="{0E9CC320-D691-4647-9D83-D6CBFD841A10}" type="pres">
      <dgm:prSet presAssocID="{2A2E3EAD-F42F-41F2-89E1-91E2BF9903DB}" presName="Name37" presStyleLbl="parChTrans1D2" presStyleIdx="1" presStyleCnt="3"/>
      <dgm:spPr/>
    </dgm:pt>
    <dgm:pt modelId="{BDD08EB4-DAEB-496E-A771-B014066E8A65}" type="pres">
      <dgm:prSet presAssocID="{6AC91D17-F92F-4E92-AECE-AD8532703FE5}" presName="hierRoot2" presStyleCnt="0">
        <dgm:presLayoutVars>
          <dgm:hierBranch val="init"/>
        </dgm:presLayoutVars>
      </dgm:prSet>
      <dgm:spPr/>
    </dgm:pt>
    <dgm:pt modelId="{508889F4-8A07-4E71-B614-3523799E5AEC}" type="pres">
      <dgm:prSet presAssocID="{6AC91D17-F92F-4E92-AECE-AD8532703FE5}" presName="rootComposite" presStyleCnt="0"/>
      <dgm:spPr/>
    </dgm:pt>
    <dgm:pt modelId="{3E0F1C37-D231-499C-9315-7BB3A9CFFA50}" type="pres">
      <dgm:prSet presAssocID="{6AC91D17-F92F-4E92-AECE-AD8532703FE5}" presName="rootText" presStyleLbl="node2" presStyleIdx="1" presStyleCnt="3" custLinFactNeighborY="-47500">
        <dgm:presLayoutVars>
          <dgm:chPref val="3"/>
        </dgm:presLayoutVars>
      </dgm:prSet>
      <dgm:spPr>
        <a:prstGeom prst="roundRect">
          <a:avLst/>
        </a:prstGeom>
      </dgm:spPr>
    </dgm:pt>
    <dgm:pt modelId="{51BD42C4-CFDD-4EA3-B8A5-69F3F680280B}" type="pres">
      <dgm:prSet presAssocID="{6AC91D17-F92F-4E92-AECE-AD8532703FE5}" presName="rootConnector" presStyleLbl="node2" presStyleIdx="1" presStyleCnt="3"/>
      <dgm:spPr/>
    </dgm:pt>
    <dgm:pt modelId="{1089EF0B-5CC7-43C3-81BF-7FDE34CE621A}" type="pres">
      <dgm:prSet presAssocID="{6AC91D17-F92F-4E92-AECE-AD8532703FE5}" presName="hierChild4" presStyleCnt="0"/>
      <dgm:spPr/>
    </dgm:pt>
    <dgm:pt modelId="{C85866E6-AF7E-48CD-ADFE-CA93813887EA}" type="pres">
      <dgm:prSet presAssocID="{6AC91D17-F92F-4E92-AECE-AD8532703FE5}" presName="hierChild5" presStyleCnt="0"/>
      <dgm:spPr/>
    </dgm:pt>
    <dgm:pt modelId="{E0065A98-164C-4304-A8FC-4A5CE781B837}" type="pres">
      <dgm:prSet presAssocID="{ED274645-9831-4FC7-875B-27568FF0D5FA}" presName="Name37" presStyleLbl="parChTrans1D2" presStyleIdx="2" presStyleCnt="3"/>
      <dgm:spPr/>
    </dgm:pt>
    <dgm:pt modelId="{F496CD8A-EE21-48BA-952E-AF7A628E1BCD}" type="pres">
      <dgm:prSet presAssocID="{AF8CC3EB-8F53-4F8B-A23E-F1C69D688195}" presName="hierRoot2" presStyleCnt="0">
        <dgm:presLayoutVars>
          <dgm:hierBranch val="init"/>
        </dgm:presLayoutVars>
      </dgm:prSet>
      <dgm:spPr/>
    </dgm:pt>
    <dgm:pt modelId="{9569535E-C029-4348-A096-D988EB43B604}" type="pres">
      <dgm:prSet presAssocID="{AF8CC3EB-8F53-4F8B-A23E-F1C69D688195}" presName="rootComposite" presStyleCnt="0"/>
      <dgm:spPr/>
    </dgm:pt>
    <dgm:pt modelId="{682B843E-2541-498C-B7ED-8CA8278CD4B4}" type="pres">
      <dgm:prSet presAssocID="{AF8CC3EB-8F53-4F8B-A23E-F1C69D688195}" presName="rootText" presStyleLbl="node2" presStyleIdx="2" presStyleCnt="3" custLinFactNeighborY="-47500">
        <dgm:presLayoutVars>
          <dgm:chPref val="3"/>
        </dgm:presLayoutVars>
      </dgm:prSet>
      <dgm:spPr>
        <a:prstGeom prst="roundRect">
          <a:avLst/>
        </a:prstGeom>
      </dgm:spPr>
    </dgm:pt>
    <dgm:pt modelId="{161BB8B9-1E49-4E56-B8CD-7F94C7C393CF}" type="pres">
      <dgm:prSet presAssocID="{AF8CC3EB-8F53-4F8B-A23E-F1C69D688195}" presName="rootConnector" presStyleLbl="node2" presStyleIdx="2" presStyleCnt="3"/>
      <dgm:spPr/>
    </dgm:pt>
    <dgm:pt modelId="{079496FB-7B77-44E7-9A30-67573DC18E2D}" type="pres">
      <dgm:prSet presAssocID="{AF8CC3EB-8F53-4F8B-A23E-F1C69D688195}" presName="hierChild4" presStyleCnt="0"/>
      <dgm:spPr/>
    </dgm:pt>
    <dgm:pt modelId="{83DA72A3-3738-45FE-8D34-438E7769FB81}" type="pres">
      <dgm:prSet presAssocID="{AF8CC3EB-8F53-4F8B-A23E-F1C69D688195}" presName="hierChild5" presStyleCnt="0"/>
      <dgm:spPr/>
    </dgm:pt>
    <dgm:pt modelId="{A2892023-DD14-492C-818F-A2AEF3238473}" type="pres">
      <dgm:prSet presAssocID="{E00E63AC-B484-4F43-AEB0-49EEF35497B7}" presName="hierChild3" presStyleCnt="0"/>
      <dgm:spPr/>
    </dgm:pt>
  </dgm:ptLst>
  <dgm:cxnLst>
    <dgm:cxn modelId="{DB7FDE10-0560-4A56-BE6B-C71AAC534FDA}" type="presOf" srcId="{6AC91D17-F92F-4E92-AECE-AD8532703FE5}" destId="{51BD42C4-CFDD-4EA3-B8A5-69F3F680280B}" srcOrd="1" destOrd="0" presId="urn:microsoft.com/office/officeart/2005/8/layout/orgChart1"/>
    <dgm:cxn modelId="{4CEBA41C-9D59-4F03-A365-006456FC707F}" type="presOf" srcId="{DD3EFBFE-3CDD-4983-B31A-F57CAA427430}" destId="{581886F4-E67F-4F41-8807-50EEF49DBFB0}" srcOrd="1" destOrd="0" presId="urn:microsoft.com/office/officeart/2005/8/layout/orgChart1"/>
    <dgm:cxn modelId="{8A6EC431-CFEE-4165-9E86-9F45E206614B}" type="presOf" srcId="{AF8CC3EB-8F53-4F8B-A23E-F1C69D688195}" destId="{682B843E-2541-498C-B7ED-8CA8278CD4B4}" srcOrd="0" destOrd="0" presId="urn:microsoft.com/office/officeart/2005/8/layout/orgChart1"/>
    <dgm:cxn modelId="{55690034-165F-4FAF-ABBC-6418556F9C50}" type="presOf" srcId="{E00E63AC-B484-4F43-AEB0-49EEF35497B7}" destId="{48C651DD-F670-4B69-ACF4-1ACC464E964A}" srcOrd="1" destOrd="0" presId="urn:microsoft.com/office/officeart/2005/8/layout/orgChart1"/>
    <dgm:cxn modelId="{9C36AF36-EDAA-4CFF-B634-106E035DB982}" type="presOf" srcId="{DD3EFBFE-3CDD-4983-B31A-F57CAA427430}" destId="{8CE3B223-C40E-4B8A-A25A-BFB3E671541F}" srcOrd="0" destOrd="0" presId="urn:microsoft.com/office/officeart/2005/8/layout/orgChart1"/>
    <dgm:cxn modelId="{9F88055B-3382-44B7-9993-88901016F5C9}" srcId="{4123F187-4FDB-4246-8473-580902A6EB59}" destId="{E00E63AC-B484-4F43-AEB0-49EEF35497B7}" srcOrd="0" destOrd="0" parTransId="{95BC8B37-773A-42A6-8A8B-1649C262DB68}" sibTransId="{9E890643-B8CA-4EF5-B7BE-11FDC4C4A6C7}"/>
    <dgm:cxn modelId="{0DF1E151-9D57-4746-B8AC-4393ED898CED}" type="presOf" srcId="{ED274645-9831-4FC7-875B-27568FF0D5FA}" destId="{E0065A98-164C-4304-A8FC-4A5CE781B837}" srcOrd="0" destOrd="0" presId="urn:microsoft.com/office/officeart/2005/8/layout/orgChart1"/>
    <dgm:cxn modelId="{F197C775-BC7D-4453-B735-20D43040AD80}" srcId="{E00E63AC-B484-4F43-AEB0-49EEF35497B7}" destId="{AF8CC3EB-8F53-4F8B-A23E-F1C69D688195}" srcOrd="2" destOrd="0" parTransId="{ED274645-9831-4FC7-875B-27568FF0D5FA}" sibTransId="{C670A2AE-163E-42BE-A5E3-00322F2B7375}"/>
    <dgm:cxn modelId="{98419688-CC77-424D-A07E-10FCA1E18411}" type="presOf" srcId="{E00E63AC-B484-4F43-AEB0-49EEF35497B7}" destId="{A9CCCC31-C111-43E1-9078-AF702CBC0CC1}" srcOrd="0" destOrd="0" presId="urn:microsoft.com/office/officeart/2005/8/layout/orgChart1"/>
    <dgm:cxn modelId="{A1DEA995-B979-4F1B-8013-AC338EEF0BB0}" type="presOf" srcId="{2A2E3EAD-F42F-41F2-89E1-91E2BF9903DB}" destId="{0E9CC320-D691-4647-9D83-D6CBFD841A10}" srcOrd="0" destOrd="0" presId="urn:microsoft.com/office/officeart/2005/8/layout/orgChart1"/>
    <dgm:cxn modelId="{701FD9B7-838A-4203-8288-1D973F16EB33}" type="presOf" srcId="{AF8CC3EB-8F53-4F8B-A23E-F1C69D688195}" destId="{161BB8B9-1E49-4E56-B8CD-7F94C7C393CF}" srcOrd="1" destOrd="0" presId="urn:microsoft.com/office/officeart/2005/8/layout/orgChart1"/>
    <dgm:cxn modelId="{91DAE0C3-B8C9-4DA8-BB2A-E5B772AA08BF}" type="presOf" srcId="{4123F187-4FDB-4246-8473-580902A6EB59}" destId="{1DB24110-6A53-48D4-8674-616FCAD00204}" srcOrd="0" destOrd="0" presId="urn:microsoft.com/office/officeart/2005/8/layout/orgChart1"/>
    <dgm:cxn modelId="{2899C2C9-83BB-4B25-89A3-63C864FD5A9C}" type="presOf" srcId="{013CF8B0-3BFE-4844-B64D-512EEE2BC23D}" destId="{64E8C945-0B9C-4164-BBAA-96D5E5084BC5}" srcOrd="0" destOrd="0" presId="urn:microsoft.com/office/officeart/2005/8/layout/orgChart1"/>
    <dgm:cxn modelId="{C3CD2BDD-7A0A-4FEE-A7A2-795D21209E17}" type="presOf" srcId="{6AC91D17-F92F-4E92-AECE-AD8532703FE5}" destId="{3E0F1C37-D231-499C-9315-7BB3A9CFFA50}" srcOrd="0" destOrd="0" presId="urn:microsoft.com/office/officeart/2005/8/layout/orgChart1"/>
    <dgm:cxn modelId="{D535CDEA-F705-43B0-9BB5-823524C4F847}" srcId="{E00E63AC-B484-4F43-AEB0-49EEF35497B7}" destId="{6AC91D17-F92F-4E92-AECE-AD8532703FE5}" srcOrd="1" destOrd="0" parTransId="{2A2E3EAD-F42F-41F2-89E1-91E2BF9903DB}" sibTransId="{E42D8A7E-F5FB-4C29-8B8A-7EBB246B0E10}"/>
    <dgm:cxn modelId="{796E0CFB-8E77-4254-B19B-0FFE1B8BD6A3}" srcId="{E00E63AC-B484-4F43-AEB0-49EEF35497B7}" destId="{DD3EFBFE-3CDD-4983-B31A-F57CAA427430}" srcOrd="0" destOrd="0" parTransId="{013CF8B0-3BFE-4844-B64D-512EEE2BC23D}" sibTransId="{65248B10-2782-4B38-8D37-3F74AD7240D8}"/>
    <dgm:cxn modelId="{EF9B0348-C497-47D8-9A3C-B065B3CF62E0}" type="presParOf" srcId="{1DB24110-6A53-48D4-8674-616FCAD00204}" destId="{019D7C7E-D405-4B5E-8B40-8A7757BA7B7F}" srcOrd="0" destOrd="0" presId="urn:microsoft.com/office/officeart/2005/8/layout/orgChart1"/>
    <dgm:cxn modelId="{E29A918B-C3A6-4BF5-BD9B-C9279880BDA4}" type="presParOf" srcId="{019D7C7E-D405-4B5E-8B40-8A7757BA7B7F}" destId="{2400FA7A-7AA7-428B-8E93-11A332E14705}" srcOrd="0" destOrd="0" presId="urn:microsoft.com/office/officeart/2005/8/layout/orgChart1"/>
    <dgm:cxn modelId="{CF82A344-7340-4CE7-9BBE-1E86A4E75AA1}" type="presParOf" srcId="{2400FA7A-7AA7-428B-8E93-11A332E14705}" destId="{A9CCCC31-C111-43E1-9078-AF702CBC0CC1}" srcOrd="0" destOrd="0" presId="urn:microsoft.com/office/officeart/2005/8/layout/orgChart1"/>
    <dgm:cxn modelId="{CA5F166B-A21F-41AC-8E11-ABD43E1EB210}" type="presParOf" srcId="{2400FA7A-7AA7-428B-8E93-11A332E14705}" destId="{48C651DD-F670-4B69-ACF4-1ACC464E964A}" srcOrd="1" destOrd="0" presId="urn:microsoft.com/office/officeart/2005/8/layout/orgChart1"/>
    <dgm:cxn modelId="{3F8B3F7D-C026-428A-9050-A4D1C11F5151}" type="presParOf" srcId="{019D7C7E-D405-4B5E-8B40-8A7757BA7B7F}" destId="{AF71D169-E63B-4B4F-8AE1-2B1C8465E86A}" srcOrd="1" destOrd="0" presId="urn:microsoft.com/office/officeart/2005/8/layout/orgChart1"/>
    <dgm:cxn modelId="{387ED8F9-1320-46BA-94D7-2C7669DF78CA}" type="presParOf" srcId="{AF71D169-E63B-4B4F-8AE1-2B1C8465E86A}" destId="{64E8C945-0B9C-4164-BBAA-96D5E5084BC5}" srcOrd="0" destOrd="0" presId="urn:microsoft.com/office/officeart/2005/8/layout/orgChart1"/>
    <dgm:cxn modelId="{B0F15A99-A41E-4641-AE79-56C367DAEA45}" type="presParOf" srcId="{AF71D169-E63B-4B4F-8AE1-2B1C8465E86A}" destId="{93C0DF67-45E0-419D-857B-06C14143B43D}" srcOrd="1" destOrd="0" presId="urn:microsoft.com/office/officeart/2005/8/layout/orgChart1"/>
    <dgm:cxn modelId="{222A3B54-6399-426E-8AAC-0A0CA52B9545}" type="presParOf" srcId="{93C0DF67-45E0-419D-857B-06C14143B43D}" destId="{4A618F89-3B2D-4723-85B6-EB29121A23D6}" srcOrd="0" destOrd="0" presId="urn:microsoft.com/office/officeart/2005/8/layout/orgChart1"/>
    <dgm:cxn modelId="{F17B491F-1D7F-40DE-84F9-5B893DF5E1F3}" type="presParOf" srcId="{4A618F89-3B2D-4723-85B6-EB29121A23D6}" destId="{8CE3B223-C40E-4B8A-A25A-BFB3E671541F}" srcOrd="0" destOrd="0" presId="urn:microsoft.com/office/officeart/2005/8/layout/orgChart1"/>
    <dgm:cxn modelId="{49E42D5D-B0A3-40EB-B3A9-CA22C3CC20D3}" type="presParOf" srcId="{4A618F89-3B2D-4723-85B6-EB29121A23D6}" destId="{581886F4-E67F-4F41-8807-50EEF49DBFB0}" srcOrd="1" destOrd="0" presId="urn:microsoft.com/office/officeart/2005/8/layout/orgChart1"/>
    <dgm:cxn modelId="{40E1A046-5302-4730-92EF-165E8B0EF623}" type="presParOf" srcId="{93C0DF67-45E0-419D-857B-06C14143B43D}" destId="{DA44E47D-D0D5-463D-9BD7-4559FAC64FA9}" srcOrd="1" destOrd="0" presId="urn:microsoft.com/office/officeart/2005/8/layout/orgChart1"/>
    <dgm:cxn modelId="{97432993-AE69-48BE-875A-730D3EEC8063}" type="presParOf" srcId="{93C0DF67-45E0-419D-857B-06C14143B43D}" destId="{FB20D1A1-216A-4301-AEDD-8C069FBD0CCE}" srcOrd="2" destOrd="0" presId="urn:microsoft.com/office/officeart/2005/8/layout/orgChart1"/>
    <dgm:cxn modelId="{8B0AD2D5-BA6E-483A-9DD4-9B4C1B6ACB28}" type="presParOf" srcId="{AF71D169-E63B-4B4F-8AE1-2B1C8465E86A}" destId="{0E9CC320-D691-4647-9D83-D6CBFD841A10}" srcOrd="2" destOrd="0" presId="urn:microsoft.com/office/officeart/2005/8/layout/orgChart1"/>
    <dgm:cxn modelId="{DE346DF3-0C6D-4623-8597-A78EC20F5671}" type="presParOf" srcId="{AF71D169-E63B-4B4F-8AE1-2B1C8465E86A}" destId="{BDD08EB4-DAEB-496E-A771-B014066E8A65}" srcOrd="3" destOrd="0" presId="urn:microsoft.com/office/officeart/2005/8/layout/orgChart1"/>
    <dgm:cxn modelId="{387D7A14-2230-4B86-9796-24AB342C011B}" type="presParOf" srcId="{BDD08EB4-DAEB-496E-A771-B014066E8A65}" destId="{508889F4-8A07-4E71-B614-3523799E5AEC}" srcOrd="0" destOrd="0" presId="urn:microsoft.com/office/officeart/2005/8/layout/orgChart1"/>
    <dgm:cxn modelId="{0C32892B-685F-4F21-BB81-B2EDDBCCE257}" type="presParOf" srcId="{508889F4-8A07-4E71-B614-3523799E5AEC}" destId="{3E0F1C37-D231-499C-9315-7BB3A9CFFA50}" srcOrd="0" destOrd="0" presId="urn:microsoft.com/office/officeart/2005/8/layout/orgChart1"/>
    <dgm:cxn modelId="{E9FC0CC6-4222-4D0E-8C63-59BA4CD071A9}" type="presParOf" srcId="{508889F4-8A07-4E71-B614-3523799E5AEC}" destId="{51BD42C4-CFDD-4EA3-B8A5-69F3F680280B}" srcOrd="1" destOrd="0" presId="urn:microsoft.com/office/officeart/2005/8/layout/orgChart1"/>
    <dgm:cxn modelId="{C19210CB-80F9-4577-8C37-616A967BF289}" type="presParOf" srcId="{BDD08EB4-DAEB-496E-A771-B014066E8A65}" destId="{1089EF0B-5CC7-43C3-81BF-7FDE34CE621A}" srcOrd="1" destOrd="0" presId="urn:microsoft.com/office/officeart/2005/8/layout/orgChart1"/>
    <dgm:cxn modelId="{3D9C1776-F8EA-43DF-8D04-4DF07B760AB6}" type="presParOf" srcId="{BDD08EB4-DAEB-496E-A771-B014066E8A65}" destId="{C85866E6-AF7E-48CD-ADFE-CA93813887EA}" srcOrd="2" destOrd="0" presId="urn:microsoft.com/office/officeart/2005/8/layout/orgChart1"/>
    <dgm:cxn modelId="{15047353-E304-40F1-8FBB-B58BEFCA4B2D}" type="presParOf" srcId="{AF71D169-E63B-4B4F-8AE1-2B1C8465E86A}" destId="{E0065A98-164C-4304-A8FC-4A5CE781B837}" srcOrd="4" destOrd="0" presId="urn:microsoft.com/office/officeart/2005/8/layout/orgChart1"/>
    <dgm:cxn modelId="{A0365828-8AAC-48A0-B76F-9F19E7B1CA36}" type="presParOf" srcId="{AF71D169-E63B-4B4F-8AE1-2B1C8465E86A}" destId="{F496CD8A-EE21-48BA-952E-AF7A628E1BCD}" srcOrd="5" destOrd="0" presId="urn:microsoft.com/office/officeart/2005/8/layout/orgChart1"/>
    <dgm:cxn modelId="{8DEEF337-0199-4A9B-8EFC-E399FB788D08}" type="presParOf" srcId="{F496CD8A-EE21-48BA-952E-AF7A628E1BCD}" destId="{9569535E-C029-4348-A096-D988EB43B604}" srcOrd="0" destOrd="0" presId="urn:microsoft.com/office/officeart/2005/8/layout/orgChart1"/>
    <dgm:cxn modelId="{5C1F30FF-24FD-4F99-BC18-9C2C266B0D2B}" type="presParOf" srcId="{9569535E-C029-4348-A096-D988EB43B604}" destId="{682B843E-2541-498C-B7ED-8CA8278CD4B4}" srcOrd="0" destOrd="0" presId="urn:microsoft.com/office/officeart/2005/8/layout/orgChart1"/>
    <dgm:cxn modelId="{12E79160-B870-436B-85B8-99F7A3CE1127}" type="presParOf" srcId="{9569535E-C029-4348-A096-D988EB43B604}" destId="{161BB8B9-1E49-4E56-B8CD-7F94C7C393CF}" srcOrd="1" destOrd="0" presId="urn:microsoft.com/office/officeart/2005/8/layout/orgChart1"/>
    <dgm:cxn modelId="{02CCFBB6-1128-4B65-AEBE-F44FC2DF3A82}" type="presParOf" srcId="{F496CD8A-EE21-48BA-952E-AF7A628E1BCD}" destId="{079496FB-7B77-44E7-9A30-67573DC18E2D}" srcOrd="1" destOrd="0" presId="urn:microsoft.com/office/officeart/2005/8/layout/orgChart1"/>
    <dgm:cxn modelId="{9C6757E6-E278-47EB-8049-F6420995F8FD}" type="presParOf" srcId="{F496CD8A-EE21-48BA-952E-AF7A628E1BCD}" destId="{83DA72A3-3738-45FE-8D34-438E7769FB81}" srcOrd="2" destOrd="0" presId="urn:microsoft.com/office/officeart/2005/8/layout/orgChart1"/>
    <dgm:cxn modelId="{DFF9B64A-4956-496D-8646-5F86FD1144C0}" type="presParOf" srcId="{019D7C7E-D405-4B5E-8B40-8A7757BA7B7F}" destId="{A2892023-DD14-492C-818F-A2AEF323847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1C3FDE-BFE5-436C-AE25-74A0B11BA5F1}" type="doc">
      <dgm:prSet loTypeId="urn:microsoft.com/office/officeart/2005/8/layout/hierarchy6" loCatId="hierarchy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hu-HU"/>
        </a:p>
      </dgm:t>
    </dgm:pt>
    <dgm:pt modelId="{412E8E04-768B-41ED-8D21-B26F3D48AFED}">
      <dgm:prSet phldrT="[Text]" custT="1"/>
      <dgm:spPr/>
      <dgm:t>
        <a:bodyPr/>
        <a:lstStyle/>
        <a:p>
          <a:r>
            <a:rPr lang="hu-HU" sz="1800" dirty="0"/>
            <a:t>Jegybank</a:t>
          </a:r>
          <a:endParaRPr lang="hu-HU" sz="1200" dirty="0"/>
        </a:p>
      </dgm:t>
    </dgm:pt>
    <dgm:pt modelId="{ADE3AF7C-72A9-4EE0-846C-19F33BF92318}" type="parTrans" cxnId="{E31D68DA-FFA3-4F89-BC78-5298E856C25D}">
      <dgm:prSet/>
      <dgm:spPr/>
      <dgm:t>
        <a:bodyPr/>
        <a:lstStyle/>
        <a:p>
          <a:endParaRPr lang="hu-HU"/>
        </a:p>
      </dgm:t>
    </dgm:pt>
    <dgm:pt modelId="{3F6A0556-A836-4BBA-841B-991F6C6CE863}" type="sibTrans" cxnId="{E31D68DA-FFA3-4F89-BC78-5298E856C25D}">
      <dgm:prSet/>
      <dgm:spPr/>
      <dgm:t>
        <a:bodyPr/>
        <a:lstStyle/>
        <a:p>
          <a:endParaRPr lang="hu-HU"/>
        </a:p>
      </dgm:t>
    </dgm:pt>
    <dgm:pt modelId="{F326075D-11D5-42C3-A037-8A9CBDBF22B2}">
      <dgm:prSet phldrT="[Text]" custT="1"/>
      <dgm:spPr/>
      <dgm:t>
        <a:bodyPr/>
        <a:lstStyle/>
        <a:p>
          <a:r>
            <a:rPr lang="hu-HU" sz="1600" dirty="0"/>
            <a:t>Kereskedelmi bank 1</a:t>
          </a:r>
        </a:p>
      </dgm:t>
    </dgm:pt>
    <dgm:pt modelId="{D818DBDC-1604-4941-97A0-29D803F11ABA}" type="parTrans" cxnId="{C8D0B1A8-378A-46D7-8F08-4080C8E5E35A}">
      <dgm:prSet/>
      <dgm:spPr/>
      <dgm:t>
        <a:bodyPr/>
        <a:lstStyle/>
        <a:p>
          <a:endParaRPr lang="hu-HU"/>
        </a:p>
      </dgm:t>
    </dgm:pt>
    <dgm:pt modelId="{2B6222FE-3B94-4AAE-8FC1-40F01E13317D}" type="sibTrans" cxnId="{C8D0B1A8-378A-46D7-8F08-4080C8E5E35A}">
      <dgm:prSet/>
      <dgm:spPr/>
      <dgm:t>
        <a:bodyPr/>
        <a:lstStyle/>
        <a:p>
          <a:endParaRPr lang="hu-HU"/>
        </a:p>
      </dgm:t>
    </dgm:pt>
    <dgm:pt modelId="{7B1D819F-BC70-4213-99FC-7A79F89BDE61}">
      <dgm:prSet phldrT="[Text]"/>
      <dgm:spPr/>
      <dgm:t>
        <a:bodyPr/>
        <a:lstStyle/>
        <a:p>
          <a:r>
            <a:rPr lang="hu-HU" dirty="0"/>
            <a:t>Háztartások</a:t>
          </a:r>
        </a:p>
      </dgm:t>
    </dgm:pt>
    <dgm:pt modelId="{682259FE-665F-44B7-B308-B00D03DAF56C}" type="parTrans" cxnId="{A6588C46-C456-4CE5-BA8A-6F264FDAADA3}">
      <dgm:prSet/>
      <dgm:spPr/>
      <dgm:t>
        <a:bodyPr/>
        <a:lstStyle/>
        <a:p>
          <a:endParaRPr lang="hu-HU"/>
        </a:p>
      </dgm:t>
    </dgm:pt>
    <dgm:pt modelId="{A1E99060-08AA-4862-8E66-63C605671176}" type="sibTrans" cxnId="{A6588C46-C456-4CE5-BA8A-6F264FDAADA3}">
      <dgm:prSet/>
      <dgm:spPr/>
      <dgm:t>
        <a:bodyPr/>
        <a:lstStyle/>
        <a:p>
          <a:endParaRPr lang="hu-HU"/>
        </a:p>
      </dgm:t>
    </dgm:pt>
    <dgm:pt modelId="{B5C9D28B-CA58-4187-BD3A-6B27ED2B3883}">
      <dgm:prSet phldrT="[Text]"/>
      <dgm:spPr/>
      <dgm:t>
        <a:bodyPr/>
        <a:lstStyle/>
        <a:p>
          <a:r>
            <a:rPr lang="hu-HU" dirty="0"/>
            <a:t>Vállalatok</a:t>
          </a:r>
        </a:p>
      </dgm:t>
    </dgm:pt>
    <dgm:pt modelId="{304250C5-3F05-4B76-841D-F62DC3F65DB8}" type="parTrans" cxnId="{7304C559-CF06-4909-BA93-C0A3F2C87732}">
      <dgm:prSet/>
      <dgm:spPr/>
      <dgm:t>
        <a:bodyPr/>
        <a:lstStyle/>
        <a:p>
          <a:endParaRPr lang="hu-HU"/>
        </a:p>
      </dgm:t>
    </dgm:pt>
    <dgm:pt modelId="{1AE52735-2EAB-4DFB-A3D8-9D8F1483F06F}" type="sibTrans" cxnId="{7304C559-CF06-4909-BA93-C0A3F2C87732}">
      <dgm:prSet/>
      <dgm:spPr/>
      <dgm:t>
        <a:bodyPr/>
        <a:lstStyle/>
        <a:p>
          <a:endParaRPr lang="hu-HU"/>
        </a:p>
      </dgm:t>
    </dgm:pt>
    <dgm:pt modelId="{A56073A0-F40B-4FA9-996A-89B495F47382}">
      <dgm:prSet phldrT="[Text]" custT="1"/>
      <dgm:spPr/>
      <dgm:t>
        <a:bodyPr/>
        <a:lstStyle/>
        <a:p>
          <a:r>
            <a:rPr lang="hu-HU" sz="1600" dirty="0"/>
            <a:t>Kereskedelmi bank 2</a:t>
          </a:r>
        </a:p>
      </dgm:t>
    </dgm:pt>
    <dgm:pt modelId="{0FB3AFCE-7DC1-47FC-BD63-298C83B18034}" type="parTrans" cxnId="{FF44C804-F3E7-47D5-8290-E99BF72E95C3}">
      <dgm:prSet/>
      <dgm:spPr/>
      <dgm:t>
        <a:bodyPr/>
        <a:lstStyle/>
        <a:p>
          <a:endParaRPr lang="hu-HU"/>
        </a:p>
      </dgm:t>
    </dgm:pt>
    <dgm:pt modelId="{C237C71A-EEED-4812-BD3E-F04030298ECC}" type="sibTrans" cxnId="{FF44C804-F3E7-47D5-8290-E99BF72E95C3}">
      <dgm:prSet/>
      <dgm:spPr/>
      <dgm:t>
        <a:bodyPr/>
        <a:lstStyle/>
        <a:p>
          <a:endParaRPr lang="hu-HU"/>
        </a:p>
      </dgm:t>
    </dgm:pt>
    <dgm:pt modelId="{20A77FD8-3BE7-4278-9D35-75661D24E466}">
      <dgm:prSet phldrT="[Text]"/>
      <dgm:spPr/>
      <dgm:t>
        <a:bodyPr/>
        <a:lstStyle/>
        <a:p>
          <a:r>
            <a:rPr lang="hu-HU" dirty="0"/>
            <a:t>Kormányzati szereplők</a:t>
          </a:r>
        </a:p>
      </dgm:t>
    </dgm:pt>
    <dgm:pt modelId="{653584E5-F5D9-4C0D-BA90-32832E88B655}" type="parTrans" cxnId="{7F263EDF-2165-4EB5-A1E7-724CBA8CF2F1}">
      <dgm:prSet/>
      <dgm:spPr/>
      <dgm:t>
        <a:bodyPr/>
        <a:lstStyle/>
        <a:p>
          <a:endParaRPr lang="hu-HU"/>
        </a:p>
      </dgm:t>
    </dgm:pt>
    <dgm:pt modelId="{DFC87D74-F2AB-436E-AC79-08F33B5245F4}" type="sibTrans" cxnId="{7F263EDF-2165-4EB5-A1E7-724CBA8CF2F1}">
      <dgm:prSet/>
      <dgm:spPr/>
      <dgm:t>
        <a:bodyPr/>
        <a:lstStyle/>
        <a:p>
          <a:endParaRPr lang="hu-HU"/>
        </a:p>
      </dgm:t>
    </dgm:pt>
    <dgm:pt modelId="{4F6C038E-741F-473D-8766-164C4E3C61B0}">
      <dgm:prSet phldrT="[Text]"/>
      <dgm:spPr/>
      <dgm:t>
        <a:bodyPr/>
        <a:lstStyle/>
        <a:p>
          <a:r>
            <a:rPr lang="hu-HU" dirty="0"/>
            <a:t>Központi bank</a:t>
          </a:r>
        </a:p>
      </dgm:t>
    </dgm:pt>
    <dgm:pt modelId="{395280D0-295E-434D-96C6-4E939C128FC2}" type="parTrans" cxnId="{EFAE904E-9F92-4F12-9B5A-D5EE7DBABDEE}">
      <dgm:prSet/>
      <dgm:spPr/>
      <dgm:t>
        <a:bodyPr/>
        <a:lstStyle/>
        <a:p>
          <a:endParaRPr lang="hu-HU"/>
        </a:p>
      </dgm:t>
    </dgm:pt>
    <dgm:pt modelId="{5253F4F4-095F-4169-AE56-51BECBF6E05A}" type="sibTrans" cxnId="{EFAE904E-9F92-4F12-9B5A-D5EE7DBABDEE}">
      <dgm:prSet/>
      <dgm:spPr/>
      <dgm:t>
        <a:bodyPr/>
        <a:lstStyle/>
        <a:p>
          <a:endParaRPr lang="hu-HU"/>
        </a:p>
      </dgm:t>
    </dgm:pt>
    <dgm:pt modelId="{9D2336CD-6B71-4D8E-A401-35233EB17122}">
      <dgm:prSet phldrT="[Text]"/>
      <dgm:spPr/>
      <dgm:t>
        <a:bodyPr/>
        <a:lstStyle/>
        <a:p>
          <a:r>
            <a:rPr lang="hu-HU" dirty="0"/>
            <a:t>Kereskedelmi bankok</a:t>
          </a:r>
        </a:p>
      </dgm:t>
    </dgm:pt>
    <dgm:pt modelId="{618B0915-067F-49A0-AA17-DDC51EFEF9A0}" type="parTrans" cxnId="{BC2FB749-90EC-4844-AFFD-2B6241AE8DEE}">
      <dgm:prSet/>
      <dgm:spPr/>
      <dgm:t>
        <a:bodyPr/>
        <a:lstStyle/>
        <a:p>
          <a:endParaRPr lang="hu-HU"/>
        </a:p>
      </dgm:t>
    </dgm:pt>
    <dgm:pt modelId="{D747B045-C102-4FA1-B2D7-AE5B7667538A}" type="sibTrans" cxnId="{BC2FB749-90EC-4844-AFFD-2B6241AE8DEE}">
      <dgm:prSet/>
      <dgm:spPr/>
      <dgm:t>
        <a:bodyPr/>
        <a:lstStyle/>
        <a:p>
          <a:endParaRPr lang="hu-HU"/>
        </a:p>
      </dgm:t>
    </dgm:pt>
    <dgm:pt modelId="{6BB1A1B5-54D1-49E9-B779-062F48894867}">
      <dgm:prSet phldrT="[Text]"/>
      <dgm:spPr/>
      <dgm:t>
        <a:bodyPr/>
        <a:lstStyle/>
        <a:p>
          <a:r>
            <a:rPr lang="hu-HU" dirty="0"/>
            <a:t>Lakosság és gazdasági szereplők</a:t>
          </a:r>
        </a:p>
      </dgm:t>
    </dgm:pt>
    <dgm:pt modelId="{E7098F1F-F42B-4D37-9ED1-A0E4063E0043}" type="parTrans" cxnId="{C7582637-B00B-4FD5-9F48-934815247A54}">
      <dgm:prSet/>
      <dgm:spPr/>
      <dgm:t>
        <a:bodyPr/>
        <a:lstStyle/>
        <a:p>
          <a:endParaRPr lang="hu-HU"/>
        </a:p>
      </dgm:t>
    </dgm:pt>
    <dgm:pt modelId="{818C21D3-BF16-4104-8171-55D71582DD2C}" type="sibTrans" cxnId="{C7582637-B00B-4FD5-9F48-934815247A54}">
      <dgm:prSet/>
      <dgm:spPr/>
      <dgm:t>
        <a:bodyPr/>
        <a:lstStyle/>
        <a:p>
          <a:endParaRPr lang="hu-HU"/>
        </a:p>
      </dgm:t>
    </dgm:pt>
    <dgm:pt modelId="{481EF3C7-4D19-4B2A-9A02-293A37331D29}" type="pres">
      <dgm:prSet presAssocID="{0D1C3FDE-BFE5-436C-AE25-74A0B11BA5F1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4BE1C2D-8D0F-4323-B7C2-537FD960670B}" type="pres">
      <dgm:prSet presAssocID="{0D1C3FDE-BFE5-436C-AE25-74A0B11BA5F1}" presName="hierFlow" presStyleCnt="0"/>
      <dgm:spPr/>
    </dgm:pt>
    <dgm:pt modelId="{884CAF5C-A256-4564-843E-E055275CA836}" type="pres">
      <dgm:prSet presAssocID="{0D1C3FDE-BFE5-436C-AE25-74A0B11BA5F1}" presName="firstBuf" presStyleCnt="0"/>
      <dgm:spPr/>
    </dgm:pt>
    <dgm:pt modelId="{29A540CB-9AE2-4B2C-B3E6-E2FFDF43A6AC}" type="pres">
      <dgm:prSet presAssocID="{0D1C3FDE-BFE5-436C-AE25-74A0B11BA5F1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DE23D9D2-9C88-4732-B1BD-AA1AFEBE0F9B}" type="pres">
      <dgm:prSet presAssocID="{412E8E04-768B-41ED-8D21-B26F3D48AFED}" presName="Name14" presStyleCnt="0"/>
      <dgm:spPr/>
    </dgm:pt>
    <dgm:pt modelId="{D390CA4A-6D74-4B1D-B660-98D124742339}" type="pres">
      <dgm:prSet presAssocID="{412E8E04-768B-41ED-8D21-B26F3D48AFED}" presName="level1Shape" presStyleLbl="node0" presStyleIdx="0" presStyleCnt="1" custScaleX="154502">
        <dgm:presLayoutVars>
          <dgm:chPref val="3"/>
        </dgm:presLayoutVars>
      </dgm:prSet>
      <dgm:spPr/>
    </dgm:pt>
    <dgm:pt modelId="{95BF3038-6EFC-47D3-BCBA-A2A9F5FC3292}" type="pres">
      <dgm:prSet presAssocID="{412E8E04-768B-41ED-8D21-B26F3D48AFED}" presName="hierChild2" presStyleCnt="0"/>
      <dgm:spPr/>
    </dgm:pt>
    <dgm:pt modelId="{DC7457A9-872D-4004-8793-55FBFC460D35}" type="pres">
      <dgm:prSet presAssocID="{D818DBDC-1604-4941-97A0-29D803F11ABA}" presName="Name19" presStyleLbl="parChTrans1D2" presStyleIdx="0" presStyleCnt="2"/>
      <dgm:spPr/>
    </dgm:pt>
    <dgm:pt modelId="{F4F1D6AA-5832-43BA-93CB-5A7D7DC971AC}" type="pres">
      <dgm:prSet presAssocID="{F326075D-11D5-42C3-A037-8A9CBDBF22B2}" presName="Name21" presStyleCnt="0"/>
      <dgm:spPr/>
    </dgm:pt>
    <dgm:pt modelId="{990A414A-D72C-433B-9539-2DCD94782299}" type="pres">
      <dgm:prSet presAssocID="{F326075D-11D5-42C3-A037-8A9CBDBF22B2}" presName="level2Shape" presStyleLbl="node2" presStyleIdx="0" presStyleCnt="2" custScaleX="160999" custLinFactNeighborY="57445"/>
      <dgm:spPr/>
    </dgm:pt>
    <dgm:pt modelId="{1FB4B0BA-9E67-416A-83B4-1287E0E5D923}" type="pres">
      <dgm:prSet presAssocID="{F326075D-11D5-42C3-A037-8A9CBDBF22B2}" presName="hierChild3" presStyleCnt="0"/>
      <dgm:spPr/>
    </dgm:pt>
    <dgm:pt modelId="{77AC2D47-EDE6-4DFA-939C-AEB566D7CBD6}" type="pres">
      <dgm:prSet presAssocID="{682259FE-665F-44B7-B308-B00D03DAF56C}" presName="Name19" presStyleLbl="parChTrans1D3" presStyleIdx="0" presStyleCnt="3"/>
      <dgm:spPr/>
    </dgm:pt>
    <dgm:pt modelId="{94636A57-5994-41B9-BB7C-7D67E04D30F2}" type="pres">
      <dgm:prSet presAssocID="{7B1D819F-BC70-4213-99FC-7A79F89BDE61}" presName="Name21" presStyleCnt="0"/>
      <dgm:spPr/>
    </dgm:pt>
    <dgm:pt modelId="{50A94150-0CE0-4EDB-A0C9-0C9424869283}" type="pres">
      <dgm:prSet presAssocID="{7B1D819F-BC70-4213-99FC-7A79F89BDE61}" presName="level2Shape" presStyleLbl="node3" presStyleIdx="0" presStyleCnt="3" custLinFactNeighborY="85449"/>
      <dgm:spPr/>
    </dgm:pt>
    <dgm:pt modelId="{ED387396-DD30-4E23-BFFA-D029AB2106C1}" type="pres">
      <dgm:prSet presAssocID="{7B1D819F-BC70-4213-99FC-7A79F89BDE61}" presName="hierChild3" presStyleCnt="0"/>
      <dgm:spPr/>
    </dgm:pt>
    <dgm:pt modelId="{03EBB967-52CA-408B-BEC9-89BA0312C4C1}" type="pres">
      <dgm:prSet presAssocID="{304250C5-3F05-4B76-841D-F62DC3F65DB8}" presName="Name19" presStyleLbl="parChTrans1D3" presStyleIdx="1" presStyleCnt="3"/>
      <dgm:spPr/>
    </dgm:pt>
    <dgm:pt modelId="{17D8B46E-0C42-48C1-A105-E4D3B654E4A2}" type="pres">
      <dgm:prSet presAssocID="{B5C9D28B-CA58-4187-BD3A-6B27ED2B3883}" presName="Name21" presStyleCnt="0"/>
      <dgm:spPr/>
    </dgm:pt>
    <dgm:pt modelId="{ADAB18AD-8834-46A7-8416-F1CE96E31F16}" type="pres">
      <dgm:prSet presAssocID="{B5C9D28B-CA58-4187-BD3A-6B27ED2B3883}" presName="level2Shape" presStyleLbl="node3" presStyleIdx="1" presStyleCnt="3" custLinFactNeighborY="85449"/>
      <dgm:spPr/>
    </dgm:pt>
    <dgm:pt modelId="{4AA20BF9-716D-4C08-ABD1-C859F0B3B305}" type="pres">
      <dgm:prSet presAssocID="{B5C9D28B-CA58-4187-BD3A-6B27ED2B3883}" presName="hierChild3" presStyleCnt="0"/>
      <dgm:spPr/>
    </dgm:pt>
    <dgm:pt modelId="{A2D10840-3902-4D73-A983-9246F7BACD62}" type="pres">
      <dgm:prSet presAssocID="{0FB3AFCE-7DC1-47FC-BD63-298C83B18034}" presName="Name19" presStyleLbl="parChTrans1D2" presStyleIdx="1" presStyleCnt="2"/>
      <dgm:spPr/>
    </dgm:pt>
    <dgm:pt modelId="{3C65C4D3-8C51-415B-98AD-7CDECB653424}" type="pres">
      <dgm:prSet presAssocID="{A56073A0-F40B-4FA9-996A-89B495F47382}" presName="Name21" presStyleCnt="0"/>
      <dgm:spPr/>
    </dgm:pt>
    <dgm:pt modelId="{9D45B219-ECCB-4148-B4EF-4D47E17D2B11}" type="pres">
      <dgm:prSet presAssocID="{A56073A0-F40B-4FA9-996A-89B495F47382}" presName="level2Shape" presStyleLbl="node2" presStyleIdx="1" presStyleCnt="2" custScaleX="160999" custLinFactNeighborY="57445"/>
      <dgm:spPr/>
    </dgm:pt>
    <dgm:pt modelId="{E05B7A77-2EE8-4C6D-A60C-6EBF9C30FEEF}" type="pres">
      <dgm:prSet presAssocID="{A56073A0-F40B-4FA9-996A-89B495F47382}" presName="hierChild3" presStyleCnt="0"/>
      <dgm:spPr/>
    </dgm:pt>
    <dgm:pt modelId="{74101DB6-31F2-4B95-80E9-F377854F8035}" type="pres">
      <dgm:prSet presAssocID="{653584E5-F5D9-4C0D-BA90-32832E88B655}" presName="Name19" presStyleLbl="parChTrans1D3" presStyleIdx="2" presStyleCnt="3"/>
      <dgm:spPr/>
    </dgm:pt>
    <dgm:pt modelId="{A1F4C4D7-EC05-4216-BCA4-97905150B017}" type="pres">
      <dgm:prSet presAssocID="{20A77FD8-3BE7-4278-9D35-75661D24E466}" presName="Name21" presStyleCnt="0"/>
      <dgm:spPr/>
    </dgm:pt>
    <dgm:pt modelId="{515BD0AE-D021-428D-9A5C-C85E95B736B8}" type="pres">
      <dgm:prSet presAssocID="{20A77FD8-3BE7-4278-9D35-75661D24E466}" presName="level2Shape" presStyleLbl="node3" presStyleIdx="2" presStyleCnt="3" custScaleX="125403" custLinFactNeighborY="85449"/>
      <dgm:spPr/>
    </dgm:pt>
    <dgm:pt modelId="{6D17EA90-8829-4AD7-8B36-675B54AFDEAB}" type="pres">
      <dgm:prSet presAssocID="{20A77FD8-3BE7-4278-9D35-75661D24E466}" presName="hierChild3" presStyleCnt="0"/>
      <dgm:spPr/>
    </dgm:pt>
    <dgm:pt modelId="{593BA46F-5B0D-433D-934C-23BCAEA64F66}" type="pres">
      <dgm:prSet presAssocID="{0D1C3FDE-BFE5-436C-AE25-74A0B11BA5F1}" presName="bgShapesFlow" presStyleCnt="0"/>
      <dgm:spPr/>
    </dgm:pt>
    <dgm:pt modelId="{10ABC81F-A933-4852-8D4C-F107DBA31155}" type="pres">
      <dgm:prSet presAssocID="{4F6C038E-741F-473D-8766-164C4E3C61B0}" presName="rectComp" presStyleCnt="0"/>
      <dgm:spPr/>
    </dgm:pt>
    <dgm:pt modelId="{8D71973C-7EB0-4AC1-9420-E1503223E099}" type="pres">
      <dgm:prSet presAssocID="{4F6C038E-741F-473D-8766-164C4E3C61B0}" presName="bgRect" presStyleLbl="bgShp" presStyleIdx="0" presStyleCnt="3" custScaleY="129725"/>
      <dgm:spPr/>
    </dgm:pt>
    <dgm:pt modelId="{98E97A81-5956-4D10-B309-BF12C7285666}" type="pres">
      <dgm:prSet presAssocID="{4F6C038E-741F-473D-8766-164C4E3C61B0}" presName="bgRectTx" presStyleLbl="bgShp" presStyleIdx="0" presStyleCnt="3">
        <dgm:presLayoutVars>
          <dgm:bulletEnabled val="1"/>
        </dgm:presLayoutVars>
      </dgm:prSet>
      <dgm:spPr/>
    </dgm:pt>
    <dgm:pt modelId="{5CA6EF37-47FB-4276-A368-6860BA022964}" type="pres">
      <dgm:prSet presAssocID="{4F6C038E-741F-473D-8766-164C4E3C61B0}" presName="spComp" presStyleCnt="0"/>
      <dgm:spPr/>
    </dgm:pt>
    <dgm:pt modelId="{F9F1520A-BCD5-405F-BD64-0FE3096D1CFB}" type="pres">
      <dgm:prSet presAssocID="{4F6C038E-741F-473D-8766-164C4E3C61B0}" presName="vSp" presStyleCnt="0"/>
      <dgm:spPr/>
    </dgm:pt>
    <dgm:pt modelId="{7CF1457A-9326-48A2-AD9A-3B8475790443}" type="pres">
      <dgm:prSet presAssocID="{9D2336CD-6B71-4D8E-A401-35233EB17122}" presName="rectComp" presStyleCnt="0"/>
      <dgm:spPr/>
    </dgm:pt>
    <dgm:pt modelId="{CF1281F2-9EC4-4DE7-BF4C-335C2BABDEDD}" type="pres">
      <dgm:prSet presAssocID="{9D2336CD-6B71-4D8E-A401-35233EB17122}" presName="bgRect" presStyleLbl="bgShp" presStyleIdx="1" presStyleCnt="3" custScaleY="134461"/>
      <dgm:spPr/>
    </dgm:pt>
    <dgm:pt modelId="{88F9B18B-2F04-435C-B41A-957490202C7B}" type="pres">
      <dgm:prSet presAssocID="{9D2336CD-6B71-4D8E-A401-35233EB17122}" presName="bgRectTx" presStyleLbl="bgShp" presStyleIdx="1" presStyleCnt="3">
        <dgm:presLayoutVars>
          <dgm:bulletEnabled val="1"/>
        </dgm:presLayoutVars>
      </dgm:prSet>
      <dgm:spPr/>
    </dgm:pt>
    <dgm:pt modelId="{B73CC5AC-21B4-4C6B-8D6F-36FB6A934632}" type="pres">
      <dgm:prSet presAssocID="{9D2336CD-6B71-4D8E-A401-35233EB17122}" presName="spComp" presStyleCnt="0"/>
      <dgm:spPr/>
    </dgm:pt>
    <dgm:pt modelId="{8192626A-DBAC-42D9-B997-E5EFDBEA3F5A}" type="pres">
      <dgm:prSet presAssocID="{9D2336CD-6B71-4D8E-A401-35233EB17122}" presName="vSp" presStyleCnt="0"/>
      <dgm:spPr/>
    </dgm:pt>
    <dgm:pt modelId="{120A689D-4D1C-44F9-AD26-F852F4B4FC69}" type="pres">
      <dgm:prSet presAssocID="{6BB1A1B5-54D1-49E9-B779-062F48894867}" presName="rectComp" presStyleCnt="0"/>
      <dgm:spPr/>
    </dgm:pt>
    <dgm:pt modelId="{50CF6479-0EDF-43F0-B3B9-7C9E85252EBC}" type="pres">
      <dgm:prSet presAssocID="{6BB1A1B5-54D1-49E9-B779-062F48894867}" presName="bgRect" presStyleLbl="bgShp" presStyleIdx="2" presStyleCnt="3" custScaleY="115880"/>
      <dgm:spPr/>
    </dgm:pt>
    <dgm:pt modelId="{D1AB5BDC-922C-43E5-AFB8-4DC8B3F84973}" type="pres">
      <dgm:prSet presAssocID="{6BB1A1B5-54D1-49E9-B779-062F48894867}" presName="bgRectTx" presStyleLbl="bgShp" presStyleIdx="2" presStyleCnt="3">
        <dgm:presLayoutVars>
          <dgm:bulletEnabled val="1"/>
        </dgm:presLayoutVars>
      </dgm:prSet>
      <dgm:spPr/>
    </dgm:pt>
  </dgm:ptLst>
  <dgm:cxnLst>
    <dgm:cxn modelId="{F3E50201-6F54-4CD9-A025-18EC3CD81BC9}" type="presOf" srcId="{A56073A0-F40B-4FA9-996A-89B495F47382}" destId="{9D45B219-ECCB-4148-B4EF-4D47E17D2B11}" srcOrd="0" destOrd="0" presId="urn:microsoft.com/office/officeart/2005/8/layout/hierarchy6"/>
    <dgm:cxn modelId="{FF44C804-F3E7-47D5-8290-E99BF72E95C3}" srcId="{412E8E04-768B-41ED-8D21-B26F3D48AFED}" destId="{A56073A0-F40B-4FA9-996A-89B495F47382}" srcOrd="1" destOrd="0" parTransId="{0FB3AFCE-7DC1-47FC-BD63-298C83B18034}" sibTransId="{C237C71A-EEED-4812-BD3E-F04030298ECC}"/>
    <dgm:cxn modelId="{DA48E80D-1849-43CC-ADCB-6DF02D48EB31}" type="presOf" srcId="{304250C5-3F05-4B76-841D-F62DC3F65DB8}" destId="{03EBB967-52CA-408B-BEC9-89BA0312C4C1}" srcOrd="0" destOrd="0" presId="urn:microsoft.com/office/officeart/2005/8/layout/hierarchy6"/>
    <dgm:cxn modelId="{71094526-3E10-4605-A44C-7E4E6CE3B3F4}" type="presOf" srcId="{9D2336CD-6B71-4D8E-A401-35233EB17122}" destId="{CF1281F2-9EC4-4DE7-BF4C-335C2BABDEDD}" srcOrd="0" destOrd="0" presId="urn:microsoft.com/office/officeart/2005/8/layout/hierarchy6"/>
    <dgm:cxn modelId="{CF7C8228-16A8-4D3F-B53D-D3EB4F35F3EA}" type="presOf" srcId="{9D2336CD-6B71-4D8E-A401-35233EB17122}" destId="{88F9B18B-2F04-435C-B41A-957490202C7B}" srcOrd="1" destOrd="0" presId="urn:microsoft.com/office/officeart/2005/8/layout/hierarchy6"/>
    <dgm:cxn modelId="{CCEC3F32-E0B0-47F1-8CB0-C6CA32C6DB06}" type="presOf" srcId="{6BB1A1B5-54D1-49E9-B779-062F48894867}" destId="{D1AB5BDC-922C-43E5-AFB8-4DC8B3F84973}" srcOrd="1" destOrd="0" presId="urn:microsoft.com/office/officeart/2005/8/layout/hierarchy6"/>
    <dgm:cxn modelId="{C7582637-B00B-4FD5-9F48-934815247A54}" srcId="{0D1C3FDE-BFE5-436C-AE25-74A0B11BA5F1}" destId="{6BB1A1B5-54D1-49E9-B779-062F48894867}" srcOrd="3" destOrd="0" parTransId="{E7098F1F-F42B-4D37-9ED1-A0E4063E0043}" sibTransId="{818C21D3-BF16-4104-8171-55D71582DD2C}"/>
    <dgm:cxn modelId="{A6588C46-C456-4CE5-BA8A-6F264FDAADA3}" srcId="{F326075D-11D5-42C3-A037-8A9CBDBF22B2}" destId="{7B1D819F-BC70-4213-99FC-7A79F89BDE61}" srcOrd="0" destOrd="0" parTransId="{682259FE-665F-44B7-B308-B00D03DAF56C}" sibTransId="{A1E99060-08AA-4862-8E66-63C605671176}"/>
    <dgm:cxn modelId="{BC2FB749-90EC-4844-AFFD-2B6241AE8DEE}" srcId="{0D1C3FDE-BFE5-436C-AE25-74A0B11BA5F1}" destId="{9D2336CD-6B71-4D8E-A401-35233EB17122}" srcOrd="2" destOrd="0" parTransId="{618B0915-067F-49A0-AA17-DDC51EFEF9A0}" sibTransId="{D747B045-C102-4FA1-B2D7-AE5B7667538A}"/>
    <dgm:cxn modelId="{EFAE904E-9F92-4F12-9B5A-D5EE7DBABDEE}" srcId="{0D1C3FDE-BFE5-436C-AE25-74A0B11BA5F1}" destId="{4F6C038E-741F-473D-8766-164C4E3C61B0}" srcOrd="1" destOrd="0" parTransId="{395280D0-295E-434D-96C6-4E939C128FC2}" sibTransId="{5253F4F4-095F-4169-AE56-51BECBF6E05A}"/>
    <dgm:cxn modelId="{8DC3EC52-CAA4-4D34-8550-92E55D8EFC14}" type="presOf" srcId="{0FB3AFCE-7DC1-47FC-BD63-298C83B18034}" destId="{A2D10840-3902-4D73-A983-9246F7BACD62}" srcOrd="0" destOrd="0" presId="urn:microsoft.com/office/officeart/2005/8/layout/hierarchy6"/>
    <dgm:cxn modelId="{7304C559-CF06-4909-BA93-C0A3F2C87732}" srcId="{F326075D-11D5-42C3-A037-8A9CBDBF22B2}" destId="{B5C9D28B-CA58-4187-BD3A-6B27ED2B3883}" srcOrd="1" destOrd="0" parTransId="{304250C5-3F05-4B76-841D-F62DC3F65DB8}" sibTransId="{1AE52735-2EAB-4DFB-A3D8-9D8F1483F06F}"/>
    <dgm:cxn modelId="{1A0E9F5A-8E1D-41B5-8F74-77603AFC9230}" type="presOf" srcId="{4F6C038E-741F-473D-8766-164C4E3C61B0}" destId="{98E97A81-5956-4D10-B309-BF12C7285666}" srcOrd="1" destOrd="0" presId="urn:microsoft.com/office/officeart/2005/8/layout/hierarchy6"/>
    <dgm:cxn modelId="{C079C881-6699-450E-9146-43B4F7F55730}" type="presOf" srcId="{412E8E04-768B-41ED-8D21-B26F3D48AFED}" destId="{D390CA4A-6D74-4B1D-B660-98D124742339}" srcOrd="0" destOrd="0" presId="urn:microsoft.com/office/officeart/2005/8/layout/hierarchy6"/>
    <dgm:cxn modelId="{EE17C28E-7CDF-42AC-951C-2918D459BD74}" type="presOf" srcId="{682259FE-665F-44B7-B308-B00D03DAF56C}" destId="{77AC2D47-EDE6-4DFA-939C-AEB566D7CBD6}" srcOrd="0" destOrd="0" presId="urn:microsoft.com/office/officeart/2005/8/layout/hierarchy6"/>
    <dgm:cxn modelId="{6A22D899-10AD-4D8A-96CD-5DF9BA2A0FC4}" type="presOf" srcId="{7B1D819F-BC70-4213-99FC-7A79F89BDE61}" destId="{50A94150-0CE0-4EDB-A0C9-0C9424869283}" srcOrd="0" destOrd="0" presId="urn:microsoft.com/office/officeart/2005/8/layout/hierarchy6"/>
    <dgm:cxn modelId="{C8D0B1A8-378A-46D7-8F08-4080C8E5E35A}" srcId="{412E8E04-768B-41ED-8D21-B26F3D48AFED}" destId="{F326075D-11D5-42C3-A037-8A9CBDBF22B2}" srcOrd="0" destOrd="0" parTransId="{D818DBDC-1604-4941-97A0-29D803F11ABA}" sibTransId="{2B6222FE-3B94-4AAE-8FC1-40F01E13317D}"/>
    <dgm:cxn modelId="{C8FB16AA-DCED-4488-99F0-04083BE6F51D}" type="presOf" srcId="{D818DBDC-1604-4941-97A0-29D803F11ABA}" destId="{DC7457A9-872D-4004-8793-55FBFC460D35}" srcOrd="0" destOrd="0" presId="urn:microsoft.com/office/officeart/2005/8/layout/hierarchy6"/>
    <dgm:cxn modelId="{E8DCB7AF-D2B8-47FB-BC5E-201653C5AFE9}" type="presOf" srcId="{653584E5-F5D9-4C0D-BA90-32832E88B655}" destId="{74101DB6-31F2-4B95-80E9-F377854F8035}" srcOrd="0" destOrd="0" presId="urn:microsoft.com/office/officeart/2005/8/layout/hierarchy6"/>
    <dgm:cxn modelId="{99318ABF-EAE6-4F6E-BAB4-69D7AF4FE039}" type="presOf" srcId="{6BB1A1B5-54D1-49E9-B779-062F48894867}" destId="{50CF6479-0EDF-43F0-B3B9-7C9E85252EBC}" srcOrd="0" destOrd="0" presId="urn:microsoft.com/office/officeart/2005/8/layout/hierarchy6"/>
    <dgm:cxn modelId="{0EEFADD8-E0CB-4A7D-847B-60E71FFAF532}" type="presOf" srcId="{B5C9D28B-CA58-4187-BD3A-6B27ED2B3883}" destId="{ADAB18AD-8834-46A7-8416-F1CE96E31F16}" srcOrd="0" destOrd="0" presId="urn:microsoft.com/office/officeart/2005/8/layout/hierarchy6"/>
    <dgm:cxn modelId="{E31D68DA-FFA3-4F89-BC78-5298E856C25D}" srcId="{0D1C3FDE-BFE5-436C-AE25-74A0B11BA5F1}" destId="{412E8E04-768B-41ED-8D21-B26F3D48AFED}" srcOrd="0" destOrd="0" parTransId="{ADE3AF7C-72A9-4EE0-846C-19F33BF92318}" sibTransId="{3F6A0556-A836-4BBA-841B-991F6C6CE863}"/>
    <dgm:cxn modelId="{E7A9C3DB-546C-4F21-821B-DA0A5106D20B}" type="presOf" srcId="{4F6C038E-741F-473D-8766-164C4E3C61B0}" destId="{8D71973C-7EB0-4AC1-9420-E1503223E099}" srcOrd="0" destOrd="0" presId="urn:microsoft.com/office/officeart/2005/8/layout/hierarchy6"/>
    <dgm:cxn modelId="{5918B8DD-4E1C-4BB4-B9A4-6B3A6E1E0FFE}" type="presOf" srcId="{20A77FD8-3BE7-4278-9D35-75661D24E466}" destId="{515BD0AE-D021-428D-9A5C-C85E95B736B8}" srcOrd="0" destOrd="0" presId="urn:microsoft.com/office/officeart/2005/8/layout/hierarchy6"/>
    <dgm:cxn modelId="{7F263EDF-2165-4EB5-A1E7-724CBA8CF2F1}" srcId="{A56073A0-F40B-4FA9-996A-89B495F47382}" destId="{20A77FD8-3BE7-4278-9D35-75661D24E466}" srcOrd="0" destOrd="0" parTransId="{653584E5-F5D9-4C0D-BA90-32832E88B655}" sibTransId="{DFC87D74-F2AB-436E-AC79-08F33B5245F4}"/>
    <dgm:cxn modelId="{BEC93FE6-B490-47FD-91AE-361602C4417B}" type="presOf" srcId="{0D1C3FDE-BFE5-436C-AE25-74A0B11BA5F1}" destId="{481EF3C7-4D19-4B2A-9A02-293A37331D29}" srcOrd="0" destOrd="0" presId="urn:microsoft.com/office/officeart/2005/8/layout/hierarchy6"/>
    <dgm:cxn modelId="{12F0D5E8-5A6A-4872-9F8F-770141DFCCD0}" type="presOf" srcId="{F326075D-11D5-42C3-A037-8A9CBDBF22B2}" destId="{990A414A-D72C-433B-9539-2DCD94782299}" srcOrd="0" destOrd="0" presId="urn:microsoft.com/office/officeart/2005/8/layout/hierarchy6"/>
    <dgm:cxn modelId="{049D6539-5DBF-4601-A0D2-890BB8AE99CF}" type="presParOf" srcId="{481EF3C7-4D19-4B2A-9A02-293A37331D29}" destId="{14BE1C2D-8D0F-4323-B7C2-537FD960670B}" srcOrd="0" destOrd="0" presId="urn:microsoft.com/office/officeart/2005/8/layout/hierarchy6"/>
    <dgm:cxn modelId="{2E901A49-5799-4A5D-A89E-494C0A32FC62}" type="presParOf" srcId="{14BE1C2D-8D0F-4323-B7C2-537FD960670B}" destId="{884CAF5C-A256-4564-843E-E055275CA836}" srcOrd="0" destOrd="0" presId="urn:microsoft.com/office/officeart/2005/8/layout/hierarchy6"/>
    <dgm:cxn modelId="{BE27B661-FB47-4B5E-A8D2-7CC103D2AB3B}" type="presParOf" srcId="{14BE1C2D-8D0F-4323-B7C2-537FD960670B}" destId="{29A540CB-9AE2-4B2C-B3E6-E2FFDF43A6AC}" srcOrd="1" destOrd="0" presId="urn:microsoft.com/office/officeart/2005/8/layout/hierarchy6"/>
    <dgm:cxn modelId="{EDCB3438-67C1-41F1-A059-7922B7C8B3CC}" type="presParOf" srcId="{29A540CB-9AE2-4B2C-B3E6-E2FFDF43A6AC}" destId="{DE23D9D2-9C88-4732-B1BD-AA1AFEBE0F9B}" srcOrd="0" destOrd="0" presId="urn:microsoft.com/office/officeart/2005/8/layout/hierarchy6"/>
    <dgm:cxn modelId="{78EC8DED-DB2B-43E6-9743-0F65A38A4CEE}" type="presParOf" srcId="{DE23D9D2-9C88-4732-B1BD-AA1AFEBE0F9B}" destId="{D390CA4A-6D74-4B1D-B660-98D124742339}" srcOrd="0" destOrd="0" presId="urn:microsoft.com/office/officeart/2005/8/layout/hierarchy6"/>
    <dgm:cxn modelId="{0934B6D8-8698-4AC3-A30C-30B0715A8CCB}" type="presParOf" srcId="{DE23D9D2-9C88-4732-B1BD-AA1AFEBE0F9B}" destId="{95BF3038-6EFC-47D3-BCBA-A2A9F5FC3292}" srcOrd="1" destOrd="0" presId="urn:microsoft.com/office/officeart/2005/8/layout/hierarchy6"/>
    <dgm:cxn modelId="{2E0A3D79-923C-4FF4-8068-9FD957A312C1}" type="presParOf" srcId="{95BF3038-6EFC-47D3-BCBA-A2A9F5FC3292}" destId="{DC7457A9-872D-4004-8793-55FBFC460D35}" srcOrd="0" destOrd="0" presId="urn:microsoft.com/office/officeart/2005/8/layout/hierarchy6"/>
    <dgm:cxn modelId="{291462FA-5BC8-4B4F-9790-32867C77DD4B}" type="presParOf" srcId="{95BF3038-6EFC-47D3-BCBA-A2A9F5FC3292}" destId="{F4F1D6AA-5832-43BA-93CB-5A7D7DC971AC}" srcOrd="1" destOrd="0" presId="urn:microsoft.com/office/officeart/2005/8/layout/hierarchy6"/>
    <dgm:cxn modelId="{B9F9BC18-6BF6-4CDB-8F07-9EFB5973F5B1}" type="presParOf" srcId="{F4F1D6AA-5832-43BA-93CB-5A7D7DC971AC}" destId="{990A414A-D72C-433B-9539-2DCD94782299}" srcOrd="0" destOrd="0" presId="urn:microsoft.com/office/officeart/2005/8/layout/hierarchy6"/>
    <dgm:cxn modelId="{C78F80EF-745F-4C2C-B20F-0AFEFF69E3E0}" type="presParOf" srcId="{F4F1D6AA-5832-43BA-93CB-5A7D7DC971AC}" destId="{1FB4B0BA-9E67-416A-83B4-1287E0E5D923}" srcOrd="1" destOrd="0" presId="urn:microsoft.com/office/officeart/2005/8/layout/hierarchy6"/>
    <dgm:cxn modelId="{94B1DD2E-D812-4A4B-B3F5-E90622038675}" type="presParOf" srcId="{1FB4B0BA-9E67-416A-83B4-1287E0E5D923}" destId="{77AC2D47-EDE6-4DFA-939C-AEB566D7CBD6}" srcOrd="0" destOrd="0" presId="urn:microsoft.com/office/officeart/2005/8/layout/hierarchy6"/>
    <dgm:cxn modelId="{26A4B443-29E9-4C9D-95D7-7DFC8B779A1C}" type="presParOf" srcId="{1FB4B0BA-9E67-416A-83B4-1287E0E5D923}" destId="{94636A57-5994-41B9-BB7C-7D67E04D30F2}" srcOrd="1" destOrd="0" presId="urn:microsoft.com/office/officeart/2005/8/layout/hierarchy6"/>
    <dgm:cxn modelId="{610C270E-1790-44F1-ADA5-2247A78142A8}" type="presParOf" srcId="{94636A57-5994-41B9-BB7C-7D67E04D30F2}" destId="{50A94150-0CE0-4EDB-A0C9-0C9424869283}" srcOrd="0" destOrd="0" presId="urn:microsoft.com/office/officeart/2005/8/layout/hierarchy6"/>
    <dgm:cxn modelId="{51520501-46BE-43B1-8B0F-323884A8BC5A}" type="presParOf" srcId="{94636A57-5994-41B9-BB7C-7D67E04D30F2}" destId="{ED387396-DD30-4E23-BFFA-D029AB2106C1}" srcOrd="1" destOrd="0" presId="urn:microsoft.com/office/officeart/2005/8/layout/hierarchy6"/>
    <dgm:cxn modelId="{ABBC2BE8-8E04-4AC2-A151-A35C825B78D2}" type="presParOf" srcId="{1FB4B0BA-9E67-416A-83B4-1287E0E5D923}" destId="{03EBB967-52CA-408B-BEC9-89BA0312C4C1}" srcOrd="2" destOrd="0" presId="urn:microsoft.com/office/officeart/2005/8/layout/hierarchy6"/>
    <dgm:cxn modelId="{10689CBA-A0F1-4C1B-A4FA-AF7FF0C3D99C}" type="presParOf" srcId="{1FB4B0BA-9E67-416A-83B4-1287E0E5D923}" destId="{17D8B46E-0C42-48C1-A105-E4D3B654E4A2}" srcOrd="3" destOrd="0" presId="urn:microsoft.com/office/officeart/2005/8/layout/hierarchy6"/>
    <dgm:cxn modelId="{6F913FFB-0EEB-4869-B65B-293F1B096041}" type="presParOf" srcId="{17D8B46E-0C42-48C1-A105-E4D3B654E4A2}" destId="{ADAB18AD-8834-46A7-8416-F1CE96E31F16}" srcOrd="0" destOrd="0" presId="urn:microsoft.com/office/officeart/2005/8/layout/hierarchy6"/>
    <dgm:cxn modelId="{A13ADB1B-1FA9-40D3-AE68-91FD5A2401B6}" type="presParOf" srcId="{17D8B46E-0C42-48C1-A105-E4D3B654E4A2}" destId="{4AA20BF9-716D-4C08-ABD1-C859F0B3B305}" srcOrd="1" destOrd="0" presId="urn:microsoft.com/office/officeart/2005/8/layout/hierarchy6"/>
    <dgm:cxn modelId="{D1F9594C-2C49-4D29-B516-A3C809DCDC2F}" type="presParOf" srcId="{95BF3038-6EFC-47D3-BCBA-A2A9F5FC3292}" destId="{A2D10840-3902-4D73-A983-9246F7BACD62}" srcOrd="2" destOrd="0" presId="urn:microsoft.com/office/officeart/2005/8/layout/hierarchy6"/>
    <dgm:cxn modelId="{C687F244-3B19-41F4-BC65-DD4C1811A829}" type="presParOf" srcId="{95BF3038-6EFC-47D3-BCBA-A2A9F5FC3292}" destId="{3C65C4D3-8C51-415B-98AD-7CDECB653424}" srcOrd="3" destOrd="0" presId="urn:microsoft.com/office/officeart/2005/8/layout/hierarchy6"/>
    <dgm:cxn modelId="{55FB247E-995D-4C01-A790-DAE341FE91E7}" type="presParOf" srcId="{3C65C4D3-8C51-415B-98AD-7CDECB653424}" destId="{9D45B219-ECCB-4148-B4EF-4D47E17D2B11}" srcOrd="0" destOrd="0" presId="urn:microsoft.com/office/officeart/2005/8/layout/hierarchy6"/>
    <dgm:cxn modelId="{E759FBAC-F601-43DE-A8E2-036B4C009776}" type="presParOf" srcId="{3C65C4D3-8C51-415B-98AD-7CDECB653424}" destId="{E05B7A77-2EE8-4C6D-A60C-6EBF9C30FEEF}" srcOrd="1" destOrd="0" presId="urn:microsoft.com/office/officeart/2005/8/layout/hierarchy6"/>
    <dgm:cxn modelId="{6A6555DE-7AEF-4CEE-8945-EFA1E636C7D8}" type="presParOf" srcId="{E05B7A77-2EE8-4C6D-A60C-6EBF9C30FEEF}" destId="{74101DB6-31F2-4B95-80E9-F377854F8035}" srcOrd="0" destOrd="0" presId="urn:microsoft.com/office/officeart/2005/8/layout/hierarchy6"/>
    <dgm:cxn modelId="{3193284A-7C21-43B8-B8DA-504FF6541CDD}" type="presParOf" srcId="{E05B7A77-2EE8-4C6D-A60C-6EBF9C30FEEF}" destId="{A1F4C4D7-EC05-4216-BCA4-97905150B017}" srcOrd="1" destOrd="0" presId="urn:microsoft.com/office/officeart/2005/8/layout/hierarchy6"/>
    <dgm:cxn modelId="{A4D16F46-1B6F-4291-BF3B-30E5FBD34679}" type="presParOf" srcId="{A1F4C4D7-EC05-4216-BCA4-97905150B017}" destId="{515BD0AE-D021-428D-9A5C-C85E95B736B8}" srcOrd="0" destOrd="0" presId="urn:microsoft.com/office/officeart/2005/8/layout/hierarchy6"/>
    <dgm:cxn modelId="{99D7BF34-2D4E-43FF-9AB4-156E4E56A72A}" type="presParOf" srcId="{A1F4C4D7-EC05-4216-BCA4-97905150B017}" destId="{6D17EA90-8829-4AD7-8B36-675B54AFDEAB}" srcOrd="1" destOrd="0" presId="urn:microsoft.com/office/officeart/2005/8/layout/hierarchy6"/>
    <dgm:cxn modelId="{B12DA944-0B0F-47FD-9AEA-005512EDC3CC}" type="presParOf" srcId="{481EF3C7-4D19-4B2A-9A02-293A37331D29}" destId="{593BA46F-5B0D-433D-934C-23BCAEA64F66}" srcOrd="1" destOrd="0" presId="urn:microsoft.com/office/officeart/2005/8/layout/hierarchy6"/>
    <dgm:cxn modelId="{8352C444-E90A-4BFA-B6E8-10D3C54A48CC}" type="presParOf" srcId="{593BA46F-5B0D-433D-934C-23BCAEA64F66}" destId="{10ABC81F-A933-4852-8D4C-F107DBA31155}" srcOrd="0" destOrd="0" presId="urn:microsoft.com/office/officeart/2005/8/layout/hierarchy6"/>
    <dgm:cxn modelId="{0BE781F9-9489-4A0E-9881-A76CBFC8611C}" type="presParOf" srcId="{10ABC81F-A933-4852-8D4C-F107DBA31155}" destId="{8D71973C-7EB0-4AC1-9420-E1503223E099}" srcOrd="0" destOrd="0" presId="urn:microsoft.com/office/officeart/2005/8/layout/hierarchy6"/>
    <dgm:cxn modelId="{EF85E693-7742-44B2-B762-6AD545A818C6}" type="presParOf" srcId="{10ABC81F-A933-4852-8D4C-F107DBA31155}" destId="{98E97A81-5956-4D10-B309-BF12C7285666}" srcOrd="1" destOrd="0" presId="urn:microsoft.com/office/officeart/2005/8/layout/hierarchy6"/>
    <dgm:cxn modelId="{4E588F43-5432-48DB-83F7-AF979EE6EF3D}" type="presParOf" srcId="{593BA46F-5B0D-433D-934C-23BCAEA64F66}" destId="{5CA6EF37-47FB-4276-A368-6860BA022964}" srcOrd="1" destOrd="0" presId="urn:microsoft.com/office/officeart/2005/8/layout/hierarchy6"/>
    <dgm:cxn modelId="{639F8188-5ACC-412E-B0B1-9E59E8E31CD1}" type="presParOf" srcId="{5CA6EF37-47FB-4276-A368-6860BA022964}" destId="{F9F1520A-BCD5-405F-BD64-0FE3096D1CFB}" srcOrd="0" destOrd="0" presId="urn:microsoft.com/office/officeart/2005/8/layout/hierarchy6"/>
    <dgm:cxn modelId="{74560385-0FE2-41E6-8DE2-AADE9048CC5D}" type="presParOf" srcId="{593BA46F-5B0D-433D-934C-23BCAEA64F66}" destId="{7CF1457A-9326-48A2-AD9A-3B8475790443}" srcOrd="2" destOrd="0" presId="urn:microsoft.com/office/officeart/2005/8/layout/hierarchy6"/>
    <dgm:cxn modelId="{6577E2CA-472C-407E-83C6-3AB2D02437C8}" type="presParOf" srcId="{7CF1457A-9326-48A2-AD9A-3B8475790443}" destId="{CF1281F2-9EC4-4DE7-BF4C-335C2BABDEDD}" srcOrd="0" destOrd="0" presId="urn:microsoft.com/office/officeart/2005/8/layout/hierarchy6"/>
    <dgm:cxn modelId="{490302DA-1A02-4985-A3A2-6D887BDC4FCF}" type="presParOf" srcId="{7CF1457A-9326-48A2-AD9A-3B8475790443}" destId="{88F9B18B-2F04-435C-B41A-957490202C7B}" srcOrd="1" destOrd="0" presId="urn:microsoft.com/office/officeart/2005/8/layout/hierarchy6"/>
    <dgm:cxn modelId="{82E098E9-A0DB-48BB-A853-5391C23B72A9}" type="presParOf" srcId="{593BA46F-5B0D-433D-934C-23BCAEA64F66}" destId="{B73CC5AC-21B4-4C6B-8D6F-36FB6A934632}" srcOrd="3" destOrd="0" presId="urn:microsoft.com/office/officeart/2005/8/layout/hierarchy6"/>
    <dgm:cxn modelId="{DD90723F-7575-4810-8183-A370D6F5A575}" type="presParOf" srcId="{B73CC5AC-21B4-4C6B-8D6F-36FB6A934632}" destId="{8192626A-DBAC-42D9-B997-E5EFDBEA3F5A}" srcOrd="0" destOrd="0" presId="urn:microsoft.com/office/officeart/2005/8/layout/hierarchy6"/>
    <dgm:cxn modelId="{7D408104-2A01-477C-8230-E48E22510226}" type="presParOf" srcId="{593BA46F-5B0D-433D-934C-23BCAEA64F66}" destId="{120A689D-4D1C-44F9-AD26-F852F4B4FC69}" srcOrd="4" destOrd="0" presId="urn:microsoft.com/office/officeart/2005/8/layout/hierarchy6"/>
    <dgm:cxn modelId="{46B94173-2B53-4B18-A091-19D86559905C}" type="presParOf" srcId="{120A689D-4D1C-44F9-AD26-F852F4B4FC69}" destId="{50CF6479-0EDF-43F0-B3B9-7C9E85252EBC}" srcOrd="0" destOrd="0" presId="urn:microsoft.com/office/officeart/2005/8/layout/hierarchy6"/>
    <dgm:cxn modelId="{ACD66DE7-D152-4074-A3B6-1C7422E50267}" type="presParOf" srcId="{120A689D-4D1C-44F9-AD26-F852F4B4FC69}" destId="{D1AB5BDC-922C-43E5-AFB8-4DC8B3F84973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065A98-164C-4304-A8FC-4A5CE781B837}">
      <dsp:nvSpPr>
        <dsp:cNvPr id="0" name=""/>
        <dsp:cNvSpPr/>
      </dsp:nvSpPr>
      <dsp:spPr>
        <a:xfrm>
          <a:off x="2579687" y="1061741"/>
          <a:ext cx="1825147" cy="5806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2310"/>
              </a:lnTo>
              <a:lnTo>
                <a:pt x="1825147" y="422310"/>
              </a:lnTo>
              <a:lnTo>
                <a:pt x="1825147" y="580691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9CC320-D691-4647-9D83-D6CBFD841A10}">
      <dsp:nvSpPr>
        <dsp:cNvPr id="0" name=""/>
        <dsp:cNvSpPr/>
      </dsp:nvSpPr>
      <dsp:spPr>
        <a:xfrm>
          <a:off x="2533967" y="1061741"/>
          <a:ext cx="91440" cy="58069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80691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E8C945-0B9C-4164-BBAA-96D5E5084BC5}">
      <dsp:nvSpPr>
        <dsp:cNvPr id="0" name=""/>
        <dsp:cNvSpPr/>
      </dsp:nvSpPr>
      <dsp:spPr>
        <a:xfrm>
          <a:off x="754539" y="1061741"/>
          <a:ext cx="1825147" cy="580691"/>
        </a:xfrm>
        <a:custGeom>
          <a:avLst/>
          <a:gdLst/>
          <a:ahLst/>
          <a:cxnLst/>
          <a:rect l="0" t="0" r="0" b="0"/>
          <a:pathLst>
            <a:path>
              <a:moveTo>
                <a:pt x="1825147" y="0"/>
              </a:moveTo>
              <a:lnTo>
                <a:pt x="1825147" y="422310"/>
              </a:lnTo>
              <a:lnTo>
                <a:pt x="0" y="422310"/>
              </a:lnTo>
              <a:lnTo>
                <a:pt x="0" y="580691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CCCC31-C111-43E1-9078-AF702CBC0CC1}">
      <dsp:nvSpPr>
        <dsp:cNvPr id="0" name=""/>
        <dsp:cNvSpPr/>
      </dsp:nvSpPr>
      <dsp:spPr>
        <a:xfrm>
          <a:off x="1825494" y="307548"/>
          <a:ext cx="1508386" cy="754193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kern="1200" dirty="0"/>
            <a:t>Központi bank</a:t>
          </a:r>
        </a:p>
      </dsp:txBody>
      <dsp:txXfrm>
        <a:off x="1862311" y="344365"/>
        <a:ext cx="1434752" cy="680559"/>
      </dsp:txXfrm>
    </dsp:sp>
    <dsp:sp modelId="{8CE3B223-C40E-4B8A-A25A-BFB3E671541F}">
      <dsp:nvSpPr>
        <dsp:cNvPr id="0" name=""/>
        <dsp:cNvSpPr/>
      </dsp:nvSpPr>
      <dsp:spPr>
        <a:xfrm>
          <a:off x="346" y="1642432"/>
          <a:ext cx="1508386" cy="754193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kern="1200" dirty="0"/>
            <a:t>Háztartások</a:t>
          </a:r>
        </a:p>
      </dsp:txBody>
      <dsp:txXfrm>
        <a:off x="37163" y="1679249"/>
        <a:ext cx="1434752" cy="680559"/>
      </dsp:txXfrm>
    </dsp:sp>
    <dsp:sp modelId="{3E0F1C37-D231-499C-9315-7BB3A9CFFA50}">
      <dsp:nvSpPr>
        <dsp:cNvPr id="0" name=""/>
        <dsp:cNvSpPr/>
      </dsp:nvSpPr>
      <dsp:spPr>
        <a:xfrm>
          <a:off x="1825494" y="1642432"/>
          <a:ext cx="1508386" cy="754193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kern="1200" dirty="0"/>
            <a:t>Vállalatok</a:t>
          </a:r>
        </a:p>
      </dsp:txBody>
      <dsp:txXfrm>
        <a:off x="1862311" y="1679249"/>
        <a:ext cx="1434752" cy="680559"/>
      </dsp:txXfrm>
    </dsp:sp>
    <dsp:sp modelId="{682B843E-2541-498C-B7ED-8CA8278CD4B4}">
      <dsp:nvSpPr>
        <dsp:cNvPr id="0" name=""/>
        <dsp:cNvSpPr/>
      </dsp:nvSpPr>
      <dsp:spPr>
        <a:xfrm>
          <a:off x="3650641" y="1642432"/>
          <a:ext cx="1508386" cy="754193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900" kern="1200" dirty="0"/>
            <a:t>Kormányzati szereplők</a:t>
          </a:r>
        </a:p>
      </dsp:txBody>
      <dsp:txXfrm>
        <a:off x="3687458" y="1679249"/>
        <a:ext cx="1434752" cy="6805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CF6479-0EDF-43F0-B3B9-7C9E85252EBC}">
      <dsp:nvSpPr>
        <dsp:cNvPr id="0" name=""/>
        <dsp:cNvSpPr/>
      </dsp:nvSpPr>
      <dsp:spPr>
        <a:xfrm>
          <a:off x="0" y="2742658"/>
          <a:ext cx="5479330" cy="855687"/>
        </a:xfrm>
        <a:prstGeom prst="roundRect">
          <a:avLst>
            <a:gd name="adj" fmla="val 10000"/>
          </a:avLst>
        </a:prstGeom>
        <a:solidFill>
          <a:schemeClr val="accent2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/>
            <a:t>Lakosság és gazdasági szereplők</a:t>
          </a:r>
        </a:p>
      </dsp:txBody>
      <dsp:txXfrm>
        <a:off x="0" y="2742658"/>
        <a:ext cx="1643799" cy="855687"/>
      </dsp:txXfrm>
    </dsp:sp>
    <dsp:sp modelId="{CF1281F2-9EC4-4DE7-BF4C-335C2BABDEDD}">
      <dsp:nvSpPr>
        <dsp:cNvPr id="0" name=""/>
        <dsp:cNvSpPr/>
      </dsp:nvSpPr>
      <dsp:spPr>
        <a:xfrm>
          <a:off x="0" y="1626693"/>
          <a:ext cx="5479330" cy="992894"/>
        </a:xfrm>
        <a:prstGeom prst="roundRect">
          <a:avLst>
            <a:gd name="adj" fmla="val 10000"/>
          </a:avLst>
        </a:prstGeom>
        <a:solidFill>
          <a:schemeClr val="accent2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/>
            <a:t>Kereskedelmi bankok</a:t>
          </a:r>
        </a:p>
      </dsp:txBody>
      <dsp:txXfrm>
        <a:off x="0" y="1626693"/>
        <a:ext cx="1643799" cy="992894"/>
      </dsp:txXfrm>
    </dsp:sp>
    <dsp:sp modelId="{8D71973C-7EB0-4AC1-9420-E1503223E099}">
      <dsp:nvSpPr>
        <dsp:cNvPr id="0" name=""/>
        <dsp:cNvSpPr/>
      </dsp:nvSpPr>
      <dsp:spPr>
        <a:xfrm>
          <a:off x="0" y="545700"/>
          <a:ext cx="5479330" cy="957922"/>
        </a:xfrm>
        <a:prstGeom prst="roundRect">
          <a:avLst>
            <a:gd name="adj" fmla="val 10000"/>
          </a:avLst>
        </a:prstGeom>
        <a:solidFill>
          <a:schemeClr val="accent2">
            <a:tint val="5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500" kern="1200" dirty="0"/>
            <a:t>Központi bank</a:t>
          </a:r>
        </a:p>
      </dsp:txBody>
      <dsp:txXfrm>
        <a:off x="0" y="545700"/>
        <a:ext cx="1643799" cy="957922"/>
      </dsp:txXfrm>
    </dsp:sp>
    <dsp:sp modelId="{D390CA4A-6D74-4B1D-B660-98D124742339}">
      <dsp:nvSpPr>
        <dsp:cNvPr id="0" name=""/>
        <dsp:cNvSpPr/>
      </dsp:nvSpPr>
      <dsp:spPr>
        <a:xfrm>
          <a:off x="2952945" y="607236"/>
          <a:ext cx="1426102" cy="615354"/>
        </a:xfrm>
        <a:prstGeom prst="roundRect">
          <a:avLst>
            <a:gd name="adj" fmla="val 10000"/>
          </a:avLst>
        </a:prstGeom>
        <a:solidFill>
          <a:schemeClr val="accent2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800" kern="1200" dirty="0"/>
            <a:t>Jegybank</a:t>
          </a:r>
          <a:endParaRPr lang="hu-HU" sz="1200" kern="1200" dirty="0"/>
        </a:p>
      </dsp:txBody>
      <dsp:txXfrm>
        <a:off x="2970968" y="625259"/>
        <a:ext cx="1390056" cy="579308"/>
      </dsp:txXfrm>
    </dsp:sp>
    <dsp:sp modelId="{DC7457A9-872D-4004-8793-55FBFC460D35}">
      <dsp:nvSpPr>
        <dsp:cNvPr id="0" name=""/>
        <dsp:cNvSpPr/>
      </dsp:nvSpPr>
      <dsp:spPr>
        <a:xfrm>
          <a:off x="2707421" y="1222590"/>
          <a:ext cx="958575" cy="599632"/>
        </a:xfrm>
        <a:custGeom>
          <a:avLst/>
          <a:gdLst/>
          <a:ahLst/>
          <a:cxnLst/>
          <a:rect l="0" t="0" r="0" b="0"/>
          <a:pathLst>
            <a:path>
              <a:moveTo>
                <a:pt x="958575" y="0"/>
              </a:moveTo>
              <a:lnTo>
                <a:pt x="958575" y="299816"/>
              </a:lnTo>
              <a:lnTo>
                <a:pt x="0" y="299816"/>
              </a:lnTo>
              <a:lnTo>
                <a:pt x="0" y="59963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0A414A-D72C-433B-9539-2DCD94782299}">
      <dsp:nvSpPr>
        <dsp:cNvPr id="0" name=""/>
        <dsp:cNvSpPr/>
      </dsp:nvSpPr>
      <dsp:spPr>
        <a:xfrm>
          <a:off x="1964385" y="1822222"/>
          <a:ext cx="1486071" cy="61535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kern="1200" dirty="0"/>
            <a:t>Kereskedelmi bank 1</a:t>
          </a:r>
        </a:p>
      </dsp:txBody>
      <dsp:txXfrm>
        <a:off x="1982408" y="1840245"/>
        <a:ext cx="1450025" cy="579308"/>
      </dsp:txXfrm>
    </dsp:sp>
    <dsp:sp modelId="{77AC2D47-EDE6-4DFA-939C-AEB566D7CBD6}">
      <dsp:nvSpPr>
        <dsp:cNvPr id="0" name=""/>
        <dsp:cNvSpPr/>
      </dsp:nvSpPr>
      <dsp:spPr>
        <a:xfrm>
          <a:off x="2107450" y="2437577"/>
          <a:ext cx="599970" cy="418465"/>
        </a:xfrm>
        <a:custGeom>
          <a:avLst/>
          <a:gdLst/>
          <a:ahLst/>
          <a:cxnLst/>
          <a:rect l="0" t="0" r="0" b="0"/>
          <a:pathLst>
            <a:path>
              <a:moveTo>
                <a:pt x="599970" y="0"/>
              </a:moveTo>
              <a:lnTo>
                <a:pt x="599970" y="209232"/>
              </a:lnTo>
              <a:lnTo>
                <a:pt x="0" y="209232"/>
              </a:lnTo>
              <a:lnTo>
                <a:pt x="0" y="418465"/>
              </a:lnTo>
            </a:path>
          </a:pathLst>
        </a:custGeom>
        <a:noFill/>
        <a:ln w="127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A94150-0CE0-4EDB-A0C9-0C9424869283}">
      <dsp:nvSpPr>
        <dsp:cNvPr id="0" name=""/>
        <dsp:cNvSpPr/>
      </dsp:nvSpPr>
      <dsp:spPr>
        <a:xfrm>
          <a:off x="1645934" y="2856042"/>
          <a:ext cx="923031" cy="615354"/>
        </a:xfrm>
        <a:prstGeom prst="roundRect">
          <a:avLst>
            <a:gd name="adj" fmla="val 10000"/>
          </a:avLst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100" kern="1200" dirty="0"/>
            <a:t>Háztartások</a:t>
          </a:r>
        </a:p>
      </dsp:txBody>
      <dsp:txXfrm>
        <a:off x="1663957" y="2874065"/>
        <a:ext cx="886985" cy="579308"/>
      </dsp:txXfrm>
    </dsp:sp>
    <dsp:sp modelId="{03EBB967-52CA-408B-BEC9-89BA0312C4C1}">
      <dsp:nvSpPr>
        <dsp:cNvPr id="0" name=""/>
        <dsp:cNvSpPr/>
      </dsp:nvSpPr>
      <dsp:spPr>
        <a:xfrm>
          <a:off x="2707421" y="2437577"/>
          <a:ext cx="599970" cy="4184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232"/>
              </a:lnTo>
              <a:lnTo>
                <a:pt x="599970" y="209232"/>
              </a:lnTo>
              <a:lnTo>
                <a:pt x="599970" y="418465"/>
              </a:lnTo>
            </a:path>
          </a:pathLst>
        </a:custGeom>
        <a:noFill/>
        <a:ln w="127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AB18AD-8834-46A7-8416-F1CE96E31F16}">
      <dsp:nvSpPr>
        <dsp:cNvPr id="0" name=""/>
        <dsp:cNvSpPr/>
      </dsp:nvSpPr>
      <dsp:spPr>
        <a:xfrm>
          <a:off x="2845875" y="2856042"/>
          <a:ext cx="923031" cy="615354"/>
        </a:xfrm>
        <a:prstGeom prst="roundRect">
          <a:avLst>
            <a:gd name="adj" fmla="val 10000"/>
          </a:avLst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100" kern="1200" dirty="0"/>
            <a:t>Vállalatok</a:t>
          </a:r>
        </a:p>
      </dsp:txBody>
      <dsp:txXfrm>
        <a:off x="2863898" y="2874065"/>
        <a:ext cx="886985" cy="579308"/>
      </dsp:txXfrm>
    </dsp:sp>
    <dsp:sp modelId="{A2D10840-3902-4D73-A983-9246F7BACD62}">
      <dsp:nvSpPr>
        <dsp:cNvPr id="0" name=""/>
        <dsp:cNvSpPr/>
      </dsp:nvSpPr>
      <dsp:spPr>
        <a:xfrm>
          <a:off x="3665996" y="1222590"/>
          <a:ext cx="958575" cy="5996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9816"/>
              </a:lnTo>
              <a:lnTo>
                <a:pt x="958575" y="299816"/>
              </a:lnTo>
              <a:lnTo>
                <a:pt x="958575" y="599632"/>
              </a:lnTo>
            </a:path>
          </a:pathLst>
        </a:custGeom>
        <a:noFill/>
        <a:ln w="127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45B219-ECCB-4148-B4EF-4D47E17D2B11}">
      <dsp:nvSpPr>
        <dsp:cNvPr id="0" name=""/>
        <dsp:cNvSpPr/>
      </dsp:nvSpPr>
      <dsp:spPr>
        <a:xfrm>
          <a:off x="3881535" y="1822222"/>
          <a:ext cx="1486071" cy="61535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600" kern="1200" dirty="0"/>
            <a:t>Kereskedelmi bank 2</a:t>
          </a:r>
        </a:p>
      </dsp:txBody>
      <dsp:txXfrm>
        <a:off x="3899558" y="1840245"/>
        <a:ext cx="1450025" cy="579308"/>
      </dsp:txXfrm>
    </dsp:sp>
    <dsp:sp modelId="{74101DB6-31F2-4B95-80E9-F377854F8035}">
      <dsp:nvSpPr>
        <dsp:cNvPr id="0" name=""/>
        <dsp:cNvSpPr/>
      </dsp:nvSpPr>
      <dsp:spPr>
        <a:xfrm>
          <a:off x="4578851" y="2437577"/>
          <a:ext cx="91440" cy="41846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8465"/>
              </a:lnTo>
            </a:path>
          </a:pathLst>
        </a:custGeom>
        <a:noFill/>
        <a:ln w="127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5BD0AE-D021-428D-9A5C-C85E95B736B8}">
      <dsp:nvSpPr>
        <dsp:cNvPr id="0" name=""/>
        <dsp:cNvSpPr/>
      </dsp:nvSpPr>
      <dsp:spPr>
        <a:xfrm>
          <a:off x="4045817" y="2856042"/>
          <a:ext cx="1157509" cy="615354"/>
        </a:xfrm>
        <a:prstGeom prst="roundRect">
          <a:avLst>
            <a:gd name="adj" fmla="val 10000"/>
          </a:avLst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1100" kern="1200" dirty="0"/>
            <a:t>Kormányzati szereplők</a:t>
          </a:r>
        </a:p>
      </dsp:txBody>
      <dsp:txXfrm>
        <a:off x="4063840" y="2874065"/>
        <a:ext cx="1121463" cy="5793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B663AE-1F4B-4514-B44F-F7600AEFC2D1}" type="datetimeFigureOut">
              <a:rPr lang="en-GB" smtClean="0"/>
              <a:t>09/07/2020</a:t>
            </a:fld>
            <a:endParaRPr lang="en-GB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5445F-63DF-40F1-9CE4-F2E797B7BB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341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05445F-63DF-40F1-9CE4-F2E797B7BBD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786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794DAAB-4C86-4BDF-B4A7-951127BBFD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3DC636EE-2695-403D-A3F5-93BE20B08D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CE9C582-33B9-4EDD-BF29-ED8D6872B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4A0F432-A159-41BE-91EB-D807E11ED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0B0577F-AB90-4327-A8AE-D96A4785A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7CA62-3CAC-4A66-BD13-6F2D4DE23FB7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620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08CB2E9-0C39-414F-806F-E6E0D985A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961ADCA8-C43C-4F96-B92C-F714695DE6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2026A82-2BC6-4EE3-A3D5-715B530A1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2B2DB7E-0FCE-4AA1-A37A-23590FB1B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061BB45-8094-41F7-9930-F39B03D14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DBBDA-DD01-4844-A1DB-DBEC8B882A0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964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DE8C3111-A32C-4165-B18D-BC1032EAE8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AD15502B-8149-4924-8183-4F7C037C8F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CB8312A-BB09-46B8-8792-41614F2D8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5E93EF3-3E2F-46D6-B6FC-FF94CB832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F13BD33-35EA-4227-A298-15FD02A66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FE7EF-A94E-413C-B14F-CE38BF0EC5C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00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Cím, szöveg és 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08778F6-A5B3-4277-A4F1-D08C4453D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3313217-692D-40F5-900B-E8FD17D847C3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8A375009-6723-4AD8-A94A-D55B4367F703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EF39A33C-C754-484E-9577-A1303F212FFA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Dátum helye 5">
            <a:extLst>
              <a:ext uri="{FF2B5EF4-FFF2-40B4-BE49-F238E27FC236}">
                <a16:creationId xmlns:a16="http://schemas.microsoft.com/office/drawing/2014/main" id="{5BF37B33-BEF9-4631-B1D6-8621BAE023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Élőláb helye 6">
            <a:extLst>
              <a:ext uri="{FF2B5EF4-FFF2-40B4-BE49-F238E27FC236}">
                <a16:creationId xmlns:a16="http://schemas.microsoft.com/office/drawing/2014/main" id="{FA41AE1D-BA32-4557-BB59-E796BA25D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8" name="Dia számának helye 7">
            <a:extLst>
              <a:ext uri="{FF2B5EF4-FFF2-40B4-BE49-F238E27FC236}">
                <a16:creationId xmlns:a16="http://schemas.microsoft.com/office/drawing/2014/main" id="{AFD2D3DA-B19C-44C7-BB71-C6CDEA5AD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ED805735-2EE0-4E78-94CD-32455374FF17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660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794DAAB-4C86-4BDF-B4A7-951127BBFD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3DC636EE-2695-403D-A3F5-93BE20B08D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CE9C582-33B9-4EDD-BF29-ED8D6872B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4A0F432-A159-41BE-91EB-D807E11ED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0B0577F-AB90-4327-A8AE-D96A4785A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7CA62-3CAC-4A66-BD13-6F2D4DE23FB7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2977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BEA968A-8D2C-4703-91B4-AB7D86181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85E7D4B-B230-49FB-9B0D-F6A408A46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48ACF15-7333-4F88-8A93-C4B263312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4460CB2-8361-4833-9308-A5674E379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CDE127B-7C16-4062-9E04-8C29DDFE2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618A0-1637-48AA-BA33-AB6437672B4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2714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2CB25C8-0511-4577-8DDE-EBD470F25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336D68D-B811-4814-903A-633C50DD4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7504DD7-70B1-4E70-ADE4-A67F84A04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A58B872-627F-4D12-96C1-240F28B88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185F9AA-C5AD-4919-803C-B12EE1951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70129-299B-4933-82ED-1115EFAFAC4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423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EE18A67-7826-4CE3-B87A-B9DD2805C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022BBBD-18C8-4E7F-97E9-00BAD7AC15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D0D2C133-CBC2-47D3-8B5A-3BD2C2E0A8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743A75D-6812-4D5C-9615-8622AD7BD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0E547C22-46F5-4077-8FA2-B5E1870F2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0C0C071-F48F-49CA-AD98-77F6C0814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23D71-BC5B-4801-ACCE-8A2AFB9C516E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7333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851C408-9F67-4ECC-B007-4D7357146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7756396-C9FC-4D32-A9F8-427C8059E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E943C8C5-E2FE-4DB5-AB62-20EDC1A19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7E1C43E2-BBEB-4350-B794-783931A468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77CA65F7-A562-45CB-BE63-84170C0ED0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F346D84D-206A-49A2-A6EC-7A1AB239E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B82911C0-29CF-43B0-81D1-F39FE08AC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7E216EE7-B23F-4644-A671-03D645A6C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5CF34-1057-47B6-97E1-35F01CB06F90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8486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5F08484-16EB-47C4-9B33-0489B615F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FD9655CD-64D9-4920-8C96-CFC03834C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D7AB7B7C-AE34-400B-B01D-E6823E50A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6D64DDDB-B7F0-4EEC-8917-F0FC0E93E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A73D20-B478-46AB-9E77-E04B2634D784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914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1EEBBE67-3C51-49C5-AE78-DE5A2BE7D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8724CF24-CF39-4ACF-8113-C28A42CE6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BF1EA78D-15FE-427D-A08F-4AE8C50D6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63327-8522-4A3C-8DC2-4FC7E5A49A94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6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BEA968A-8D2C-4703-91B4-AB7D86181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85E7D4B-B230-49FB-9B0D-F6A408A46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48ACF15-7333-4F88-8A93-C4B263312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4460CB2-8361-4833-9308-A5674E379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CDE127B-7C16-4062-9E04-8C29DDFE2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B618A0-1637-48AA-BA33-AB6437672B4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6380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99E6F29-F105-4A51-B782-48A5EC797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88A314A-7DE6-494B-93A2-72682CEA5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B571AE7-9E60-49E0-9B1B-3E46720B73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1F6E5EB-6DB1-470E-A5A4-ACBD2A6EC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E50BD96-DD29-44B3-8105-49B6EB5E5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7E8B4AA4-FEC8-4D4F-8DB1-A0EA46D4D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50B67-3C7E-444A-BF45-FC2ABCFF23C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5743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AF40ADF-8C45-4FAF-9C49-2FB862FB1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92273A03-F972-4BEC-B78D-D1767B6631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7FBC57BE-AC28-4C80-86F9-A72B9E24DE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73EFBE18-384F-4D3C-A09D-63C368929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1DABFA5B-82B6-4E22-88C6-E9BD4C093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53AC392B-10D2-40FA-AFC1-8C55626A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E6673-6CE4-483C-A299-B1FB5D7418DB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86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08CB2E9-0C39-414F-806F-E6E0D985A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961ADCA8-C43C-4F96-B92C-F714695DE6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2026A82-2BC6-4EE3-A3D5-715B530A1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2B2DB7E-0FCE-4AA1-A37A-23590FB1B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5061BB45-8094-41F7-9930-F39B03D14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DBBDA-DD01-4844-A1DB-DBEC8B882A0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0968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DE8C3111-A32C-4165-B18D-BC1032EAE8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AD15502B-8149-4924-8183-4F7C037C8F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CB8312A-BB09-46B8-8792-41614F2D8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5E93EF3-3E2F-46D6-B6FC-FF94CB832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F13BD33-35EA-4227-A298-15FD02A66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FE7EF-A94E-413C-B14F-CE38BF0EC5C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2908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Cím, szöveg és 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08778F6-A5B3-4277-A4F1-D08C4453D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3313217-692D-40F5-900B-E8FD17D847C3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8A375009-6723-4AD8-A94A-D55B4367F703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Tartalom helye 4">
            <a:extLst>
              <a:ext uri="{FF2B5EF4-FFF2-40B4-BE49-F238E27FC236}">
                <a16:creationId xmlns:a16="http://schemas.microsoft.com/office/drawing/2014/main" id="{EF39A33C-C754-484E-9577-A1303F212FFA}"/>
              </a:ext>
            </a:extLst>
          </p:cNvPr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Dátum helye 5">
            <a:extLst>
              <a:ext uri="{FF2B5EF4-FFF2-40B4-BE49-F238E27FC236}">
                <a16:creationId xmlns:a16="http://schemas.microsoft.com/office/drawing/2014/main" id="{5BF37B33-BEF9-4631-B1D6-8621BAE023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Élőláb helye 6">
            <a:extLst>
              <a:ext uri="{FF2B5EF4-FFF2-40B4-BE49-F238E27FC236}">
                <a16:creationId xmlns:a16="http://schemas.microsoft.com/office/drawing/2014/main" id="{FA41AE1D-BA32-4557-BB59-E796BA25D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8" name="Dia számának helye 7">
            <a:extLst>
              <a:ext uri="{FF2B5EF4-FFF2-40B4-BE49-F238E27FC236}">
                <a16:creationId xmlns:a16="http://schemas.microsoft.com/office/drawing/2014/main" id="{AFD2D3DA-B19C-44C7-BB71-C6CDEA5AD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ED805735-2EE0-4E78-94CD-32455374FF17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071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2CB25C8-0511-4577-8DDE-EBD470F25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336D68D-B811-4814-903A-633C50DD4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8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7504DD7-70B1-4E70-ADE4-A67F84A04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A58B872-627F-4D12-96C1-240F28B88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185F9AA-C5AD-4919-803C-B12EE1951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970129-299B-4933-82ED-1115EFAFAC4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296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EE18A67-7826-4CE3-B87A-B9DD2805C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022BBBD-18C8-4E7F-97E9-00BAD7AC15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D0D2C133-CBC2-47D3-8B5A-3BD2C2E0A8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743A75D-6812-4D5C-9615-8622AD7BD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0E547C22-46F5-4077-8FA2-B5E1870F2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0C0C071-F48F-49CA-AD98-77F6C0814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23D71-BC5B-4801-ACCE-8A2AFB9C516E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001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851C408-9F67-4ECC-B007-4D7357146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7756396-C9FC-4D32-A9F8-427C8059E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E943C8C5-E2FE-4DB5-AB62-20EDC1A19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7E1C43E2-BBEB-4350-B794-783931A468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77CA65F7-A562-45CB-BE63-84170C0ED0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F346D84D-206A-49A2-A6EC-7A1AB239E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B82911C0-29CF-43B0-81D1-F39FE08AC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7E216EE7-B23F-4644-A671-03D645A6C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45CF34-1057-47B6-97E1-35F01CB06F90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450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5F08484-16EB-47C4-9B33-0489B615F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FD9655CD-64D9-4920-8C96-CFC03834C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D7AB7B7C-AE34-400B-B01D-E6823E50A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6D64DDDB-B7F0-4EEC-8917-F0FC0E93E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A73D20-B478-46AB-9E77-E04B2634D784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646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1EEBBE67-3C51-49C5-AE78-DE5A2BE7D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8724CF24-CF39-4ACF-8113-C28A42CE6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BF1EA78D-15FE-427D-A08F-4AE8C50D6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63327-8522-4A3C-8DC2-4FC7E5A49A94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801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99E6F29-F105-4A51-B782-48A5EC797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20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88A314A-7DE6-494B-93A2-72682CEA5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CB571AE7-9E60-49E0-9B1B-3E46720B73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20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1F6E5EB-6DB1-470E-A5A4-ACBD2A6EC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4E50BD96-DD29-44B3-8105-49B6EB5E5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7E8B4AA4-FEC8-4D4F-8DB1-A0EA46D4D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850B67-3C7E-444A-BF45-FC2ABCFF23C8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092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AF40ADF-8C45-4FAF-9C49-2FB862FB1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20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92273A03-F972-4BEC-B78D-D1767B6631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7FBC57BE-AC28-4C80-86F9-A72B9E24DE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20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73EFBE18-384F-4D3C-A09D-63C368929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1DABFA5B-82B6-4E22-88C6-E9BD4C093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53AC392B-10D2-40FA-AFC1-8C55626A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E6673-6CE4-483C-A299-B1FB5D7418DB}" type="slidenum">
              <a:rPr lang="hu-HU" altLang="hu-HU">
                <a:solidFill>
                  <a:srgbClr val="000000"/>
                </a:solidFill>
              </a:rPr>
              <a:pPr/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390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98EEC2D-2198-4200-BA4A-F8830D6E8A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/>
              <a:t>Mintacím szerkesztése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79BAF92-1931-4E00-883E-FDDF8CBB30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4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/>
              <a:t>Mintaszöveg szerkesztése</a:t>
            </a:r>
          </a:p>
          <a:p>
            <a:pPr lvl="1"/>
            <a:r>
              <a:rPr lang="hu-HU" altLang="hu-HU" dirty="0"/>
              <a:t>Második szint</a:t>
            </a:r>
          </a:p>
          <a:p>
            <a:pPr lvl="2"/>
            <a:r>
              <a:rPr lang="hu-HU" altLang="hu-HU" dirty="0"/>
              <a:t>Harmadik szint</a:t>
            </a:r>
          </a:p>
          <a:p>
            <a:pPr lvl="3"/>
            <a:r>
              <a:rPr lang="hu-HU" altLang="hu-HU" dirty="0"/>
              <a:t>Negyedik szint</a:t>
            </a:r>
          </a:p>
          <a:p>
            <a:pPr lvl="4"/>
            <a:r>
              <a:rPr lang="hu-HU" altLang="hu-HU" dirty="0"/>
              <a:t>Ötödik szint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2DAF217-9A72-441C-A2E8-48498E7D709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D77CEDF-0F25-49A0-A6B0-F0A74092C1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3181268-79AB-4C29-8950-C0629F650CE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CDC43A5-D47A-45FB-AF4D-A26B7CA9AFB6}" type="slidenum">
              <a:rPr lang="hu-HU" altLang="hu-H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0058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98EEC2D-2198-4200-BA4A-F8830D6E8A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/>
              <a:t>Mintacím szerkesztése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79BAF92-1931-4E00-883E-FDDF8CBB30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/>
              <a:t>Mintaszöveg szerkesztése</a:t>
            </a:r>
          </a:p>
          <a:p>
            <a:pPr lvl="1"/>
            <a:r>
              <a:rPr lang="hu-HU" altLang="hu-HU" dirty="0"/>
              <a:t>Második szint</a:t>
            </a:r>
          </a:p>
          <a:p>
            <a:pPr lvl="2"/>
            <a:r>
              <a:rPr lang="hu-HU" altLang="hu-HU" dirty="0"/>
              <a:t>Harmadik szint</a:t>
            </a:r>
          </a:p>
          <a:p>
            <a:pPr lvl="3"/>
            <a:r>
              <a:rPr lang="hu-HU" altLang="hu-HU" dirty="0"/>
              <a:t>Negyedik szint</a:t>
            </a:r>
          </a:p>
          <a:p>
            <a:pPr lvl="4"/>
            <a:r>
              <a:rPr lang="hu-HU" altLang="hu-HU" dirty="0"/>
              <a:t>Ötödik szint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2DAF217-9A72-441C-A2E8-48498E7D709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D77CEDF-0F25-49A0-A6B0-F0A74092C1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hu-HU" altLang="hu-HU">
              <a:solidFill>
                <a:srgbClr val="000000"/>
              </a:solidFill>
            </a:endParaRP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3181268-79AB-4C29-8950-C0629F650CE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CDC43A5-D47A-45FB-AF4D-A26B7CA9AFB6}" type="slidenum">
              <a:rPr lang="hu-HU" altLang="hu-H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hu-HU" altLang="hu-H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740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accent6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egi.tankonyvtar.hu/hu/tartalom/tamop412A/0007_c4_1070_1072_penzugyekalapjai_scorm/adatok.html" TargetMode="External"/><Relationship Id="rId2" Type="http://schemas.openxmlformats.org/officeDocument/2006/relationships/hyperlink" Target="https://penziranytu.hu/archivalt-pop-torzsanyag/konyv/az-en-penzem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>
            <a:extLst>
              <a:ext uri="{FF2B5EF4-FFF2-40B4-BE49-F238E27FC236}">
                <a16:creationId xmlns:a16="http://schemas.microsoft.com/office/drawing/2014/main" id="{C45A1768-8577-442B-BC2C-B4E5D8594586}"/>
              </a:ext>
            </a:extLst>
          </p:cNvPr>
          <p:cNvSpPr txBox="1">
            <a:spLocks/>
          </p:cNvSpPr>
          <p:nvPr/>
        </p:nvSpPr>
        <p:spPr>
          <a:xfrm>
            <a:off x="1658511" y="286490"/>
            <a:ext cx="8874979" cy="766246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hu-HU" sz="3200" b="1" dirty="0">
                <a:solidFill>
                  <a:schemeClr val="bg1"/>
                </a:solidFill>
              </a:rPr>
              <a:t>  EFOP-3.4.3-16-2016-00014</a:t>
            </a:r>
          </a:p>
        </p:txBody>
      </p:sp>
      <p:sp>
        <p:nvSpPr>
          <p:cNvPr id="7" name="Szövegdoboz 2">
            <a:extLst>
              <a:ext uri="{FF2B5EF4-FFF2-40B4-BE49-F238E27FC236}">
                <a16:creationId xmlns:a16="http://schemas.microsoft.com/office/drawing/2014/main" id="{B12A55EE-5106-402E-94B8-079A8F12855A}"/>
              </a:ext>
            </a:extLst>
          </p:cNvPr>
          <p:cNvSpPr txBox="1"/>
          <p:nvPr/>
        </p:nvSpPr>
        <p:spPr>
          <a:xfrm>
            <a:off x="899592" y="1892151"/>
            <a:ext cx="106808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i="1" cap="all" dirty="0">
                <a:solidFill>
                  <a:schemeClr val="bg1"/>
                </a:solidFill>
                <a:ea typeface="+mj-ea"/>
                <a:cs typeface="Arial"/>
              </a:rPr>
              <a:t>Pénzügyi kultúra, privát pénzügyeid hatékony menedzselése </a:t>
            </a:r>
          </a:p>
          <a:p>
            <a:pPr marL="514350" indent="-514350" algn="ctr">
              <a:buAutoNum type="arabicPeriod"/>
            </a:pPr>
            <a:r>
              <a:rPr lang="hu-HU" sz="3200" b="1" i="1" cap="all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Modul 2. lecke</a:t>
            </a:r>
          </a:p>
          <a:p>
            <a:pPr algn="ctr"/>
            <a:r>
              <a:rPr lang="hu-HU" sz="3200" b="1" i="1" cap="all" dirty="0">
                <a:solidFill>
                  <a:schemeClr val="bg1"/>
                </a:solidFill>
                <a:ea typeface="+mj-ea"/>
                <a:cs typeface="Arial"/>
              </a:rPr>
              <a:t>Általános</a:t>
            </a:r>
            <a:r>
              <a:rPr lang="hu-HU" b="1" i="1" cap="all" dirty="0">
                <a:solidFill>
                  <a:schemeClr val="bg1"/>
                </a:solidFill>
                <a:ea typeface="+mj-ea"/>
                <a:cs typeface="Arial"/>
              </a:rPr>
              <a:t> </a:t>
            </a:r>
            <a:r>
              <a:rPr lang="hu-HU" sz="3200" b="1" i="1" cap="all" dirty="0">
                <a:solidFill>
                  <a:schemeClr val="bg1"/>
                </a:solidFill>
                <a:ea typeface="+mj-ea"/>
                <a:cs typeface="Arial"/>
              </a:rPr>
              <a:t>pénzügyi ismeretek</a:t>
            </a:r>
          </a:p>
        </p:txBody>
      </p:sp>
      <p:sp>
        <p:nvSpPr>
          <p:cNvPr id="8" name="Szövegdoboz 3">
            <a:extLst>
              <a:ext uri="{FF2B5EF4-FFF2-40B4-BE49-F238E27FC236}">
                <a16:creationId xmlns:a16="http://schemas.microsoft.com/office/drawing/2014/main" id="{33BAA963-BC73-465B-8082-5B3D46B1AE97}"/>
              </a:ext>
            </a:extLst>
          </p:cNvPr>
          <p:cNvSpPr txBox="1"/>
          <p:nvPr/>
        </p:nvSpPr>
        <p:spPr>
          <a:xfrm>
            <a:off x="251520" y="5589240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cap="all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Kuruczleki Éva</a:t>
            </a:r>
          </a:p>
          <a:p>
            <a:pPr algn="ctr"/>
            <a:r>
              <a:rPr lang="hu-HU" sz="2400" b="1" i="1" cap="all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SZTE-GTK tanársegéd</a:t>
            </a:r>
          </a:p>
        </p:txBody>
      </p:sp>
      <p:sp>
        <p:nvSpPr>
          <p:cNvPr id="9" name="Szövegdoboz 4">
            <a:extLst>
              <a:ext uri="{FF2B5EF4-FFF2-40B4-BE49-F238E27FC236}">
                <a16:creationId xmlns:a16="http://schemas.microsoft.com/office/drawing/2014/main" id="{C7233BCD-A666-43E6-829E-F1638F9CB78C}"/>
              </a:ext>
            </a:extLst>
          </p:cNvPr>
          <p:cNvSpPr txBox="1"/>
          <p:nvPr/>
        </p:nvSpPr>
        <p:spPr>
          <a:xfrm>
            <a:off x="611560" y="4439509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cap="all" dirty="0">
                <a:solidFill>
                  <a:schemeClr val="bg1"/>
                </a:solidFill>
                <a:cs typeface="Arial"/>
              </a:rPr>
              <a:t>AP6_Oktig_SZTE </a:t>
            </a:r>
            <a:r>
              <a:rPr lang="hu-HU" sz="2400" b="1" i="1" cap="all" dirty="0" err="1">
                <a:solidFill>
                  <a:schemeClr val="bg1"/>
                </a:solidFill>
                <a:cs typeface="Arial"/>
              </a:rPr>
              <a:t>open</a:t>
            </a:r>
            <a:r>
              <a:rPr lang="hu-HU" sz="2400" b="1" i="1" cap="all" dirty="0">
                <a:solidFill>
                  <a:schemeClr val="bg1"/>
                </a:solidFill>
                <a:cs typeface="Arial"/>
              </a:rPr>
              <a:t> online oktatás</a:t>
            </a:r>
          </a:p>
        </p:txBody>
      </p:sp>
    </p:spTree>
    <p:extLst>
      <p:ext uri="{BB962C8B-B14F-4D97-AF65-F5344CB8AC3E}">
        <p14:creationId xmlns:p14="http://schemas.microsoft.com/office/powerpoint/2010/main" val="879458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>
            <a:extLst>
              <a:ext uri="{FF2B5EF4-FFF2-40B4-BE49-F238E27FC236}">
                <a16:creationId xmlns:a16="http://schemas.microsoft.com/office/drawing/2014/main" id="{61F6686C-148E-4074-9EAA-70F50C5B78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2533" y="1988840"/>
            <a:ext cx="9144000" cy="2387600"/>
          </a:xfrm>
        </p:spPr>
        <p:txBody>
          <a:bodyPr anchor="ctr"/>
          <a:lstStyle/>
          <a:p>
            <a:r>
              <a:rPr lang="hu-HU" b="1" dirty="0"/>
              <a:t>Köszönjük a figyelmet!</a:t>
            </a:r>
          </a:p>
        </p:txBody>
      </p:sp>
    </p:spTree>
    <p:extLst>
      <p:ext uri="{BB962C8B-B14F-4D97-AF65-F5344CB8AC3E}">
        <p14:creationId xmlns:p14="http://schemas.microsoft.com/office/powerpoint/2010/main" val="3799639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2ABAA-707B-43D0-A181-4271374A0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A modern bankrendszer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4A0DFD-55AF-44C0-BEED-8D301DED02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algn="ctr"/>
            <a:r>
              <a:rPr lang="hu-HU" dirty="0"/>
              <a:t>Egyszintű bankrendszer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9EFDC3-F0A7-497D-974B-F35AFDA754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 anchor="ctr"/>
          <a:lstStyle/>
          <a:p>
            <a:pPr algn="ctr"/>
            <a:r>
              <a:rPr lang="hu-HU" dirty="0"/>
              <a:t>Kétszintű bankrendszer</a:t>
            </a:r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FD584EE7-B6D0-4091-A3BD-47475CD7B914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14931396"/>
              </p:ext>
            </p:extLst>
          </p:nvPr>
        </p:nvGraphicFramePr>
        <p:xfrm>
          <a:off x="839788" y="2505075"/>
          <a:ext cx="5159375" cy="3684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8" name="Content Placeholder 17">
            <a:extLst>
              <a:ext uri="{FF2B5EF4-FFF2-40B4-BE49-F238E27FC236}">
                <a16:creationId xmlns:a16="http://schemas.microsoft.com/office/drawing/2014/main" id="{B23E8C5A-617F-4538-870A-651364B33D56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734462164"/>
              </p:ext>
            </p:extLst>
          </p:nvPr>
        </p:nvGraphicFramePr>
        <p:xfrm>
          <a:off x="6172200" y="2045616"/>
          <a:ext cx="5479330" cy="41440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564559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9FFB5-C596-44D3-B6CB-4FB70810F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A jegybank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6841C93-F3EC-4E10-9B08-B7AD36664D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82424" y="1600201"/>
            <a:ext cx="5211975" cy="4525963"/>
          </a:xfrm>
        </p:spPr>
        <p:txBody>
          <a:bodyPr/>
          <a:lstStyle/>
          <a:p>
            <a:pPr marL="0" indent="0">
              <a:buNone/>
            </a:pPr>
            <a:r>
              <a:rPr lang="hu-HU" b="1" dirty="0"/>
              <a:t>Magyar Nemzeti Bank </a:t>
            </a:r>
          </a:p>
          <a:p>
            <a:r>
              <a:rPr lang="hu-HU" sz="2400" dirty="0"/>
              <a:t>alapítva: 1924</a:t>
            </a:r>
          </a:p>
          <a:p>
            <a:r>
              <a:rPr lang="hu-HU" sz="2400" dirty="0"/>
              <a:t>„bankok bankja”</a:t>
            </a:r>
          </a:p>
          <a:p>
            <a:r>
              <a:rPr lang="hu-HU" sz="2400" dirty="0"/>
              <a:t>non-profit tevékenység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0A6B21B-B84D-436A-A0CC-E41731E4D5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20412" y="1600201"/>
            <a:ext cx="6161988" cy="4525963"/>
          </a:xfrm>
        </p:spPr>
        <p:txBody>
          <a:bodyPr/>
          <a:lstStyle/>
          <a:p>
            <a:pPr marL="0" indent="0">
              <a:buNone/>
            </a:pPr>
            <a:r>
              <a:rPr lang="hu-HU" sz="2400" b="1" dirty="0"/>
              <a:t>Alapvető jegybanki funkciók:</a:t>
            </a:r>
          </a:p>
          <a:p>
            <a:r>
              <a:rPr lang="hu-HU" sz="2400" dirty="0"/>
              <a:t>érme- és bankjegykibocsátás monopóliuma</a:t>
            </a:r>
          </a:p>
          <a:p>
            <a:r>
              <a:rPr lang="hu-HU" sz="2400" dirty="0"/>
              <a:t>nemzetközi tartalékok kezelése</a:t>
            </a:r>
          </a:p>
          <a:p>
            <a:r>
              <a:rPr lang="hu-HU" sz="2400" dirty="0"/>
              <a:t>monetáris politikai feladatok</a:t>
            </a:r>
          </a:p>
          <a:p>
            <a:r>
              <a:rPr lang="hu-HU" sz="2400" dirty="0"/>
              <a:t>zavartalan fizetési forgalom biztosítása </a:t>
            </a:r>
          </a:p>
          <a:p>
            <a:r>
              <a:rPr lang="hu-HU" sz="2400" dirty="0"/>
              <a:t>kutatási és elemző tevékenység</a:t>
            </a:r>
          </a:p>
          <a:p>
            <a:r>
              <a:rPr lang="hu-HU" sz="2400" dirty="0"/>
              <a:t>pénzügyi rendszer stabilitásának biztosítása</a:t>
            </a:r>
          </a:p>
        </p:txBody>
      </p:sp>
      <p:pic>
        <p:nvPicPr>
          <p:cNvPr id="1026" name="Picture 2" descr="Nyugat.hu">
            <a:extLst>
              <a:ext uri="{FF2B5EF4-FFF2-40B4-BE49-F238E27FC236}">
                <a16:creationId xmlns:a16="http://schemas.microsoft.com/office/drawing/2014/main" id="{EC541406-6D4E-43D0-8F39-711C2DBC25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328" b="99375" l="10000" r="90000">
                        <a14:foregroundMark x1="30781" y1="19219" x2="30781" y2="19219"/>
                        <a14:foregroundMark x1="30625" y1="17969" x2="35573" y2="13203"/>
                        <a14:foregroundMark x1="23438" y1="47578" x2="28385" y2="27813"/>
                        <a14:foregroundMark x1="28385" y1="27813" x2="36823" y2="12031"/>
                        <a14:foregroundMark x1="36823" y1="12031" x2="41094" y2="8672"/>
                        <a14:foregroundMark x1="41094" y1="8672" x2="47396" y2="8125"/>
                        <a14:foregroundMark x1="47396" y1="8125" x2="60104" y2="12812"/>
                        <a14:foregroundMark x1="60104" y1="12812" x2="66563" y2="16875"/>
                        <a14:foregroundMark x1="66563" y1="16875" x2="70469" y2="22109"/>
                        <a14:foregroundMark x1="70469" y1="22109" x2="73385" y2="30234"/>
                        <a14:foregroundMark x1="73385" y1="30234" x2="72396" y2="61563"/>
                        <a14:foregroundMark x1="72396" y1="61563" x2="59583" y2="86484"/>
                        <a14:foregroundMark x1="59583" y1="86484" x2="47292" y2="90313"/>
                        <a14:foregroundMark x1="47292" y1="90313" x2="41615" y2="89844"/>
                        <a14:foregroundMark x1="41615" y1="89844" x2="23542" y2="71406"/>
                        <a14:foregroundMark x1="23542" y1="71406" x2="22708" y2="35859"/>
                        <a14:foregroundMark x1="38281" y1="5625" x2="43177" y2="1797"/>
                        <a14:foregroundMark x1="43177" y1="1797" x2="48542" y2="1406"/>
                        <a14:foregroundMark x1="48542" y1="1406" x2="64792" y2="6563"/>
                        <a14:foregroundMark x1="62604" y1="91719" x2="53854" y2="98359"/>
                        <a14:foregroundMark x1="53854" y1="98359" x2="49271" y2="99375"/>
                        <a14:foregroundMark x1="49271" y1="99375" x2="37760" y2="9523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7377" y="4799599"/>
            <a:ext cx="2774623" cy="1849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3729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EDDB0-642D-4683-800B-F4EA03E5F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Kereskedelmi bankok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9FFB9-1066-42E9-863B-5039C5C9B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36569"/>
            <a:ext cx="10972800" cy="4589595"/>
          </a:xfrm>
        </p:spPr>
        <p:txBody>
          <a:bodyPr/>
          <a:lstStyle/>
          <a:p>
            <a:r>
              <a:rPr lang="hu-HU" dirty="0"/>
              <a:t>Üzleti bankok</a:t>
            </a:r>
          </a:p>
          <a:p>
            <a:r>
              <a:rPr lang="hu-HU" dirty="0"/>
              <a:t>Profitorientált tevékenység</a:t>
            </a:r>
          </a:p>
          <a:p>
            <a:r>
              <a:rPr lang="hu-HU" dirty="0"/>
              <a:t>Angolszász vs. Német (univerzális) bankok</a:t>
            </a:r>
          </a:p>
          <a:p>
            <a:r>
              <a:rPr lang="hu-HU" dirty="0"/>
              <a:t>Üzleti bankok típusai:</a:t>
            </a:r>
          </a:p>
          <a:p>
            <a:pPr lvl="1"/>
            <a:r>
              <a:rPr lang="hu-HU" dirty="0"/>
              <a:t>Hitelintézetek: </a:t>
            </a:r>
          </a:p>
          <a:p>
            <a:pPr lvl="2"/>
            <a:r>
              <a:rPr lang="hu-HU" dirty="0"/>
              <a:t>Bankok</a:t>
            </a:r>
          </a:p>
          <a:p>
            <a:pPr lvl="2"/>
            <a:r>
              <a:rPr lang="hu-HU" dirty="0"/>
              <a:t>Szakosított hitelintézetek</a:t>
            </a:r>
          </a:p>
          <a:p>
            <a:pPr lvl="2"/>
            <a:r>
              <a:rPr lang="hu-HU" dirty="0"/>
              <a:t>Szövetkezeti hitelintézetek</a:t>
            </a:r>
          </a:p>
          <a:p>
            <a:pPr lvl="1"/>
            <a:r>
              <a:rPr lang="hu-HU" dirty="0"/>
              <a:t>Pénzügyi vállalkozások</a:t>
            </a:r>
          </a:p>
          <a:p>
            <a:pPr lvl="1"/>
            <a:endParaRPr lang="hu-HU" dirty="0"/>
          </a:p>
          <a:p>
            <a:pPr lvl="1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06359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791D4-5923-419E-812C-9822C735B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Kereskedelmi bankok tevékenysége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245C19E-81DC-4CEF-8ABF-6214962A1B43}"/>
              </a:ext>
            </a:extLst>
          </p:cNvPr>
          <p:cNvGrpSpPr/>
          <p:nvPr/>
        </p:nvGrpSpPr>
        <p:grpSpPr>
          <a:xfrm>
            <a:off x="613725" y="1430518"/>
            <a:ext cx="10964549" cy="4440164"/>
            <a:chOff x="613725" y="1430518"/>
            <a:chExt cx="10964549" cy="4440164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DC2D9EE9-9380-43EC-91F2-C2571D54D670}"/>
                </a:ext>
              </a:extLst>
            </p:cNvPr>
            <p:cNvSpPr/>
            <p:nvPr/>
          </p:nvSpPr>
          <p:spPr>
            <a:xfrm>
              <a:off x="613725" y="1430518"/>
              <a:ext cx="2480667" cy="1143000"/>
            </a:xfrm>
            <a:custGeom>
              <a:avLst/>
              <a:gdLst>
                <a:gd name="connsiteX0" fmla="*/ 0 w 2480667"/>
                <a:gd name="connsiteY0" fmla="*/ 0 h 931524"/>
                <a:gd name="connsiteX1" fmla="*/ 2480667 w 2480667"/>
                <a:gd name="connsiteY1" fmla="*/ 0 h 931524"/>
                <a:gd name="connsiteX2" fmla="*/ 2480667 w 2480667"/>
                <a:gd name="connsiteY2" fmla="*/ 931524 h 931524"/>
                <a:gd name="connsiteX3" fmla="*/ 0 w 2480667"/>
                <a:gd name="connsiteY3" fmla="*/ 931524 h 931524"/>
                <a:gd name="connsiteX4" fmla="*/ 0 w 2480667"/>
                <a:gd name="connsiteY4" fmla="*/ 0 h 931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0667" h="931524">
                  <a:moveTo>
                    <a:pt x="0" y="0"/>
                  </a:moveTo>
                  <a:lnTo>
                    <a:pt x="2480667" y="0"/>
                  </a:lnTo>
                  <a:lnTo>
                    <a:pt x="2480667" y="931524"/>
                  </a:lnTo>
                  <a:lnTo>
                    <a:pt x="0" y="93152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0688" tIns="97536" rIns="170688" bIns="97536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u-HU" sz="2400" kern="1200" dirty="0"/>
                <a:t>Aktív bankügyletek</a:t>
              </a: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21127D2-6039-4C5B-B96C-C243B8A92F90}"/>
                </a:ext>
              </a:extLst>
            </p:cNvPr>
            <p:cNvSpPr/>
            <p:nvPr/>
          </p:nvSpPr>
          <p:spPr>
            <a:xfrm>
              <a:off x="613725" y="2722526"/>
              <a:ext cx="2480667" cy="3148156"/>
            </a:xfrm>
            <a:custGeom>
              <a:avLst/>
              <a:gdLst>
                <a:gd name="connsiteX0" fmla="*/ 0 w 2480667"/>
                <a:gd name="connsiteY0" fmla="*/ 0 h 3148156"/>
                <a:gd name="connsiteX1" fmla="*/ 2480667 w 2480667"/>
                <a:gd name="connsiteY1" fmla="*/ 0 h 3148156"/>
                <a:gd name="connsiteX2" fmla="*/ 2480667 w 2480667"/>
                <a:gd name="connsiteY2" fmla="*/ 3148156 h 3148156"/>
                <a:gd name="connsiteX3" fmla="*/ 0 w 2480667"/>
                <a:gd name="connsiteY3" fmla="*/ 3148156 h 3148156"/>
                <a:gd name="connsiteX4" fmla="*/ 0 w 2480667"/>
                <a:gd name="connsiteY4" fmla="*/ 0 h 3148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0667" h="3148156">
                  <a:moveTo>
                    <a:pt x="0" y="0"/>
                  </a:moveTo>
                  <a:lnTo>
                    <a:pt x="2480667" y="0"/>
                  </a:lnTo>
                  <a:lnTo>
                    <a:pt x="2480667" y="3148156"/>
                  </a:lnTo>
                  <a:lnTo>
                    <a:pt x="0" y="314815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6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012" tIns="96012" rIns="128016" bIns="144018" numCol="1" spcCol="1270" anchor="t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hu-HU" sz="2200" kern="1200" dirty="0">
                  <a:solidFill>
                    <a:schemeClr val="accent6">
                      <a:lumMod val="50000"/>
                    </a:schemeClr>
                  </a:solidFill>
                </a:rPr>
                <a:t>Hitelnyújtás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hu-HU" sz="2200" kern="1200" dirty="0">
                  <a:solidFill>
                    <a:schemeClr val="accent6">
                      <a:lumMod val="50000"/>
                    </a:schemeClr>
                  </a:solidFill>
                </a:rPr>
                <a:t>Betételhelyezés más banknál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hu-HU" sz="2200" kern="1200" dirty="0">
                  <a:solidFill>
                    <a:schemeClr val="accent6">
                      <a:lumMod val="50000"/>
                    </a:schemeClr>
                  </a:solidFill>
                </a:rPr>
                <a:t>Értékpapír-vásárlás</a:t>
              </a: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F5E45C33-2BC6-4B85-8DB6-E71B37E191FB}"/>
                </a:ext>
              </a:extLst>
            </p:cNvPr>
            <p:cNvSpPr/>
            <p:nvPr/>
          </p:nvSpPr>
          <p:spPr>
            <a:xfrm>
              <a:off x="3441686" y="1430518"/>
              <a:ext cx="2480667" cy="1143000"/>
            </a:xfrm>
            <a:custGeom>
              <a:avLst/>
              <a:gdLst>
                <a:gd name="connsiteX0" fmla="*/ 0 w 2480667"/>
                <a:gd name="connsiteY0" fmla="*/ 0 h 931524"/>
                <a:gd name="connsiteX1" fmla="*/ 2480667 w 2480667"/>
                <a:gd name="connsiteY1" fmla="*/ 0 h 931524"/>
                <a:gd name="connsiteX2" fmla="*/ 2480667 w 2480667"/>
                <a:gd name="connsiteY2" fmla="*/ 931524 h 931524"/>
                <a:gd name="connsiteX3" fmla="*/ 0 w 2480667"/>
                <a:gd name="connsiteY3" fmla="*/ 931524 h 931524"/>
                <a:gd name="connsiteX4" fmla="*/ 0 w 2480667"/>
                <a:gd name="connsiteY4" fmla="*/ 0 h 931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0667" h="931524">
                  <a:moveTo>
                    <a:pt x="0" y="0"/>
                  </a:moveTo>
                  <a:lnTo>
                    <a:pt x="2480667" y="0"/>
                  </a:lnTo>
                  <a:lnTo>
                    <a:pt x="2480667" y="931524"/>
                  </a:lnTo>
                  <a:lnTo>
                    <a:pt x="0" y="93152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0688" tIns="97536" rIns="170688" bIns="97536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u-HU" sz="2400" kern="1200" dirty="0"/>
                <a:t>Passzív bankügyletek</a:t>
              </a: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54E58AB-A684-4BF9-B8EF-D657412B2F83}"/>
                </a:ext>
              </a:extLst>
            </p:cNvPr>
            <p:cNvSpPr/>
            <p:nvPr/>
          </p:nvSpPr>
          <p:spPr>
            <a:xfrm>
              <a:off x="3441685" y="2714286"/>
              <a:ext cx="2480667" cy="3148156"/>
            </a:xfrm>
            <a:custGeom>
              <a:avLst/>
              <a:gdLst>
                <a:gd name="connsiteX0" fmla="*/ 0 w 2480667"/>
                <a:gd name="connsiteY0" fmla="*/ 0 h 3148156"/>
                <a:gd name="connsiteX1" fmla="*/ 2480667 w 2480667"/>
                <a:gd name="connsiteY1" fmla="*/ 0 h 3148156"/>
                <a:gd name="connsiteX2" fmla="*/ 2480667 w 2480667"/>
                <a:gd name="connsiteY2" fmla="*/ 3148156 h 3148156"/>
                <a:gd name="connsiteX3" fmla="*/ 0 w 2480667"/>
                <a:gd name="connsiteY3" fmla="*/ 3148156 h 3148156"/>
                <a:gd name="connsiteX4" fmla="*/ 0 w 2480667"/>
                <a:gd name="connsiteY4" fmla="*/ 0 h 3148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0667" h="3148156">
                  <a:moveTo>
                    <a:pt x="0" y="0"/>
                  </a:moveTo>
                  <a:lnTo>
                    <a:pt x="2480667" y="0"/>
                  </a:lnTo>
                  <a:lnTo>
                    <a:pt x="2480667" y="3148156"/>
                  </a:lnTo>
                  <a:lnTo>
                    <a:pt x="0" y="314815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6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012" tIns="96012" rIns="128016" bIns="144018" numCol="1" spcCol="1270" anchor="t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hu-HU" sz="2400" kern="1200" dirty="0">
                  <a:solidFill>
                    <a:schemeClr val="accent6">
                      <a:lumMod val="50000"/>
                    </a:schemeClr>
                  </a:solidFill>
                </a:rPr>
                <a:t>Betétgyűjtés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hu-HU" sz="2400" kern="1200" dirty="0">
                  <a:solidFill>
                    <a:schemeClr val="accent6">
                      <a:lumMod val="50000"/>
                    </a:schemeClr>
                  </a:solidFill>
                </a:rPr>
                <a:t>Hitelfelvétel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hu-HU" sz="2400" kern="1200" dirty="0">
                  <a:solidFill>
                    <a:schemeClr val="accent6">
                      <a:lumMod val="50000"/>
                    </a:schemeClr>
                  </a:solidFill>
                </a:rPr>
                <a:t>Saját értékpapír kibocsátása</a:t>
              </a: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33E5BE5-CA10-4FBF-A538-33E1B9531C4A}"/>
                </a:ext>
              </a:extLst>
            </p:cNvPr>
            <p:cNvSpPr/>
            <p:nvPr/>
          </p:nvSpPr>
          <p:spPr>
            <a:xfrm>
              <a:off x="6269646" y="1430518"/>
              <a:ext cx="2480667" cy="1143000"/>
            </a:xfrm>
            <a:custGeom>
              <a:avLst/>
              <a:gdLst>
                <a:gd name="connsiteX0" fmla="*/ 0 w 2480667"/>
                <a:gd name="connsiteY0" fmla="*/ 0 h 931524"/>
                <a:gd name="connsiteX1" fmla="*/ 2480667 w 2480667"/>
                <a:gd name="connsiteY1" fmla="*/ 0 h 931524"/>
                <a:gd name="connsiteX2" fmla="*/ 2480667 w 2480667"/>
                <a:gd name="connsiteY2" fmla="*/ 931524 h 931524"/>
                <a:gd name="connsiteX3" fmla="*/ 0 w 2480667"/>
                <a:gd name="connsiteY3" fmla="*/ 931524 h 931524"/>
                <a:gd name="connsiteX4" fmla="*/ 0 w 2480667"/>
                <a:gd name="connsiteY4" fmla="*/ 0 h 931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0667" h="931524">
                  <a:moveTo>
                    <a:pt x="0" y="0"/>
                  </a:moveTo>
                  <a:lnTo>
                    <a:pt x="2480667" y="0"/>
                  </a:lnTo>
                  <a:lnTo>
                    <a:pt x="2480667" y="931524"/>
                  </a:lnTo>
                  <a:lnTo>
                    <a:pt x="0" y="93152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0688" tIns="97536" rIns="170688" bIns="97536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u-HU" sz="2400" kern="1200" dirty="0"/>
                <a:t>Fizetési forgalom lebonyolítása</a:t>
              </a: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6FAE979F-8B0E-41DA-A111-1A407090E115}"/>
                </a:ext>
              </a:extLst>
            </p:cNvPr>
            <p:cNvSpPr/>
            <p:nvPr/>
          </p:nvSpPr>
          <p:spPr>
            <a:xfrm>
              <a:off x="6269646" y="2722526"/>
              <a:ext cx="2480667" cy="3148156"/>
            </a:xfrm>
            <a:custGeom>
              <a:avLst/>
              <a:gdLst>
                <a:gd name="connsiteX0" fmla="*/ 0 w 2480667"/>
                <a:gd name="connsiteY0" fmla="*/ 0 h 3148156"/>
                <a:gd name="connsiteX1" fmla="*/ 2480667 w 2480667"/>
                <a:gd name="connsiteY1" fmla="*/ 0 h 3148156"/>
                <a:gd name="connsiteX2" fmla="*/ 2480667 w 2480667"/>
                <a:gd name="connsiteY2" fmla="*/ 3148156 h 3148156"/>
                <a:gd name="connsiteX3" fmla="*/ 0 w 2480667"/>
                <a:gd name="connsiteY3" fmla="*/ 3148156 h 3148156"/>
                <a:gd name="connsiteX4" fmla="*/ 0 w 2480667"/>
                <a:gd name="connsiteY4" fmla="*/ 0 h 3148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0667" h="3148156">
                  <a:moveTo>
                    <a:pt x="0" y="0"/>
                  </a:moveTo>
                  <a:lnTo>
                    <a:pt x="2480667" y="0"/>
                  </a:lnTo>
                  <a:lnTo>
                    <a:pt x="2480667" y="3148156"/>
                  </a:lnTo>
                  <a:lnTo>
                    <a:pt x="0" y="314815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6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0010" tIns="80010" rIns="106680" bIns="120015" numCol="1" spcCol="1270" anchor="t" anchorCtr="0">
              <a:noAutofit/>
            </a:bodyPr>
            <a:lstStyle/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hu-HU" kern="1200" dirty="0">
                  <a:solidFill>
                    <a:schemeClr val="accent6">
                      <a:lumMod val="50000"/>
                    </a:schemeClr>
                  </a:solidFill>
                </a:rPr>
                <a:t>Számlavezetés</a:t>
              </a:r>
            </a:p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hu-HU" kern="1200" dirty="0">
                  <a:solidFill>
                    <a:schemeClr val="accent6">
                      <a:lumMod val="50000"/>
                    </a:schemeClr>
                  </a:solidFill>
                </a:rPr>
                <a:t>Készpénz és számlapénz-forgalom</a:t>
              </a:r>
            </a:p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hu-HU" kern="1200" dirty="0">
                  <a:solidFill>
                    <a:schemeClr val="accent6">
                      <a:lumMod val="50000"/>
                    </a:schemeClr>
                  </a:solidFill>
                </a:rPr>
                <a:t>Átutalások és beszedési megbízások</a:t>
              </a:r>
            </a:p>
            <a:p>
              <a:pPr marL="114300" lvl="1" indent="-114300" algn="l" defTabSz="6667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hu-HU" kern="1200" dirty="0">
                  <a:solidFill>
                    <a:schemeClr val="accent6">
                      <a:lumMod val="50000"/>
                    </a:schemeClr>
                  </a:solidFill>
                </a:rPr>
                <a:t>Bankkártya-szerződések, online banki megbízatások</a:t>
              </a: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81A7BB28-5D4E-4623-BF71-516F3819B891}"/>
                </a:ext>
              </a:extLst>
            </p:cNvPr>
            <p:cNvSpPr/>
            <p:nvPr/>
          </p:nvSpPr>
          <p:spPr>
            <a:xfrm>
              <a:off x="9097607" y="1430518"/>
              <a:ext cx="2480667" cy="1143000"/>
            </a:xfrm>
            <a:custGeom>
              <a:avLst/>
              <a:gdLst>
                <a:gd name="connsiteX0" fmla="*/ 0 w 2480667"/>
                <a:gd name="connsiteY0" fmla="*/ 0 h 931524"/>
                <a:gd name="connsiteX1" fmla="*/ 2480667 w 2480667"/>
                <a:gd name="connsiteY1" fmla="*/ 0 h 931524"/>
                <a:gd name="connsiteX2" fmla="*/ 2480667 w 2480667"/>
                <a:gd name="connsiteY2" fmla="*/ 931524 h 931524"/>
                <a:gd name="connsiteX3" fmla="*/ 0 w 2480667"/>
                <a:gd name="connsiteY3" fmla="*/ 931524 h 931524"/>
                <a:gd name="connsiteX4" fmla="*/ 0 w 2480667"/>
                <a:gd name="connsiteY4" fmla="*/ 0 h 931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0667" h="931524">
                  <a:moveTo>
                    <a:pt x="0" y="0"/>
                  </a:moveTo>
                  <a:lnTo>
                    <a:pt x="2480667" y="0"/>
                  </a:lnTo>
                  <a:lnTo>
                    <a:pt x="2480667" y="931524"/>
                  </a:lnTo>
                  <a:lnTo>
                    <a:pt x="0" y="93152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6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70688" tIns="97536" rIns="170688" bIns="97536" numCol="1" spcCol="1270" anchor="ctr" anchorCtr="0">
              <a:noAutofit/>
            </a:bodyPr>
            <a:lstStyle/>
            <a:p>
              <a:pPr marL="0" lvl="0" indent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hu-HU" sz="2400" kern="1200" dirty="0"/>
                <a:t>Egyéb banki szolgáltatások</a:t>
              </a: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73F0869-F060-47BE-AE43-6850F47520F6}"/>
                </a:ext>
              </a:extLst>
            </p:cNvPr>
            <p:cNvSpPr/>
            <p:nvPr/>
          </p:nvSpPr>
          <p:spPr>
            <a:xfrm>
              <a:off x="9097607" y="2722526"/>
              <a:ext cx="2480667" cy="3148156"/>
            </a:xfrm>
            <a:custGeom>
              <a:avLst/>
              <a:gdLst>
                <a:gd name="connsiteX0" fmla="*/ 0 w 2480667"/>
                <a:gd name="connsiteY0" fmla="*/ 0 h 3148156"/>
                <a:gd name="connsiteX1" fmla="*/ 2480667 w 2480667"/>
                <a:gd name="connsiteY1" fmla="*/ 0 h 3148156"/>
                <a:gd name="connsiteX2" fmla="*/ 2480667 w 2480667"/>
                <a:gd name="connsiteY2" fmla="*/ 3148156 h 3148156"/>
                <a:gd name="connsiteX3" fmla="*/ 0 w 2480667"/>
                <a:gd name="connsiteY3" fmla="*/ 3148156 h 3148156"/>
                <a:gd name="connsiteX4" fmla="*/ 0 w 2480667"/>
                <a:gd name="connsiteY4" fmla="*/ 0 h 3148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80667" h="3148156">
                  <a:moveTo>
                    <a:pt x="0" y="0"/>
                  </a:moveTo>
                  <a:lnTo>
                    <a:pt x="2480667" y="0"/>
                  </a:lnTo>
                  <a:lnTo>
                    <a:pt x="2480667" y="3148156"/>
                  </a:lnTo>
                  <a:lnTo>
                    <a:pt x="0" y="314815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6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6012" tIns="96012" rIns="128016" bIns="144018" numCol="1" spcCol="1270" anchor="t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hu-HU" sz="2400" kern="1200" dirty="0">
                  <a:solidFill>
                    <a:schemeClr val="accent6">
                      <a:lumMod val="50000"/>
                    </a:schemeClr>
                  </a:solidFill>
                </a:rPr>
                <a:t>Pénzváltás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hu-HU" sz="2400" kern="1200" dirty="0">
                  <a:solidFill>
                    <a:schemeClr val="accent6">
                      <a:lumMod val="50000"/>
                    </a:schemeClr>
                  </a:solidFill>
                </a:rPr>
                <a:t>Pénzügyi tanácsadás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hu-HU" sz="2400" kern="1200" dirty="0">
                  <a:solidFill>
                    <a:schemeClr val="accent6">
                      <a:lumMod val="50000"/>
                    </a:schemeClr>
                  </a:solidFill>
                </a:rPr>
                <a:t>Lízing-ügyletek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hu-HU" sz="2400" kern="1200" dirty="0">
                  <a:solidFill>
                    <a:schemeClr val="accent6">
                      <a:lumMod val="50000"/>
                    </a:schemeClr>
                  </a:solidFill>
                </a:rPr>
                <a:t>Biztosítási ügyek stb.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512583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D06A2-1168-41F5-9679-97F971808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Mire ügyeljünk bankválasztás során?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4E8EA-3E14-44AB-B36F-2D36D7ACBA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800" dirty="0"/>
              <a:t>Bankszámla típusa: pl. forint alapú vagy devizaszámla?</a:t>
            </a:r>
          </a:p>
          <a:p>
            <a:r>
              <a:rPr lang="hu-HU" sz="2800" dirty="0"/>
              <a:t>Költségek: számlavezetés, bankkártyahasználat, átutalások, készpénzfelvétel stb. díja, rejtett költségek</a:t>
            </a:r>
          </a:p>
          <a:p>
            <a:r>
              <a:rPr lang="hu-HU" sz="2800" dirty="0"/>
              <a:t>Bankszámlanyitás feltételei</a:t>
            </a:r>
          </a:p>
          <a:p>
            <a:r>
              <a:rPr lang="hu-HU" sz="2800" dirty="0"/>
              <a:t>Kedvezmények és azok feltételei</a:t>
            </a:r>
          </a:p>
          <a:p>
            <a:r>
              <a:rPr lang="hu-HU" sz="2800" dirty="0"/>
              <a:t>Jövőbeli számlacsomagok (pl. milyen csomagra vált majd, ha lejár a diákszámla érvényessége?)</a:t>
            </a:r>
          </a:p>
          <a:p>
            <a:r>
              <a:rPr lang="hu-HU" sz="2800" dirty="0"/>
              <a:t>Elektronikus szolgáltatások elérhetősége</a:t>
            </a:r>
          </a:p>
          <a:p>
            <a:r>
              <a:rPr lang="hu-HU" sz="2800" dirty="0"/>
              <a:t>FONTOS: több bank szolgáltatásainak összehasonlítása!</a:t>
            </a:r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597952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88454-324B-4D89-B336-B9F39BA8E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Elektronikus banki szolgáltatások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4BCC3-30CC-4F4A-A401-EA06C8CE3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r>
              <a:rPr lang="hu-HU" sz="2800" b="1" dirty="0"/>
              <a:t>Mobilbank, telebank, online bank</a:t>
            </a:r>
            <a:r>
              <a:rPr lang="hu-HU" sz="2800" dirty="0"/>
              <a:t>: banki szolgáltatások igénybevétele otthonról vagy út közben</a:t>
            </a:r>
          </a:p>
          <a:p>
            <a:r>
              <a:rPr lang="hu-HU" sz="2800" b="1" dirty="0"/>
              <a:t>Érintés nélküli fizetés</a:t>
            </a:r>
            <a:r>
              <a:rPr lang="hu-HU" sz="2800" dirty="0"/>
              <a:t>: a bankkártya anélkül is alkalmas fizetésre, hogy a terminállal közvetlenül érintkezne</a:t>
            </a:r>
          </a:p>
          <a:p>
            <a:r>
              <a:rPr lang="hu-HU" sz="2800" b="1" dirty="0"/>
              <a:t>Mobiltárca</a:t>
            </a:r>
            <a:r>
              <a:rPr lang="hu-HU" sz="2800" dirty="0"/>
              <a:t>: papír és plasztik alapú kártyák, belépők, bérletek tárolása az okostelefonon</a:t>
            </a:r>
          </a:p>
          <a:p>
            <a:r>
              <a:rPr lang="hu-HU" sz="2800" b="1" dirty="0"/>
              <a:t>Mobilfizetés</a:t>
            </a:r>
            <a:r>
              <a:rPr lang="hu-HU" sz="2800" dirty="0"/>
              <a:t>: érintés nélküli fizetés okostelefonunk segítségével</a:t>
            </a:r>
          </a:p>
          <a:p>
            <a:r>
              <a:rPr lang="hu-HU" sz="2800" b="1" dirty="0"/>
              <a:t>Azonnali fizetés</a:t>
            </a:r>
            <a:r>
              <a:rPr lang="hu-HU" sz="2800" dirty="0"/>
              <a:t>: Magyarországon 2020. március 2-án került bevezetésre, előnye gyorsasága a korábbi fizetési rendszerekhez képest (5 másodperc)</a:t>
            </a:r>
          </a:p>
        </p:txBody>
      </p:sp>
    </p:spTree>
    <p:extLst>
      <p:ext uri="{BB962C8B-B14F-4D97-AF65-F5344CB8AC3E}">
        <p14:creationId xmlns:p14="http://schemas.microsoft.com/office/powerpoint/2010/main" val="223362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F196D-083E-4D4B-8A54-C7A7AB2ED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Ügyeljünk a biztonságra!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A0690-09E8-4358-BD7B-A58054F6B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u-HU" sz="2200" b="1" dirty="0"/>
              <a:t>Használjunk kétlépcsős azonosítást!</a:t>
            </a:r>
            <a:r>
              <a:rPr lang="hu-HU" sz="22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200" b="1" dirty="0"/>
              <a:t>Ne használjunk könnyen kitalálható jelszavakat, például születési dátumot vagy egyszerűbb szavakat! Ne használjuk ugyanazt a jelszót több helyen!</a:t>
            </a:r>
            <a:r>
              <a:rPr lang="hu-HU" sz="22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200" b="1" dirty="0"/>
              <a:t>Ne mentsük el azonosítóinkat és jelszavunkat mások által is elérhető eszközökön!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200" b="1" dirty="0"/>
              <a:t>Telefonos és </a:t>
            </a:r>
            <a:r>
              <a:rPr lang="hu-HU" sz="2200" b="1" dirty="0" err="1"/>
              <a:t>emailes</a:t>
            </a:r>
            <a:r>
              <a:rPr lang="hu-HU" sz="2200" b="1" dirty="0"/>
              <a:t> megkeresésre ne adjuk ki pénzügyi adatainkat!</a:t>
            </a:r>
            <a:r>
              <a:rPr lang="hu-HU" sz="22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200" b="1" dirty="0"/>
              <a:t>Ne </a:t>
            </a:r>
            <a:r>
              <a:rPr lang="hu-HU" sz="2200" b="1" dirty="0" err="1"/>
              <a:t>fotózzuk</a:t>
            </a:r>
            <a:r>
              <a:rPr lang="hu-HU" sz="2200" b="1" dirty="0"/>
              <a:t> le és ne osszuk meg személyes (pénzügyi) adatainkat a közösségi médiában!</a:t>
            </a:r>
            <a:r>
              <a:rPr lang="hu-HU" sz="22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200" b="1" dirty="0"/>
              <a:t>Soha ne adjuk kölcsön bankkártyánkat se családtagunk, se barátunk számára!</a:t>
            </a:r>
            <a:r>
              <a:rPr lang="hu-HU" sz="2200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200" b="1" dirty="0"/>
              <a:t>Kövessük nyomon pénzmozgásainkat!</a:t>
            </a:r>
            <a:r>
              <a:rPr lang="hu-HU" sz="2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84226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AE653-1788-4FC5-81B3-A7643E4D9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Felhasznált irodalom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0BD9B-DBE0-4889-96B6-026881F34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1800" dirty="0"/>
              <a:t>Dávid Balázs – Gulyás Erika – </a:t>
            </a:r>
            <a:r>
              <a:rPr lang="hu-HU" sz="1800" dirty="0" err="1"/>
              <a:t>Lamanda</a:t>
            </a:r>
            <a:r>
              <a:rPr lang="hu-HU" sz="1800" dirty="0"/>
              <a:t> Gabriella – </a:t>
            </a:r>
            <a:r>
              <a:rPr lang="hu-HU" sz="1800" dirty="0" err="1"/>
              <a:t>Mizsák</a:t>
            </a:r>
            <a:r>
              <a:rPr lang="hu-HU" sz="1800" dirty="0"/>
              <a:t> Márta – Szabadosné Németh Zsuzsa – </a:t>
            </a:r>
            <a:r>
              <a:rPr lang="hu-HU" sz="1800" dirty="0" err="1"/>
              <a:t>Pálinkó</a:t>
            </a:r>
            <a:r>
              <a:rPr lang="hu-HU" sz="1800" dirty="0"/>
              <a:t> Éva – Szabó Márta – </a:t>
            </a:r>
            <a:r>
              <a:rPr lang="hu-HU" sz="1800" dirty="0" err="1"/>
              <a:t>Szórádi</a:t>
            </a:r>
            <a:r>
              <a:rPr lang="hu-HU" sz="1800" dirty="0"/>
              <a:t> Attila (2007). </a:t>
            </a:r>
            <a:r>
              <a:rPr lang="hu-HU" sz="1800" i="1" dirty="0"/>
              <a:t>Személyes pénzügyek</a:t>
            </a:r>
            <a:r>
              <a:rPr lang="hu-HU" sz="1800" dirty="0"/>
              <a:t>. Budapesti Műszaki és Gazdaságtudományi Egyetem Pénzügyek Tanszék, Budapest.</a:t>
            </a:r>
          </a:p>
          <a:p>
            <a:r>
              <a:rPr lang="hu-HU" sz="1800" dirty="0" err="1"/>
              <a:t>Hildreth</a:t>
            </a:r>
            <a:r>
              <a:rPr lang="hu-HU" sz="1800" dirty="0"/>
              <a:t>, Richard (1837). The History of </a:t>
            </a:r>
            <a:r>
              <a:rPr lang="hu-HU" sz="1800" dirty="0" err="1"/>
              <a:t>Banks</a:t>
            </a:r>
            <a:r>
              <a:rPr lang="hu-HU" sz="1800" dirty="0"/>
              <a:t>: To Which Is </a:t>
            </a:r>
            <a:r>
              <a:rPr lang="hu-HU" sz="1800" dirty="0" err="1"/>
              <a:t>Added</a:t>
            </a:r>
            <a:r>
              <a:rPr lang="hu-HU" sz="1800" dirty="0"/>
              <a:t>, a </a:t>
            </a:r>
            <a:r>
              <a:rPr lang="hu-HU" sz="1800" dirty="0" err="1"/>
              <a:t>Demonstration</a:t>
            </a:r>
            <a:r>
              <a:rPr lang="hu-HU" sz="1800" dirty="0"/>
              <a:t> of the </a:t>
            </a:r>
            <a:r>
              <a:rPr lang="hu-HU" sz="1800" dirty="0" err="1"/>
              <a:t>Advantages</a:t>
            </a:r>
            <a:r>
              <a:rPr lang="hu-HU" sz="1800" dirty="0"/>
              <a:t> and </a:t>
            </a:r>
            <a:r>
              <a:rPr lang="hu-HU" sz="1800" dirty="0" err="1"/>
              <a:t>Necessity</a:t>
            </a:r>
            <a:r>
              <a:rPr lang="hu-HU" sz="1800" dirty="0"/>
              <a:t> of Free </a:t>
            </a:r>
            <a:r>
              <a:rPr lang="hu-HU" sz="1800" dirty="0" err="1"/>
              <a:t>Competition</a:t>
            </a:r>
            <a:r>
              <a:rPr lang="hu-HU" sz="1800" dirty="0"/>
              <a:t> in the Business of Banking. </a:t>
            </a:r>
            <a:r>
              <a:rPr lang="hu-HU" sz="1800" dirty="0" err="1"/>
              <a:t>Hillard</a:t>
            </a:r>
            <a:r>
              <a:rPr lang="hu-HU" sz="1800" dirty="0"/>
              <a:t>, Gray &amp; Company, Boston. </a:t>
            </a:r>
          </a:p>
          <a:p>
            <a:r>
              <a:rPr lang="hu-HU" sz="1800" dirty="0"/>
              <a:t>Kosztopulosz Andreász (2018). Pénzügyi alapismeretek. Online oktatási csomag, Szegedi Tudományegyetem Gazdaságtudományi Kar</a:t>
            </a:r>
          </a:p>
          <a:p>
            <a:r>
              <a:rPr lang="hu-HU" sz="1800" dirty="0"/>
              <a:t>Pénziránytű Alapítvány (2012). Az én pénzem. Pénzügyi Oktatási Program Törzsanyag. Online: </a:t>
            </a:r>
            <a:r>
              <a:rPr lang="hu-HU" sz="1800" u="sng" dirty="0">
                <a:hlinkClick r:id="rId2"/>
              </a:rPr>
              <a:t>https://penziranytu.hu/archivalt-pop-torzsanyag/konyv/az-en-penzem</a:t>
            </a:r>
            <a:r>
              <a:rPr lang="hu-HU" sz="1800" dirty="0"/>
              <a:t>, letöltve: 2020.04.16.</a:t>
            </a:r>
          </a:p>
          <a:p>
            <a:r>
              <a:rPr lang="hu-HU" sz="1800" dirty="0"/>
              <a:t>Ryan, Joan S. – Ryan, Christie (2015). </a:t>
            </a:r>
            <a:r>
              <a:rPr lang="hu-HU" sz="1800" i="1" dirty="0"/>
              <a:t>Managing Your Personal </a:t>
            </a:r>
            <a:r>
              <a:rPr lang="hu-HU" sz="1800" i="1" dirty="0" err="1"/>
              <a:t>Finances</a:t>
            </a:r>
            <a:r>
              <a:rPr lang="hu-HU" sz="1800" dirty="0"/>
              <a:t>. 7. kiadás, CENGAGE Learning, Boston. ISBN 978-1-305-07681-5</a:t>
            </a:r>
          </a:p>
          <a:p>
            <a:r>
              <a:rPr lang="hu-HU" sz="1800" dirty="0" err="1"/>
              <a:t>Vigvári</a:t>
            </a:r>
            <a:r>
              <a:rPr lang="hu-HU" sz="1800" dirty="0"/>
              <a:t> András (2013). A ​pénzügyek alapjai. Online: </a:t>
            </a:r>
            <a:r>
              <a:rPr lang="hu-HU" sz="1800" u="sng" dirty="0">
                <a:hlinkClick r:id="rId3"/>
              </a:rPr>
              <a:t>https://regi.tankonyvtar.hu/hu/tartalom/tamop412A/0007_c4_1070_1072_penzugyekalapjai_scorm/adatok.html</a:t>
            </a:r>
            <a:r>
              <a:rPr lang="hu-HU" sz="1800" dirty="0"/>
              <a:t>, letöltve: 2020.04.13.</a:t>
            </a:r>
          </a:p>
        </p:txBody>
      </p:sp>
    </p:spTree>
    <p:extLst>
      <p:ext uri="{BB962C8B-B14F-4D97-AF65-F5344CB8AC3E}">
        <p14:creationId xmlns:p14="http://schemas.microsoft.com/office/powerpoint/2010/main" val="2084014363"/>
      </p:ext>
    </p:extLst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3856</TotalTime>
  <Words>597</Words>
  <Application>Microsoft Office PowerPoint</Application>
  <PresentationFormat>Widescreen</PresentationFormat>
  <Paragraphs>95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Alapértelmezett terv</vt:lpstr>
      <vt:lpstr>1_Alapértelmezett terv</vt:lpstr>
      <vt:lpstr>PowerPoint Presentation</vt:lpstr>
      <vt:lpstr>A modern bankrendszer</vt:lpstr>
      <vt:lpstr>A jegybank</vt:lpstr>
      <vt:lpstr>Kereskedelmi bankok</vt:lpstr>
      <vt:lpstr>Kereskedelmi bankok tevékenysége</vt:lpstr>
      <vt:lpstr>Mire ügyeljünk bankválasztás során?</vt:lpstr>
      <vt:lpstr>Elektronikus banki szolgáltatások</vt:lpstr>
      <vt:lpstr>Ügyeljünk a biztonságra!</vt:lpstr>
      <vt:lpstr>Felhasznált irodalom</vt:lpstr>
      <vt:lpstr>Köszönjük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ELŐADÁS CÍME</dc:title>
  <dc:creator>kashu@outlook.hu</dc:creator>
  <cp:lastModifiedBy>Éva Kuruczleki</cp:lastModifiedBy>
  <cp:revision>142</cp:revision>
  <dcterms:created xsi:type="dcterms:W3CDTF">2015-01-29T14:22:12Z</dcterms:created>
  <dcterms:modified xsi:type="dcterms:W3CDTF">2020-07-09T09:06:45Z</dcterms:modified>
</cp:coreProperties>
</file>