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6" r:id="rId9"/>
    <p:sldId id="321" r:id="rId10"/>
    <p:sldId id="324" r:id="rId11"/>
    <p:sldId id="325" r:id="rId12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70" autoAdjust="0"/>
    <p:restoredTop sz="90929"/>
  </p:normalViewPr>
  <p:slideViewPr>
    <p:cSldViewPr>
      <p:cViewPr varScale="1">
        <p:scale>
          <a:sx n="66" d="100"/>
          <a:sy n="66" d="100"/>
        </p:scale>
        <p:origin x="9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5B79A91-D343-4420-B3AF-72FC13392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FD91E40-4BF0-4DD2-893B-03465A1237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AF52EC-25E4-424E-BC39-35C98E26EC51}" type="datetimeFigureOut">
              <a:rPr lang="hu-HU"/>
              <a:pPr>
                <a:defRPr/>
              </a:pPr>
              <a:t>2018.05.30.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6B1B99E6-3A2D-4A98-9838-F5A9A43E14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EDD6FF17-ECAB-4F88-B556-4A801D2D9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159A723-2E81-40A5-ABEC-F48F351D88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72FD9E7-C735-4031-9EAA-834CDA5CC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CCD5C0-5C1E-41E2-A1A0-EF86E62642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A7BAE-28B7-4528-AEF8-57AAD768F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36320-33CB-465B-B9B8-31B3D6087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B20CE-4A22-496D-9EFD-61CA3BFB0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AF5D1-1A40-43BC-AF83-44EB34E952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704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D45578-D1C2-4134-9580-F6A3E044A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625FF-864C-4642-A68D-80814C4B2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341280-D15A-444A-A6ED-D1164D6E7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C858-956F-4B07-A901-5F08CBC5B3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6104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EC189-4FD5-4753-AAFC-3A586A2A4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0E42B-13F5-49DF-A887-1058239B6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3EBE2B-290E-46D6-B4D8-A15147377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855F-129A-413D-AE2D-9C0CDA2EDF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81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366F0E-113B-411E-A9D7-DAD99CC38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D55815-D240-4E06-9EC3-BD75A42F4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163576-DAA0-4A6B-A0F0-3691F1EEF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DF2F-910F-4BE6-BC93-177FE8844A2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953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E1E4F-FAAA-4ABA-83A8-BD8BA9E95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FAC8F-7E06-453C-9DE2-5CF2962E5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8AF166-2BCB-4062-9479-AC1E3B923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57C6-3FB5-4B7B-9E1C-D35055623D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319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E3AE1-06C9-45AD-AF27-FCA7EAD79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3CC80-61B9-4F61-A85F-545739F72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DA521-2D05-4A40-A5D9-76543FBBF6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31C1-4172-43C0-B00B-15CAB7EF555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150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51B189-1B38-4498-AA94-D1894175E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7FEB88-04CE-4EF7-A0BE-7005304B0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9550D0-48F2-4E0D-A830-1E46B3FD7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E5F9-F71F-4291-A88C-8AC0DADF79E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67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FAB3A4-726F-4FEC-BBE5-5B994078D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0CFE3D-6042-40C3-BAC8-535B50460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6E2270-8128-4B69-8C71-AB4F32D37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E08E-1C9C-4590-91E8-157AC60C483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9854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3B7D28-D890-42DF-9E12-85BB05A6FA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5501CD-8DBA-4090-B176-B44A971F3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C82C85-8A57-4834-B602-0FEF9BA3B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62C1-FFBD-40FC-90A0-1A1975260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481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4D932-689B-4285-BBF9-778C9702D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D4CB8-A2EE-4E4F-843F-71E860A30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CD772C-9997-4F33-9CE9-AD12BF8BF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5686-B83E-4074-AE9D-331C54C6957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378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A8C616-9ABB-4EAA-ABF1-27E1DED76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AC8A5-1898-4CF8-B30A-375FED0C8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FE1D4-3AAB-47EF-A68C-3FC7F42E8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A67B-5949-4198-9E7E-0F0450A590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932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D004F7-1E7B-4420-B912-2A254F69D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CEAB14-AC16-4950-9F39-33635BE2E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CEE5AB-0DFA-4663-805D-EAE7B643AA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F5A9A5-2106-4496-AA0A-C9E9A35322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343D2F-1E7F-4D9A-9E09-5D07B3F017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237BB9-0C6C-4755-B6CF-28111CD4178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8684FA7-882C-400E-B354-B1DAE7DC3B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960438"/>
            <a:ext cx="7772400" cy="1143000"/>
          </a:xfrm>
        </p:spPr>
        <p:txBody>
          <a:bodyPr anchor="ctr"/>
          <a:lstStyle/>
          <a:p>
            <a:pPr eaLnBrk="1" hangingPunct="1"/>
            <a:r>
              <a:rPr lang="hu-HU" altLang="hu-HU" sz="4400" dirty="0"/>
              <a:t>A jelenkori egyetemes történelem alapjai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FCE3DD5-585E-4095-B216-E8BA3B762F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708275"/>
            <a:ext cx="8785225" cy="1752600"/>
          </a:xfrm>
        </p:spPr>
        <p:txBody>
          <a:bodyPr/>
          <a:lstStyle/>
          <a:p>
            <a:pPr eaLnBrk="1" hangingPunct="1"/>
            <a:r>
              <a:rPr lang="hu-HU" altLang="hu-HU">
                <a:solidFill>
                  <a:srgbClr val="000000"/>
                </a:solidFill>
              </a:rPr>
              <a:t>Készítette: Bencsik Péter</a:t>
            </a:r>
          </a:p>
          <a:p>
            <a:r>
              <a:rPr lang="hu-HU" altLang="hu-HU" sz="1800">
                <a:solidFill>
                  <a:srgbClr val="000000"/>
                </a:solidFill>
              </a:rPr>
              <a:t>Jelen tananyag a Szegedi Tudományegyetemen készült az Európai Unió támogatásával.</a:t>
            </a:r>
          </a:p>
          <a:p>
            <a:r>
              <a:rPr lang="hu-HU" altLang="hu-HU" sz="1800">
                <a:solidFill>
                  <a:srgbClr val="000000"/>
                </a:solidFill>
              </a:rPr>
              <a:t>Projekt azonosító: EFOP-3.4.3-16-2016-00014</a:t>
            </a:r>
          </a:p>
        </p:txBody>
      </p:sp>
      <p:pic>
        <p:nvPicPr>
          <p:cNvPr id="3076" name="Kép 2">
            <a:extLst>
              <a:ext uri="{FF2B5EF4-FFF2-40B4-BE49-F238E27FC236}">
                <a16:creationId xmlns:a16="http://schemas.microsoft.com/office/drawing/2014/main" id="{C0EB0C04-D02C-43EC-84BD-6D251AD1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40163"/>
            <a:ext cx="44291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75D4DA2-6731-4B59-81C8-6CBA813ED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34" y="3429000"/>
            <a:ext cx="2310217" cy="3429000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609600"/>
          </a:xfrm>
        </p:spPr>
        <p:txBody>
          <a:bodyPr/>
          <a:lstStyle/>
          <a:p>
            <a:r>
              <a:rPr lang="hu-HU" altLang="hu-HU" sz="4000" dirty="0"/>
              <a:t>20. sz.-i politikai rendszerek: diktatúra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A diktatúra mai értelmezése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önkényuralom, ami a 20. századi tömegtársadalmak terméke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egy ember (vagy katonatiszti csoport = </a:t>
            </a:r>
            <a:r>
              <a:rPr lang="hu-HU" altLang="hu-HU" sz="2000" i="1" dirty="0"/>
              <a:t>junta</a:t>
            </a:r>
            <a:r>
              <a:rPr lang="hu-HU" altLang="hu-HU" sz="2000" dirty="0"/>
              <a:t>) alkotmányos kontroll nélküli </a:t>
            </a:r>
            <a:r>
              <a:rPr lang="hu-HU" altLang="hu-HU" sz="2000" dirty="0" err="1"/>
              <a:t>ur</a:t>
            </a:r>
            <a:r>
              <a:rPr lang="hu-HU" altLang="hu-HU" sz="2000" dirty="0"/>
              <a:t>.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legitimációja isteni, ideológiai, karizmatikus jellegű v. erőszakra alapul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centrum államai el tudták kerülni; a dem.-k </a:t>
            </a:r>
            <a:r>
              <a:rPr lang="hu-HU" altLang="hu-HU" sz="2000" dirty="0" err="1"/>
              <a:t>gazd</a:t>
            </a:r>
            <a:r>
              <a:rPr lang="hu-HU" altLang="hu-HU" sz="2000" dirty="0"/>
              <a:t>.-i fejlődése is ált. nagyobb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demokratizálódás három hulláma után mindig volt (egyre puhább) ellenhullám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diktatúrák és a pártok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vannak párt nélküli, egypárti és látszat-többpárti diktatúrák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utóbbi két esetben beszélhetünk pártállamról (párt és állam összefonódása)</a:t>
            </a:r>
          </a:p>
          <a:p>
            <a:pPr lvl="2">
              <a:lnSpc>
                <a:spcPct val="85000"/>
              </a:lnSpc>
            </a:pPr>
            <a:r>
              <a:rPr lang="hu-HU" altLang="hu-HU" sz="1600" dirty="0"/>
              <a:t>a párt szervei irányítják az államiakat; nincsenek civil szervezetek,</a:t>
            </a:r>
            <a:br>
              <a:rPr lang="hu-HU" altLang="hu-HU" sz="1600" dirty="0"/>
            </a:br>
            <a:r>
              <a:rPr lang="hu-HU" altLang="hu-HU" sz="1600" dirty="0"/>
              <a:t>csak monopolszerepű, hatósági jellegű tömegszervezetek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totalitarizmus-elmélet és bírálata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náci és szovjet rendszerek nagy hasonlósága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pártállam, erőszak, gyűlölet, propaganda, </a:t>
            </a:r>
            <a:r>
              <a:rPr lang="hu-HU" altLang="hu-HU" sz="2000" dirty="0" err="1"/>
              <a:t>pol</a:t>
            </a:r>
            <a:r>
              <a:rPr lang="hu-HU" altLang="hu-HU" sz="2000" dirty="0"/>
              <a:t>. rendőrség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DE valójában a totális ellenőrzés csak cél, nem gyakorlat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eszmei céljuk között hatalmas a különbség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gazd</a:t>
            </a:r>
            <a:r>
              <a:rPr lang="hu-HU" altLang="hu-HU" sz="2000" dirty="0"/>
              <a:t>.-i és társ. körülményeik is eltérnek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szovjet rendszer puhává tudott </a:t>
            </a:r>
            <a:r>
              <a:rPr lang="hu-HU" altLang="hu-HU" sz="2000" dirty="0" err="1"/>
              <a:t>szelidülni</a:t>
            </a:r>
            <a:endParaRPr lang="hu-HU" altLang="hu-HU" sz="2000" dirty="0"/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az elmélet sokszor politikai célok eszközévé vált</a:t>
            </a:r>
          </a:p>
        </p:txBody>
      </p:sp>
    </p:spTree>
    <p:extLst>
      <p:ext uri="{BB962C8B-B14F-4D97-AF65-F5344CB8AC3E}">
        <p14:creationId xmlns:p14="http://schemas.microsoft.com/office/powerpoint/2010/main" val="2095977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20. sz.-i politikai rendszerek: autokrácia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Átmeneti típus a diktatúra és a demokrácia között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célszerű megtartani a „totális”, „normális” diktatúrák fogalma mellett ezt is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nehéz definiálni, a </a:t>
            </a:r>
            <a:r>
              <a:rPr lang="hu-HU" altLang="hu-HU" sz="2000" dirty="0" err="1"/>
              <a:t>demokr</a:t>
            </a:r>
            <a:r>
              <a:rPr lang="hu-HU" altLang="hu-HU" sz="2000" dirty="0"/>
              <a:t>. vagy a diktatúra tulajdonságai jelzővel ellátva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legismertebb: korlátozott pluralizmus; érzelmi alapú legitimáció; létezik, de korlátozott az ellenzék; informálisan kibővülnek a vezetés </a:t>
            </a:r>
            <a:r>
              <a:rPr lang="hu-HU" altLang="hu-HU" sz="2000" dirty="0" err="1"/>
              <a:t>alk</a:t>
            </a:r>
            <a:r>
              <a:rPr lang="hu-HU" altLang="hu-HU" sz="2000" dirty="0"/>
              <a:t>.-os jogai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Autoriter rendszerek kialakulása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diktatúrák </a:t>
            </a:r>
            <a:r>
              <a:rPr lang="hu-HU" altLang="hu-HU" sz="2000" dirty="0" err="1"/>
              <a:t>liberalizálódása</a:t>
            </a:r>
            <a:endParaRPr lang="hu-HU" altLang="hu-HU" sz="2000" dirty="0"/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demokráciák eltorzulása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szintén a modern tömegtársadalmak termékei, a 19. sz.-ban nem léteztek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hibrid rendszerek: egy újabb átmeneti típus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az ezredfordulón elinduló harmadik ellenhullám már nem</a:t>
            </a:r>
            <a:br>
              <a:rPr lang="hu-HU" altLang="hu-HU" sz="2000" dirty="0"/>
            </a:br>
            <a:r>
              <a:rPr lang="hu-HU" altLang="hu-HU" sz="2000" dirty="0"/>
              <a:t>diktatúrákat, sőt nem is igazi autoriter rendszereket hozott</a:t>
            </a:r>
            <a:br>
              <a:rPr lang="hu-HU" altLang="hu-HU" sz="2000" dirty="0"/>
            </a:br>
            <a:r>
              <a:rPr lang="hu-HU" altLang="hu-HU" sz="2000" dirty="0"/>
              <a:t>létre, hanem egy újabb átmenetet, szürke zónát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jelzős demokráciák, jelzős autoriter rendszerek vagy egy </a:t>
            </a:r>
            <a:br>
              <a:rPr lang="hu-HU" altLang="hu-HU" sz="2000" dirty="0"/>
            </a:br>
            <a:r>
              <a:rPr lang="hu-HU" altLang="hu-HU" sz="2000" dirty="0"/>
              <a:t>új és állandó típus létrejöttéről van szó?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helyes-e a politikai rendszerek fejlődésének célját a </a:t>
            </a:r>
            <a:br>
              <a:rPr lang="hu-HU" altLang="hu-HU" sz="2000" dirty="0"/>
            </a:br>
            <a:r>
              <a:rPr lang="hu-HU" altLang="hu-HU" sz="2000" dirty="0"/>
              <a:t>liberális demokráciában látni?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régen stabilizálódott demokráciák is megrendülhetnek</a:t>
            </a:r>
            <a:br>
              <a:rPr lang="hu-HU" altLang="hu-HU" sz="2000" dirty="0"/>
            </a:br>
            <a:r>
              <a:rPr lang="hu-HU" altLang="hu-HU" sz="2000" dirty="0"/>
              <a:t>(pl. az USA is)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6DEF36-ECB7-4083-95AC-8180D6EB5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15" y="3746872"/>
            <a:ext cx="1931831" cy="297204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302B3DF-906D-4BEA-97D4-EE7F35D6F2E1}"/>
              </a:ext>
            </a:extLst>
          </p:cNvPr>
          <p:cNvSpPr txBox="1"/>
          <p:nvPr/>
        </p:nvSpPr>
        <p:spPr>
          <a:xfrm>
            <a:off x="4082480" y="2691816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mindkét folyamat tovább folytatódhat! 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1F68EDAA-1001-4491-8921-50243D5AC00B}"/>
              </a:ext>
            </a:extLst>
          </p:cNvPr>
          <p:cNvCxnSpPr>
            <a:endCxn id="6" idx="1"/>
          </p:cNvCxnSpPr>
          <p:nvPr/>
        </p:nvCxnSpPr>
        <p:spPr>
          <a:xfrm>
            <a:off x="3779912" y="2691816"/>
            <a:ext cx="302568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C2D1C674-A5E3-4114-B4A4-8EAE0F4D0F34}"/>
              </a:ext>
            </a:extLst>
          </p:cNvPr>
          <p:cNvCxnSpPr>
            <a:cxnSpLocks/>
          </p:cNvCxnSpPr>
          <p:nvPr/>
        </p:nvCxnSpPr>
        <p:spPr>
          <a:xfrm flipV="1">
            <a:off x="3779912" y="2891871"/>
            <a:ext cx="302568" cy="200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50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466CFA2-800D-4AC0-8F46-0CB654B7C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07" y="2517899"/>
            <a:ext cx="2228850" cy="3495675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Mi a jelenkortörténet?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411" y="580570"/>
            <a:ext cx="9002589" cy="6277429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Hétköznapi értelmezés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az utóbbi 5-10-20 év, ami még „nem történelem”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Tudományos értelmezés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hosszabb szakasz, a történelem eddigi utolsó időszaka, de tudományos eszközökkel már vizsgálható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amelynek eseményei mai napig befolyásolnak minket (érzelmileg, ld. a képet)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országonként</a:t>
            </a:r>
            <a:r>
              <a:rPr lang="hu-HU" altLang="hu-HU" sz="2000" dirty="0"/>
              <a:t> eltérő; a történész szubjektuma is befolyásolja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Periodizációs viták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mi az egyes korszakok történeti határa?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ókor, középkor stb. esetében is vita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jelenkor: kevésbé nagy eltérések</a:t>
            </a:r>
          </a:p>
          <a:p>
            <a:pPr lvl="2">
              <a:lnSpc>
                <a:spcPct val="85000"/>
              </a:lnSpc>
            </a:pPr>
            <a:r>
              <a:rPr lang="hu-HU" altLang="hu-HU" sz="1600" dirty="0"/>
              <a:t>a mai végpont adott</a:t>
            </a:r>
          </a:p>
          <a:p>
            <a:pPr lvl="2">
              <a:lnSpc>
                <a:spcPct val="85000"/>
              </a:lnSpc>
            </a:pPr>
            <a:r>
              <a:rPr lang="hu-HU" altLang="hu-HU" sz="1600" dirty="0"/>
              <a:t>egész világra kiterjedő események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más határ lehet a gazdaság, más a politika terén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rövid 20. század (1914–1991) – de mi van azóta?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egy másik lehetőség: 1945, a „zéró óra” a határ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vagy hosszú 20. század (1880 óta, globalizáció)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esetleg csonka 20. sz. az 1950-es évek óta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Mo</a:t>
            </a:r>
            <a:r>
              <a:rPr lang="hu-HU" altLang="hu-HU" sz="2000" dirty="0"/>
              <a:t>.-</a:t>
            </a:r>
            <a:r>
              <a:rPr lang="hu-HU" altLang="hu-HU" sz="2000" dirty="0" err="1"/>
              <a:t>on</a:t>
            </a:r>
            <a:r>
              <a:rPr lang="hu-HU" altLang="hu-HU" sz="2000" dirty="0"/>
              <a:t> (többnyire) és e tananyagban: 1918 óta</a:t>
            </a:r>
          </a:p>
          <a:p>
            <a:pPr lvl="1">
              <a:lnSpc>
                <a:spcPct val="85000"/>
              </a:lnSpc>
            </a:pPr>
            <a:endParaRPr lang="hu-HU" altLang="hu-HU" sz="20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4ADEEBE-ABEC-4BF7-A855-1962A7136079}"/>
              </a:ext>
            </a:extLst>
          </p:cNvPr>
          <p:cNvSpPr txBox="1"/>
          <p:nvPr/>
        </p:nvSpPr>
        <p:spPr>
          <a:xfrm>
            <a:off x="6995923" y="5979137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/>
              <a:t>Horthy-szobor</a:t>
            </a:r>
          </a:p>
          <a:p>
            <a:r>
              <a:rPr lang="hu-HU" sz="1800" dirty="0"/>
              <a:t>politikai okból </a:t>
            </a:r>
          </a:p>
          <a:p>
            <a:r>
              <a:rPr lang="hu-HU" sz="1800" dirty="0"/>
              <a:t>történő megrongálása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A jelenkor belső korszakolása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A világháborúk kora (1914–1945) – a diktatúrák kora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belső választópontjai nagy világválság, 1929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hidegháború (1945–1991) – a bipoláris világ, szuperhatalmak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benne az enyhülés (</a:t>
            </a:r>
            <a:r>
              <a:rPr lang="hu-HU" altLang="hu-HU" sz="2000" i="1" dirty="0" err="1"/>
              <a:t>détente</a:t>
            </a:r>
            <a:r>
              <a:rPr lang="hu-HU" altLang="hu-HU" sz="2000" dirty="0"/>
              <a:t>) (kezdete: 1953)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hol erősebb, hol gyengébb jelenség 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csúcspontja 1975, egyesek szerint 1979-től „kis hidegháború”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És azóta? az USA dominanciája vagy multipoláris világ?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civilizációk harca? a globalizáció kora? a terrorizmus kora? 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Európán kívül: a gyarmati uralom megszűnése, dekolonizáció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Latin-Amerikában már a 19. sz.-ban, másutt 1947-től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1960 Afrika éve (a legtöbb függetlenedés egy éven belül)</a:t>
            </a:r>
          </a:p>
        </p:txBody>
      </p:sp>
      <p:pic>
        <p:nvPicPr>
          <p:cNvPr id="4" name="Kép 3" descr="Képtalálat a következőre: „age of extremes”">
            <a:extLst>
              <a:ext uri="{FF2B5EF4-FFF2-40B4-BE49-F238E27FC236}">
                <a16:creationId xmlns:a16="http://schemas.microsoft.com/office/drawing/2014/main" id="{2DCF8D6A-719C-448F-B64B-C94B07B7826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5" y="3717032"/>
            <a:ext cx="21957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A4A26E8-2935-4CC4-8B37-1A8AA19BF51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349" y="4494719"/>
            <a:ext cx="176685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E888DE9-17E0-4072-B623-DB74B4A72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r="32675"/>
          <a:stretch/>
        </p:blipFill>
        <p:spPr>
          <a:xfrm>
            <a:off x="304800" y="4494719"/>
            <a:ext cx="1919728" cy="297636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63F59C4-2EAC-472F-AEC9-7A2BFD2AF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34" y="4494719"/>
            <a:ext cx="1905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Történelmi régiók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609600"/>
            <a:ext cx="9036496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Európa: máig élő középkori törésvonalak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Nyugat (Frank-Birodalom, Anglia)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Közép-Európa (Baltikum, </a:t>
            </a:r>
            <a:r>
              <a:rPr lang="hu-HU" altLang="hu-HU" sz="2000" dirty="0" err="1"/>
              <a:t>Lengyelo</a:t>
            </a:r>
            <a:r>
              <a:rPr lang="hu-HU" altLang="hu-HU" sz="2000" dirty="0"/>
              <a:t>., </a:t>
            </a:r>
            <a:r>
              <a:rPr lang="hu-HU" altLang="hu-HU" sz="2000" dirty="0" err="1"/>
              <a:t>Cseho</a:t>
            </a:r>
            <a:r>
              <a:rPr lang="hu-HU" altLang="hu-HU" sz="2000" dirty="0"/>
              <a:t>., </a:t>
            </a:r>
            <a:r>
              <a:rPr lang="hu-HU" altLang="hu-HU" sz="2000" dirty="0" err="1"/>
              <a:t>Magyaro</a:t>
            </a:r>
            <a:r>
              <a:rPr lang="hu-HU" altLang="hu-HU" sz="2000" dirty="0"/>
              <a:t>.)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Kelet (Balkán és </a:t>
            </a:r>
            <a:r>
              <a:rPr lang="hu-HU" altLang="hu-HU" sz="2000" dirty="0" err="1"/>
              <a:t>Oroszo</a:t>
            </a:r>
            <a:r>
              <a:rPr lang="hu-HU" altLang="hu-HU" sz="2000" dirty="0"/>
              <a:t>.)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Gazdasági régiók a16. századtól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centrum (a legfejlettebb rész)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félperiféria (a Nyugat többi része)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periféria (Közép-</a:t>
            </a:r>
            <a:r>
              <a:rPr lang="hu-HU" altLang="hu-HU" sz="2000" dirty="0" err="1"/>
              <a:t>Eu</a:t>
            </a:r>
            <a:r>
              <a:rPr lang="hu-HU" altLang="hu-HU" sz="2000" dirty="0"/>
              <a:t>. és a Kelet együtt)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gazd</a:t>
            </a:r>
            <a:r>
              <a:rPr lang="hu-HU" altLang="hu-HU" sz="2000" dirty="0"/>
              <a:t>. és </a:t>
            </a:r>
            <a:r>
              <a:rPr lang="hu-HU" altLang="hu-HU" sz="2000" dirty="0" err="1"/>
              <a:t>pol</a:t>
            </a:r>
            <a:r>
              <a:rPr lang="hu-HU" altLang="hu-HU" sz="2000" dirty="0"/>
              <a:t>. fejlődés szoros kapcsolata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Politikai régiók 1917, ill. 1945 után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>
                <a:highlight>
                  <a:srgbClr val="0000FF"/>
                </a:highlight>
              </a:rPr>
              <a:t>demokr</a:t>
            </a:r>
            <a:r>
              <a:rPr lang="hu-HU" altLang="hu-HU" sz="2000" dirty="0">
                <a:highlight>
                  <a:srgbClr val="0000FF"/>
                </a:highlight>
              </a:rPr>
              <a:t>. Nyugat </a:t>
            </a:r>
            <a:r>
              <a:rPr lang="hu-HU" altLang="hu-HU" sz="2000" dirty="0"/>
              <a:t>+ </a:t>
            </a:r>
            <a:r>
              <a:rPr lang="hu-HU" altLang="hu-HU" sz="2000" dirty="0">
                <a:highlight>
                  <a:srgbClr val="FF0000"/>
                </a:highlight>
              </a:rPr>
              <a:t>kommunista Kelet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Világ egésze: </a:t>
            </a:r>
            <a:r>
              <a:rPr lang="hu-HU" altLang="hu-HU" sz="2400" dirty="0">
                <a:highlight>
                  <a:srgbClr val="0000FF"/>
                </a:highlight>
              </a:rPr>
              <a:t>Ész</a:t>
            </a:r>
            <a:r>
              <a:rPr lang="hu-HU" altLang="hu-HU" sz="2400" dirty="0">
                <a:highlight>
                  <a:srgbClr val="FF0000"/>
                </a:highlight>
              </a:rPr>
              <a:t>ak</a:t>
            </a:r>
            <a:r>
              <a:rPr lang="hu-HU" altLang="hu-HU" sz="2400" dirty="0"/>
              <a:t>–</a:t>
            </a:r>
            <a:r>
              <a:rPr lang="hu-HU" altLang="hu-HU" sz="2400" dirty="0">
                <a:highlight>
                  <a:srgbClr val="00FF00"/>
                </a:highlight>
              </a:rPr>
              <a:t>Dél</a:t>
            </a:r>
            <a:r>
              <a:rPr lang="hu-HU" altLang="hu-HU" sz="2400" dirty="0"/>
              <a:t> ellentét</a:t>
            </a:r>
          </a:p>
          <a:p>
            <a:pPr lvl="1">
              <a:lnSpc>
                <a:spcPct val="85000"/>
              </a:lnSpc>
            </a:pPr>
            <a:endParaRPr lang="hu-HU" altLang="hu-HU" sz="2000" dirty="0"/>
          </a:p>
        </p:txBody>
      </p:sp>
      <p:pic>
        <p:nvPicPr>
          <p:cNvPr id="4" name="Kép 3" descr="Európa régiói.jpg">
            <a:extLst>
              <a:ext uri="{FF2B5EF4-FFF2-40B4-BE49-F238E27FC236}">
                <a16:creationId xmlns:a16="http://schemas.microsoft.com/office/drawing/2014/main" id="{32DD1564-120A-45A9-A99D-A267DC1B8BF0}"/>
              </a:ext>
            </a:extLst>
          </p:cNvPr>
          <p:cNvPicPr/>
          <p:nvPr/>
        </p:nvPicPr>
        <p:blipFill rotWithShape="1">
          <a:blip r:embed="rId2" cstate="print"/>
          <a:srcRect r="15039"/>
          <a:stretch/>
        </p:blipFill>
        <p:spPr>
          <a:xfrm>
            <a:off x="5078738" y="1700808"/>
            <a:ext cx="4067944" cy="5157192"/>
          </a:xfrm>
          <a:prstGeom prst="rect">
            <a:avLst/>
          </a:prstGeom>
        </p:spPr>
      </p:pic>
      <p:pic>
        <p:nvPicPr>
          <p:cNvPr id="5" name="Kép 4" descr="https://upload.wikimedia.org/wikipedia/commons/3/32/World_map_worlds_first_second_third.GIF">
            <a:extLst>
              <a:ext uri="{FF2B5EF4-FFF2-40B4-BE49-F238E27FC236}">
                <a16:creationId xmlns:a16="http://schemas.microsoft.com/office/drawing/2014/main" id="{7B1815D9-0454-43A0-B453-96D2D4729BA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3"/>
            <a:ext cx="5256584" cy="21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66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A 20. század historiográfiája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 err="1"/>
              <a:t>Fragmentálódás</a:t>
            </a:r>
            <a:r>
              <a:rPr lang="hu-HU" altLang="hu-HU" sz="2400" dirty="0"/>
              <a:t> és szintézis ellentmondása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számos új szaktudomány létrejötte, intézményesülése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társadalomtörténet mint az egész történetírás módszertani megújítója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szintézis: totális történelem (összehasonlítás, interdiszciplináris)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német történetírás – a 20. századi történelem tükre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népiségtörténet pángermán és faji jelleggel Hitler idején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1945 után a német felelősség vizsgálata: kisiklás? vagy német „</a:t>
            </a:r>
            <a:r>
              <a:rPr lang="hu-HU" altLang="hu-HU" sz="2000" dirty="0" err="1"/>
              <a:t>különút</a:t>
            </a:r>
            <a:r>
              <a:rPr lang="hu-HU" altLang="hu-HU" sz="2000" dirty="0"/>
              <a:t>”?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60-as években a vita az első világháborúra is kiterjed, a 80-as években a </a:t>
            </a:r>
            <a:r>
              <a:rPr lang="hu-HU" altLang="hu-HU" sz="2000" i="1" dirty="0" err="1"/>
              <a:t>Historikerstreit</a:t>
            </a:r>
            <a:r>
              <a:rPr lang="hu-HU" altLang="hu-HU" sz="2000" dirty="0"/>
              <a:t> egyetemes jelentőségűvé nő, a nácizmus és a holokauszt egyedisége, ill. a totális rendszerek összehasonlíthatósága a kérdés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Egy francia példa: az </a:t>
            </a:r>
            <a:r>
              <a:rPr lang="hu-HU" altLang="hu-HU" sz="2400" i="1" dirty="0"/>
              <a:t>Annales</a:t>
            </a:r>
            <a:r>
              <a:rPr lang="hu-HU" altLang="hu-HU" sz="2400" dirty="0"/>
              <a:t> módszertani forradalma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totális történelem, hosszú távú és </a:t>
            </a:r>
            <a:r>
              <a:rPr lang="hu-HU" altLang="hu-HU" sz="2000" dirty="0" err="1"/>
              <a:t>mikrotörténeti</a:t>
            </a:r>
            <a:r>
              <a:rPr lang="hu-HU" altLang="hu-HU" sz="2000" dirty="0"/>
              <a:t> vizsgálatok egyaránt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hidegháború történeti iskolái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tradicionális, revizionista és posztrevizionista irányzat (a szovjet vagy az amerikai fél felelős a konfliktusért, esetleg mindketten)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posztmodern történetírás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elméleti válaszokat kerestek a múlt megismerhetőségéről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nyelvi fordulat: az olvasók ugyanazt a szöveget másként is értelmezhetik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kontrafaktuális</a:t>
            </a:r>
            <a:r>
              <a:rPr lang="hu-HU" altLang="hu-HU" sz="2000" dirty="0"/>
              <a:t> / virtuális történelem (a mi lett volna, ha… kérdése)</a:t>
            </a:r>
          </a:p>
        </p:txBody>
      </p:sp>
    </p:spTree>
    <p:extLst>
      <p:ext uri="{BB962C8B-B14F-4D97-AF65-F5344CB8AC3E}">
        <p14:creationId xmlns:p14="http://schemas.microsoft.com/office/powerpoint/2010/main" val="272865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A jelenkortörténet forrásai és kutatásuk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609600"/>
            <a:ext cx="9036496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A (történelmi) forrás fogalma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bármilyen múltbeli emlék (épület, sőt táj is), ha a történész fontosnak tartja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legfontosabbak az írott, utána pedig a tárgyi és (jelenkorban) szóbeli források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Irattan: a hivatalos írásos források vizsgálata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oklevéltan (középkor) – kevés irat maradt meg, ezért mind forrásnak számít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aktatan (modern és jelenkor) – rengeteg irat jött létre, erős szelekció kell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Iratok csoportosítási szempontjai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formai, külső jegyek (anyag, írószer, írásforma, méret, pecsételés módja stb.)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irat értéke szerint (maradandó vagy selejtezendő)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iratképző jellege szerint (hivatalos, félhivatalos, magán)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iratképzők egymáshoz való viszonya sz. (felirat, leirat, átirat, semleges)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irat keletkezése szerint (vázlat, piszkozat, tisztázat, kiadmány; eredeti, másolat)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tartalmi ismérvek szerint (akaratnyilvánító, kérelmező, ténymegállapító stb.)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belső szerkezete szerint (bevezetés, szövegrész, befejezés – mint az oklevélnél)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Forrásokat őrző intézmények: múzeum, könyvtár, levéltár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Történeti megismerés forrásai (fontos a forráskritika!)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primer források (egyidejűleg és / vagy résztvevők által keletkezett)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szekunder források (történészi munkák) – mind2 sajátos elemzési szabályokkal</a:t>
            </a:r>
          </a:p>
        </p:txBody>
      </p:sp>
    </p:spTree>
    <p:extLst>
      <p:ext uri="{BB962C8B-B14F-4D97-AF65-F5344CB8AC3E}">
        <p14:creationId xmlns:p14="http://schemas.microsoft.com/office/powerpoint/2010/main" val="1944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Politika, történelem és társadalom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A társadalomtörténet értelmezési lehetőségei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szektorális</a:t>
            </a:r>
            <a:r>
              <a:rPr lang="hu-HU" altLang="hu-HU" sz="2000" dirty="0"/>
              <a:t>: a történettudomány egyik része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totális tört. eszköze: magába foglalja és megújítja a teljes tört.-i elemzést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maradékelvű meghatározás („ami nem politika”) nem fogadható el</a:t>
            </a:r>
          </a:p>
          <a:p>
            <a:pPr lvl="2">
              <a:lnSpc>
                <a:spcPct val="85000"/>
              </a:lnSpc>
              <a:buFont typeface="Wingdings" panose="05000000000000000000" pitchFamily="2" charset="2"/>
              <a:buChar char="v"/>
            </a:pPr>
            <a:r>
              <a:rPr lang="hu-HU" altLang="hu-HU" sz="1600" dirty="0"/>
              <a:t>szoros kölcsönös kapcsolat a társ. és a </a:t>
            </a:r>
            <a:r>
              <a:rPr lang="hu-HU" altLang="hu-HU" sz="1600" dirty="0" err="1"/>
              <a:t>pol</a:t>
            </a:r>
            <a:r>
              <a:rPr lang="hu-HU" altLang="hu-HU" sz="1600" dirty="0"/>
              <a:t>. között – fontos kutatási irány!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Politikai törésvonalak: mély társadalmi–politikai ellentétek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 err="1"/>
              <a:t>országonként</a:t>
            </a:r>
            <a:r>
              <a:rPr lang="hu-HU" altLang="hu-HU" sz="2000" dirty="0"/>
              <a:t> eltérő erősségű és számú törés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ez alakítja ki az adott ország pártrendszerét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típusai: vallási; etnikai–nyelvi; osztályalapú; </a:t>
            </a:r>
            <a:br>
              <a:rPr lang="hu-HU" altLang="hu-HU" sz="2000" dirty="0"/>
            </a:br>
            <a:r>
              <a:rPr lang="hu-HU" altLang="hu-HU" sz="2000" dirty="0"/>
              <a:t>regionális; az előző rendszerhez való viszony 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diktatúrák elnyomják e törések erejét is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Politikai </a:t>
            </a:r>
            <a:r>
              <a:rPr lang="hu-HU" altLang="hu-HU" sz="2400" dirty="0" err="1"/>
              <a:t>mobilizálódás</a:t>
            </a:r>
            <a:r>
              <a:rPr lang="hu-HU" altLang="hu-HU" sz="2400" dirty="0"/>
              <a:t> és következményei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egyre nagyobb tömegek vesznek részt a </a:t>
            </a:r>
            <a:r>
              <a:rPr lang="hu-HU" altLang="hu-HU" sz="2000" dirty="0" err="1"/>
              <a:t>pol</a:t>
            </a:r>
            <a:r>
              <a:rPr lang="hu-HU" altLang="hu-HU" sz="2000" dirty="0"/>
              <a:t>.-ban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cél az általános választójog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ennek mérföldkövei: 1918 (férfiak), 1945 (nők)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1918 után hozzájárult a diktatúrák terjedéséhez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egyre több társ. réteg szavaz –» egyre több párt is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E820E0B-C7C2-4B6C-B9E3-DD044264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108" y="2708920"/>
            <a:ext cx="2579380" cy="39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1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</p:spPr>
        <p:txBody>
          <a:bodyPr/>
          <a:lstStyle/>
          <a:p>
            <a:r>
              <a:rPr lang="hu-HU" altLang="hu-HU" sz="4000" dirty="0"/>
              <a:t>20. sz.-i politikai rendszerek: bevezetés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Államforma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az államfő személye szerint monarchia vagy köztársaság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közigazgatási szintek száma szerint egységes / unitárius vagy  szövetségi / föderatív (a konföderáció vagy államszövetség mást jelent!)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Kormányforma (a hatalomgyakorlás módja szerint)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az ókorban: egyeduralom; oligarchia / arisztokrácia; demokrácia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jelenkorban: diktatúra; autoriter rendszer; demokrácia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hatalmi ágak elválasztásának eredeti felfogása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Montesquieu, 18. sz.: törvényhozás, végrehajtás, igazságszolgáltatás </a:t>
            </a:r>
            <a:br>
              <a:rPr lang="hu-HU" altLang="hu-HU" sz="2000" dirty="0"/>
            </a:br>
            <a:r>
              <a:rPr lang="hu-HU" altLang="hu-HU" sz="2000" dirty="0"/>
              <a:t>függetlenségét kell biztosítani</a:t>
            </a:r>
            <a:br>
              <a:rPr lang="hu-HU" altLang="hu-HU" sz="2000" dirty="0"/>
            </a:br>
            <a:endParaRPr lang="hu-HU" altLang="hu-HU" sz="2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E186803-BA10-4BA4-BBD4-F2A314F82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28" y="3714034"/>
            <a:ext cx="1962150" cy="304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4DEA93C-FB07-4839-90DD-8317F82B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12" y="3727149"/>
            <a:ext cx="2020637" cy="302792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1F4BA91-35DB-4655-8A14-D388938AA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2" y="3871753"/>
            <a:ext cx="1982040" cy="289771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F8511DF-857F-45F8-92BA-0812351EF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8" y="3871753"/>
            <a:ext cx="2237454" cy="28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9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43F969B-800D-458A-92BD-EF8C83C4D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84976" cy="609600"/>
          </a:xfrm>
        </p:spPr>
        <p:txBody>
          <a:bodyPr/>
          <a:lstStyle/>
          <a:p>
            <a:r>
              <a:rPr lang="hu-HU" altLang="hu-HU" sz="4000" dirty="0"/>
              <a:t>20. sz.-i politikai rendszerek: demokrácia</a:t>
            </a:r>
            <a:endParaRPr lang="hu-HU" altLang="hu-HU" dirty="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D8CD4B0-000B-4D32-A0F7-7C16F5871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609600"/>
            <a:ext cx="8964488" cy="6248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hu-HU" altLang="hu-HU" sz="2400" dirty="0"/>
              <a:t>A demokrácia az ókorban és ma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Athén: a polisz nem minden lakójára terjed ki; közvetlen részvételi </a:t>
            </a:r>
            <a:r>
              <a:rPr lang="hu-HU" altLang="hu-HU" sz="2000" dirty="0" err="1"/>
              <a:t>demokr</a:t>
            </a:r>
            <a:r>
              <a:rPr lang="hu-HU" altLang="hu-HU" sz="2000" dirty="0"/>
              <a:t>.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jelenkor: minden polgárra kiterjed; közvetett, képviseleti demokrácia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demokrácia mai fogalmi meghatározása: nincs pontos definíció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minimális követelmény: szabad választások és alkotmányos intézmények léte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szigorúbb követelmény: az intézmények valóban alkotmányosan működjenek (érdemi választás, ellenzék esélye a győzelemre stb.) – liberális demokrácia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hatalmi ágak elválasztása a 20. sz.-ban 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korábbi 3 hatalmi ághoz csatlakozik a média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a törvényhozás és a végrehajtás összefonódhat, ha van </a:t>
            </a:r>
            <a:br>
              <a:rPr lang="hu-HU" altLang="hu-HU" sz="2000" dirty="0"/>
            </a:br>
            <a:r>
              <a:rPr lang="hu-HU" altLang="hu-HU" sz="2000" dirty="0"/>
              <a:t>ellenzék és szabad választás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megosztható a hatalom a parlament két háza között is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vagy a tagállami és a szövetségi szintek között is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A demokratizálódás három hulláma a 19–20. sz.-ban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1.) 1820–1922;      2.) 1945–50;       3.) 1974–1995</a:t>
            </a:r>
          </a:p>
          <a:p>
            <a:pPr>
              <a:lnSpc>
                <a:spcPct val="85000"/>
              </a:lnSpc>
            </a:pPr>
            <a:r>
              <a:rPr lang="hu-HU" altLang="hu-HU" sz="2400" dirty="0"/>
              <a:t>Demokratikus kormányformák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parlamentáris (Anglia, </a:t>
            </a:r>
            <a:r>
              <a:rPr lang="hu-HU" altLang="hu-HU" sz="2000" dirty="0" err="1"/>
              <a:t>Németo</a:t>
            </a:r>
            <a:r>
              <a:rPr lang="hu-HU" altLang="hu-HU" sz="2000" dirty="0"/>
              <a:t>.)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elnöki (USA; a tv. hozás és a </a:t>
            </a:r>
            <a:r>
              <a:rPr lang="hu-HU" altLang="hu-HU" sz="2000" dirty="0" err="1"/>
              <a:t>végreh</a:t>
            </a:r>
            <a:r>
              <a:rPr lang="hu-HU" altLang="hu-HU" sz="2000" dirty="0"/>
              <a:t>. ma is elválasztva)</a:t>
            </a:r>
          </a:p>
          <a:p>
            <a:pPr lvl="1">
              <a:lnSpc>
                <a:spcPct val="85000"/>
              </a:lnSpc>
            </a:pPr>
            <a:r>
              <a:rPr lang="hu-HU" altLang="hu-HU" sz="2000" dirty="0"/>
              <a:t>félelnöki (</a:t>
            </a:r>
            <a:r>
              <a:rPr lang="hu-HU" altLang="hu-HU" sz="2000" dirty="0" err="1"/>
              <a:t>Franciao</a:t>
            </a:r>
            <a:r>
              <a:rPr lang="hu-HU" altLang="hu-HU" sz="2000" dirty="0"/>
              <a:t>. 1958 után)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CF7B909-7400-4750-BE7A-409278C05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87" y="3933056"/>
            <a:ext cx="1774049" cy="27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9429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1254</Words>
  <Application>Microsoft Office PowerPoint</Application>
  <PresentationFormat>Diavetítés a képernyőre (4:3 oldalarány)</PresentationFormat>
  <Paragraphs>165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Alapértelmezett terv</vt:lpstr>
      <vt:lpstr>A jelenkori egyetemes történelem alapjai</vt:lpstr>
      <vt:lpstr>Mi a jelenkortörténet?</vt:lpstr>
      <vt:lpstr>A jelenkor belső korszakolása</vt:lpstr>
      <vt:lpstr>Történelmi régiók</vt:lpstr>
      <vt:lpstr>A 20. század historiográfiája</vt:lpstr>
      <vt:lpstr>A jelenkortörténet forrásai és kutatásuk</vt:lpstr>
      <vt:lpstr>Politika, történelem és társadalom</vt:lpstr>
      <vt:lpstr>20. sz.-i politikai rendszerek: bevezetés</vt:lpstr>
      <vt:lpstr>20. sz.-i politikai rendszerek: demokrácia</vt:lpstr>
      <vt:lpstr>20. sz.-i politikai rendszerek: diktatúra</vt:lpstr>
      <vt:lpstr>20. sz.-i politikai rendszerek: autokrácia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Nyugat-Európa és az Európán kívüli világ 1945 után</dc:title>
  <dc:creator>Benji</dc:creator>
  <cp:lastModifiedBy>Sziromi&amp;Bencsik</cp:lastModifiedBy>
  <cp:revision>171</cp:revision>
  <dcterms:created xsi:type="dcterms:W3CDTF">2015-09-03T19:17:49Z</dcterms:created>
  <dcterms:modified xsi:type="dcterms:W3CDTF">2018-05-29T22:40:12Z</dcterms:modified>
</cp:coreProperties>
</file>