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1"/>
  </p:notesMasterIdLst>
  <p:handoutMasterIdLst>
    <p:handoutMasterId r:id="rId22"/>
  </p:handoutMasterIdLst>
  <p:sldIdLst>
    <p:sldId id="256" r:id="rId2"/>
    <p:sldId id="265" r:id="rId3"/>
    <p:sldId id="293" r:id="rId4"/>
    <p:sldId id="316" r:id="rId5"/>
    <p:sldId id="300" r:id="rId6"/>
    <p:sldId id="301" r:id="rId7"/>
    <p:sldId id="304" r:id="rId8"/>
    <p:sldId id="317" r:id="rId9"/>
    <p:sldId id="318" r:id="rId10"/>
    <p:sldId id="306" r:id="rId11"/>
    <p:sldId id="312" r:id="rId12"/>
    <p:sldId id="319" r:id="rId13"/>
    <p:sldId id="320" r:id="rId14"/>
    <p:sldId id="321" r:id="rId15"/>
    <p:sldId id="322" r:id="rId16"/>
    <p:sldId id="323" r:id="rId17"/>
    <p:sldId id="324" r:id="rId18"/>
    <p:sldId id="326" r:id="rId19"/>
    <p:sldId id="315" r:id="rId20"/>
  </p:sldIdLst>
  <p:sldSz cx="9144000" cy="6858000" type="screen4x3"/>
  <p:notesSz cx="6797675" cy="9926638"/>
  <p:defaultTextStyle>
    <a:defPPr>
      <a:defRPr lang="hu-H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91" autoAdjust="0"/>
  </p:normalViewPr>
  <p:slideViewPr>
    <p:cSldViewPr>
      <p:cViewPr varScale="1">
        <p:scale>
          <a:sx n="111" d="100"/>
          <a:sy n="111" d="100"/>
        </p:scale>
        <p:origin x="162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448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404" tIns="44202" rIns="88404" bIns="44202" numCol="1" anchor="t" anchorCtr="0" compatLnSpc="1">
            <a:prstTxWarp prst="textNoShape">
              <a:avLst/>
            </a:prstTxWarp>
          </a:bodyPr>
          <a:lstStyle>
            <a:lvl1pPr defTabSz="884238" eaLnBrk="0" hangingPunct="0">
              <a:defRPr sz="1200"/>
            </a:lvl1pPr>
          </a:lstStyle>
          <a:p>
            <a:endParaRPr lang="hu-HU" altLang="hu-HU"/>
          </a:p>
        </p:txBody>
      </p:sp>
      <p:sp>
        <p:nvSpPr>
          <p:cNvPr id="69635" name="Rectangle 3"/>
          <p:cNvSpPr>
            <a:spLocks noGrp="1" noChangeArrowheads="1"/>
          </p:cNvSpPr>
          <p:nvPr>
            <p:ph type="dt" sz="quarter" idx="1"/>
          </p:nvPr>
        </p:nvSpPr>
        <p:spPr bwMode="auto">
          <a:xfrm>
            <a:off x="3851275" y="0"/>
            <a:ext cx="29448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404" tIns="44202" rIns="88404" bIns="44202" numCol="1" anchor="t" anchorCtr="0" compatLnSpc="1">
            <a:prstTxWarp prst="textNoShape">
              <a:avLst/>
            </a:prstTxWarp>
          </a:bodyPr>
          <a:lstStyle>
            <a:lvl1pPr algn="r" defTabSz="884238" eaLnBrk="0" hangingPunct="0">
              <a:defRPr sz="1200"/>
            </a:lvl1pPr>
          </a:lstStyle>
          <a:p>
            <a:fld id="{A35EB348-4392-479C-B521-AE5F0B22AF6A}" type="datetimeFigureOut">
              <a:rPr lang="hu-HU" altLang="hu-HU"/>
              <a:pPr/>
              <a:t>2015.12.21.</a:t>
            </a:fld>
            <a:endParaRPr lang="hu-HU" altLang="hu-HU"/>
          </a:p>
        </p:txBody>
      </p:sp>
      <p:sp>
        <p:nvSpPr>
          <p:cNvPr id="69636" name="Rectangle 4"/>
          <p:cNvSpPr>
            <a:spLocks noGrp="1" noChangeArrowheads="1"/>
          </p:cNvSpPr>
          <p:nvPr>
            <p:ph type="ftr" sz="quarter" idx="2"/>
          </p:nvPr>
        </p:nvSpPr>
        <p:spPr bwMode="auto">
          <a:xfrm>
            <a:off x="0" y="9428163"/>
            <a:ext cx="294481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404" tIns="44202" rIns="88404" bIns="44202" numCol="1" anchor="b" anchorCtr="0" compatLnSpc="1">
            <a:prstTxWarp prst="textNoShape">
              <a:avLst/>
            </a:prstTxWarp>
          </a:bodyPr>
          <a:lstStyle>
            <a:lvl1pPr defTabSz="884238" eaLnBrk="0" hangingPunct="0">
              <a:defRPr sz="1200"/>
            </a:lvl1pPr>
          </a:lstStyle>
          <a:p>
            <a:endParaRPr lang="hu-HU" altLang="hu-HU"/>
          </a:p>
        </p:txBody>
      </p:sp>
      <p:sp>
        <p:nvSpPr>
          <p:cNvPr id="69637" name="Rectangle 5"/>
          <p:cNvSpPr>
            <a:spLocks noGrp="1" noChangeArrowheads="1"/>
          </p:cNvSpPr>
          <p:nvPr>
            <p:ph type="sldNum" sz="quarter" idx="3"/>
          </p:nvPr>
        </p:nvSpPr>
        <p:spPr bwMode="auto">
          <a:xfrm>
            <a:off x="3851275" y="9428163"/>
            <a:ext cx="294481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404" tIns="44202" rIns="88404" bIns="44202" numCol="1" anchor="b" anchorCtr="0" compatLnSpc="1">
            <a:prstTxWarp prst="textNoShape">
              <a:avLst/>
            </a:prstTxWarp>
          </a:bodyPr>
          <a:lstStyle>
            <a:lvl1pPr algn="r" defTabSz="884238" eaLnBrk="0" hangingPunct="0">
              <a:defRPr sz="1200"/>
            </a:lvl1pPr>
          </a:lstStyle>
          <a:p>
            <a:fld id="{8AA2EAB7-6A17-4FD1-AC0E-18511DAF06B2}" type="slidenum">
              <a:rPr lang="hu-HU" altLang="hu-HU"/>
              <a:pPr/>
              <a:t>‹#›</a:t>
            </a:fld>
            <a:endParaRPr lang="hu-HU" altLang="hu-HU"/>
          </a:p>
        </p:txBody>
      </p:sp>
    </p:spTree>
    <p:extLst>
      <p:ext uri="{BB962C8B-B14F-4D97-AF65-F5344CB8AC3E}">
        <p14:creationId xmlns:p14="http://schemas.microsoft.com/office/powerpoint/2010/main" val="30731787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Élőfej helye 1"/>
          <p:cNvSpPr>
            <a:spLocks noGrp="1"/>
          </p:cNvSpPr>
          <p:nvPr>
            <p:ph type="hdr" sz="quarter"/>
          </p:nvPr>
        </p:nvSpPr>
        <p:spPr bwMode="auto">
          <a:xfrm>
            <a:off x="0" y="0"/>
            <a:ext cx="29448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56" tIns="47778" rIns="95556" bIns="47778" numCol="1" anchor="t" anchorCtr="0" compatLnSpc="1">
            <a:prstTxWarp prst="textNoShape">
              <a:avLst/>
            </a:prstTxWarp>
          </a:bodyPr>
          <a:lstStyle>
            <a:lvl1pPr defTabSz="884238">
              <a:defRPr sz="1300"/>
            </a:lvl1pPr>
          </a:lstStyle>
          <a:p>
            <a:endParaRPr lang="hu-HU" altLang="hu-HU"/>
          </a:p>
        </p:txBody>
      </p:sp>
      <p:sp>
        <p:nvSpPr>
          <p:cNvPr id="3" name="Dátum helye 2"/>
          <p:cNvSpPr>
            <a:spLocks noGrp="1"/>
          </p:cNvSpPr>
          <p:nvPr>
            <p:ph type="dt" idx="1"/>
          </p:nvPr>
        </p:nvSpPr>
        <p:spPr bwMode="auto">
          <a:xfrm>
            <a:off x="3851275" y="0"/>
            <a:ext cx="29448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56" tIns="47778" rIns="95556" bIns="47778" numCol="1" anchor="t" anchorCtr="0" compatLnSpc="1">
            <a:prstTxWarp prst="textNoShape">
              <a:avLst/>
            </a:prstTxWarp>
          </a:bodyPr>
          <a:lstStyle>
            <a:lvl1pPr algn="r" defTabSz="884238">
              <a:defRPr sz="1300"/>
            </a:lvl1pPr>
          </a:lstStyle>
          <a:p>
            <a:fld id="{68F22E3B-4CF6-4116-A618-7B983CB3517C}" type="datetimeFigureOut">
              <a:rPr lang="hu-HU" altLang="hu-HU"/>
              <a:pPr/>
              <a:t>2015.12.21.</a:t>
            </a:fld>
            <a:endParaRPr lang="hu-HU" altLang="hu-HU"/>
          </a:p>
        </p:txBody>
      </p:sp>
      <p:sp>
        <p:nvSpPr>
          <p:cNvPr id="4" name="Diakép helye 3"/>
          <p:cNvSpPr>
            <a:spLocks noGrp="1" noRot="1" noChangeAspect="1"/>
          </p:cNvSpPr>
          <p:nvPr>
            <p:ph type="sldImg" idx="2"/>
          </p:nvPr>
        </p:nvSpPr>
        <p:spPr>
          <a:xfrm>
            <a:off x="919163" y="744538"/>
            <a:ext cx="4960937" cy="3721100"/>
          </a:xfrm>
          <a:prstGeom prst="rect">
            <a:avLst/>
          </a:prstGeom>
          <a:noFill/>
          <a:ln w="12700">
            <a:solidFill>
              <a:prstClr val="black"/>
            </a:solidFill>
          </a:ln>
        </p:spPr>
        <p:txBody>
          <a:bodyPr vert="horz" lIns="98837" tIns="49419" rIns="98837" bIns="49419" rtlCol="0" anchor="ctr"/>
          <a:lstStyle/>
          <a:p>
            <a:pPr lvl="0"/>
            <a:endParaRPr lang="hu-HU" noProof="0" smtClean="0"/>
          </a:p>
        </p:txBody>
      </p:sp>
      <p:sp>
        <p:nvSpPr>
          <p:cNvPr id="5" name="Jegyzetek helye 4"/>
          <p:cNvSpPr>
            <a:spLocks noGrp="1"/>
          </p:cNvSpPr>
          <p:nvPr>
            <p:ph type="body" sz="quarter" idx="3"/>
          </p:nvPr>
        </p:nvSpPr>
        <p:spPr bwMode="auto">
          <a:xfrm>
            <a:off x="679450" y="4714875"/>
            <a:ext cx="5438775" cy="446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56" tIns="47778" rIns="95556" bIns="47778" numCol="1" anchor="t" anchorCtr="0" compatLnSpc="1">
            <a:prstTxWarp prst="textNoShape">
              <a:avLst/>
            </a:prstTxWarp>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p>
        </p:txBody>
      </p:sp>
      <p:sp>
        <p:nvSpPr>
          <p:cNvPr id="6" name="Élőláb helye 5"/>
          <p:cNvSpPr>
            <a:spLocks noGrp="1"/>
          </p:cNvSpPr>
          <p:nvPr>
            <p:ph type="ftr" sz="quarter" idx="4"/>
          </p:nvPr>
        </p:nvSpPr>
        <p:spPr bwMode="auto">
          <a:xfrm>
            <a:off x="0" y="9428163"/>
            <a:ext cx="294481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56" tIns="47778" rIns="95556" bIns="47778" numCol="1" anchor="b" anchorCtr="0" compatLnSpc="1">
            <a:prstTxWarp prst="textNoShape">
              <a:avLst/>
            </a:prstTxWarp>
          </a:bodyPr>
          <a:lstStyle>
            <a:lvl1pPr defTabSz="884238">
              <a:defRPr sz="1300"/>
            </a:lvl1pPr>
          </a:lstStyle>
          <a:p>
            <a:endParaRPr lang="hu-HU" altLang="hu-HU"/>
          </a:p>
        </p:txBody>
      </p:sp>
      <p:sp>
        <p:nvSpPr>
          <p:cNvPr id="7" name="Dia számának helye 6"/>
          <p:cNvSpPr>
            <a:spLocks noGrp="1"/>
          </p:cNvSpPr>
          <p:nvPr>
            <p:ph type="sldNum" sz="quarter" idx="5"/>
          </p:nvPr>
        </p:nvSpPr>
        <p:spPr bwMode="auto">
          <a:xfrm>
            <a:off x="3851275" y="9428163"/>
            <a:ext cx="294481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56" tIns="47778" rIns="95556" bIns="47778" numCol="1" anchor="b" anchorCtr="0" compatLnSpc="1">
            <a:prstTxWarp prst="textNoShape">
              <a:avLst/>
            </a:prstTxWarp>
          </a:bodyPr>
          <a:lstStyle>
            <a:lvl1pPr algn="r" defTabSz="884238">
              <a:defRPr sz="1300"/>
            </a:lvl1pPr>
          </a:lstStyle>
          <a:p>
            <a:fld id="{0143E87A-1EE7-40B6-8C24-9D2385A54EB0}" type="slidenum">
              <a:rPr lang="hu-HU" altLang="hu-HU"/>
              <a:pPr/>
              <a:t>‹#›</a:t>
            </a:fld>
            <a:endParaRPr lang="hu-HU" altLang="hu-HU"/>
          </a:p>
        </p:txBody>
      </p:sp>
    </p:spTree>
    <p:extLst>
      <p:ext uri="{BB962C8B-B14F-4D97-AF65-F5344CB8AC3E}">
        <p14:creationId xmlns:p14="http://schemas.microsoft.com/office/powerpoint/2010/main" val="33417904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Jegyzetek helye 2"/>
          <p:cNvSpPr>
            <a:spLocks noGrp="1"/>
          </p:cNvSpPr>
          <p:nvPr>
            <p:ph type="body" idx="1"/>
          </p:nvPr>
        </p:nvSpPr>
        <p:spPr/>
        <p:txBody>
          <a:bodyPr/>
          <a:lstStyle/>
          <a:p>
            <a:pPr eaLnBrk="1" hangingPunct="1">
              <a:spcBef>
                <a:spcPct val="0"/>
              </a:spcBef>
            </a:pPr>
            <a:endParaRPr lang="hu-HU" altLang="hu-HU" smtClean="0"/>
          </a:p>
        </p:txBody>
      </p:sp>
      <p:sp>
        <p:nvSpPr>
          <p:cNvPr id="25604" name="Dia számának helye 3"/>
          <p:cNvSpPr>
            <a:spLocks noGrp="1"/>
          </p:cNvSpPr>
          <p:nvPr>
            <p:ph type="sldNum" sz="quarter" idx="5"/>
          </p:nvPr>
        </p:nvSpPr>
        <p:spPr>
          <a:noFill/>
        </p:spPr>
        <p:txBody>
          <a:bodyPr/>
          <a:lstStyle>
            <a:lvl1pPr defTabSz="884238" eaLnBrk="0" hangingPunct="0">
              <a:defRPr>
                <a:solidFill>
                  <a:schemeClr val="tx1"/>
                </a:solidFill>
                <a:latin typeface="Arial" panose="020B0604020202020204" pitchFamily="34" charset="0"/>
              </a:defRPr>
            </a:lvl1pPr>
            <a:lvl2pPr marL="717550" indent="-276225" defTabSz="884238" eaLnBrk="0" hangingPunct="0">
              <a:defRPr>
                <a:solidFill>
                  <a:schemeClr val="tx1"/>
                </a:solidFill>
                <a:latin typeface="Arial" panose="020B0604020202020204" pitchFamily="34" charset="0"/>
              </a:defRPr>
            </a:lvl2pPr>
            <a:lvl3pPr marL="1104900" indent="-220663" defTabSz="884238" eaLnBrk="0" hangingPunct="0">
              <a:defRPr>
                <a:solidFill>
                  <a:schemeClr val="tx1"/>
                </a:solidFill>
                <a:latin typeface="Arial" panose="020B0604020202020204" pitchFamily="34" charset="0"/>
              </a:defRPr>
            </a:lvl3pPr>
            <a:lvl4pPr marL="1547813" indent="-222250" defTabSz="884238" eaLnBrk="0" hangingPunct="0">
              <a:defRPr>
                <a:solidFill>
                  <a:schemeClr val="tx1"/>
                </a:solidFill>
                <a:latin typeface="Arial" panose="020B0604020202020204" pitchFamily="34" charset="0"/>
              </a:defRPr>
            </a:lvl4pPr>
            <a:lvl5pPr marL="1989138" indent="-220663" defTabSz="884238" eaLnBrk="0" hangingPunct="0">
              <a:defRPr>
                <a:solidFill>
                  <a:schemeClr val="tx1"/>
                </a:solidFill>
                <a:latin typeface="Arial" panose="020B0604020202020204" pitchFamily="34" charset="0"/>
              </a:defRPr>
            </a:lvl5pPr>
            <a:lvl6pPr marL="2446338" indent="-220663" defTabSz="884238" eaLnBrk="0" fontAlgn="base" hangingPunct="0">
              <a:spcBef>
                <a:spcPct val="0"/>
              </a:spcBef>
              <a:spcAft>
                <a:spcPct val="0"/>
              </a:spcAft>
              <a:defRPr>
                <a:solidFill>
                  <a:schemeClr val="tx1"/>
                </a:solidFill>
                <a:latin typeface="Arial" panose="020B0604020202020204" pitchFamily="34" charset="0"/>
              </a:defRPr>
            </a:lvl6pPr>
            <a:lvl7pPr marL="2903538" indent="-220663" defTabSz="884238" eaLnBrk="0" fontAlgn="base" hangingPunct="0">
              <a:spcBef>
                <a:spcPct val="0"/>
              </a:spcBef>
              <a:spcAft>
                <a:spcPct val="0"/>
              </a:spcAft>
              <a:defRPr>
                <a:solidFill>
                  <a:schemeClr val="tx1"/>
                </a:solidFill>
                <a:latin typeface="Arial" panose="020B0604020202020204" pitchFamily="34" charset="0"/>
              </a:defRPr>
            </a:lvl7pPr>
            <a:lvl8pPr marL="3360738" indent="-220663" defTabSz="884238" eaLnBrk="0" fontAlgn="base" hangingPunct="0">
              <a:spcBef>
                <a:spcPct val="0"/>
              </a:spcBef>
              <a:spcAft>
                <a:spcPct val="0"/>
              </a:spcAft>
              <a:defRPr>
                <a:solidFill>
                  <a:schemeClr val="tx1"/>
                </a:solidFill>
                <a:latin typeface="Arial" panose="020B0604020202020204" pitchFamily="34" charset="0"/>
              </a:defRPr>
            </a:lvl8pPr>
            <a:lvl9pPr marL="3817938" indent="-220663" defTabSz="884238"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8C64273-412B-47FA-9144-C82EE1C2C1C3}" type="slidenum">
              <a:rPr lang="hu-HU" altLang="hu-HU"/>
              <a:pPr eaLnBrk="1" hangingPunct="1"/>
              <a:t>1</a:t>
            </a:fld>
            <a:endParaRPr lang="hu-HU" altLang="hu-HU"/>
          </a:p>
        </p:txBody>
      </p:sp>
    </p:spTree>
    <p:extLst>
      <p:ext uri="{BB962C8B-B14F-4D97-AF65-F5344CB8AC3E}">
        <p14:creationId xmlns:p14="http://schemas.microsoft.com/office/powerpoint/2010/main" val="2542888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Jegyzetek helye 2"/>
          <p:cNvSpPr>
            <a:spLocks noGrp="1"/>
          </p:cNvSpPr>
          <p:nvPr>
            <p:ph type="body" idx="1"/>
          </p:nvPr>
        </p:nvSpPr>
        <p:spPr/>
        <p:txBody>
          <a:bodyPr/>
          <a:lstStyle/>
          <a:p>
            <a:pPr eaLnBrk="1" hangingPunct="1">
              <a:spcBef>
                <a:spcPct val="0"/>
              </a:spcBef>
            </a:pPr>
            <a:endParaRPr lang="hu-HU" altLang="hu-HU" smtClean="0"/>
          </a:p>
        </p:txBody>
      </p:sp>
      <p:sp>
        <p:nvSpPr>
          <p:cNvPr id="27652" name="Dia számának helye 3"/>
          <p:cNvSpPr>
            <a:spLocks noGrp="1"/>
          </p:cNvSpPr>
          <p:nvPr>
            <p:ph type="sldNum" sz="quarter" idx="5"/>
          </p:nvPr>
        </p:nvSpPr>
        <p:spPr>
          <a:noFill/>
        </p:spPr>
        <p:txBody>
          <a:bodyPr/>
          <a:lstStyle>
            <a:lvl1pPr defTabSz="884238" eaLnBrk="0" hangingPunct="0">
              <a:defRPr>
                <a:solidFill>
                  <a:schemeClr val="tx1"/>
                </a:solidFill>
                <a:latin typeface="Arial" panose="020B0604020202020204" pitchFamily="34" charset="0"/>
              </a:defRPr>
            </a:lvl1pPr>
            <a:lvl2pPr marL="717550" indent="-276225" defTabSz="884238" eaLnBrk="0" hangingPunct="0">
              <a:defRPr>
                <a:solidFill>
                  <a:schemeClr val="tx1"/>
                </a:solidFill>
                <a:latin typeface="Arial" panose="020B0604020202020204" pitchFamily="34" charset="0"/>
              </a:defRPr>
            </a:lvl2pPr>
            <a:lvl3pPr marL="1104900" indent="-220663" defTabSz="884238" eaLnBrk="0" hangingPunct="0">
              <a:defRPr>
                <a:solidFill>
                  <a:schemeClr val="tx1"/>
                </a:solidFill>
                <a:latin typeface="Arial" panose="020B0604020202020204" pitchFamily="34" charset="0"/>
              </a:defRPr>
            </a:lvl3pPr>
            <a:lvl4pPr marL="1547813" indent="-222250" defTabSz="884238" eaLnBrk="0" hangingPunct="0">
              <a:defRPr>
                <a:solidFill>
                  <a:schemeClr val="tx1"/>
                </a:solidFill>
                <a:latin typeface="Arial" panose="020B0604020202020204" pitchFamily="34" charset="0"/>
              </a:defRPr>
            </a:lvl4pPr>
            <a:lvl5pPr marL="1989138" indent="-220663" defTabSz="884238" eaLnBrk="0" hangingPunct="0">
              <a:defRPr>
                <a:solidFill>
                  <a:schemeClr val="tx1"/>
                </a:solidFill>
                <a:latin typeface="Arial" panose="020B0604020202020204" pitchFamily="34" charset="0"/>
              </a:defRPr>
            </a:lvl5pPr>
            <a:lvl6pPr marL="2446338" indent="-220663" defTabSz="884238" eaLnBrk="0" fontAlgn="base" hangingPunct="0">
              <a:spcBef>
                <a:spcPct val="0"/>
              </a:spcBef>
              <a:spcAft>
                <a:spcPct val="0"/>
              </a:spcAft>
              <a:defRPr>
                <a:solidFill>
                  <a:schemeClr val="tx1"/>
                </a:solidFill>
                <a:latin typeface="Arial" panose="020B0604020202020204" pitchFamily="34" charset="0"/>
              </a:defRPr>
            </a:lvl6pPr>
            <a:lvl7pPr marL="2903538" indent="-220663" defTabSz="884238" eaLnBrk="0" fontAlgn="base" hangingPunct="0">
              <a:spcBef>
                <a:spcPct val="0"/>
              </a:spcBef>
              <a:spcAft>
                <a:spcPct val="0"/>
              </a:spcAft>
              <a:defRPr>
                <a:solidFill>
                  <a:schemeClr val="tx1"/>
                </a:solidFill>
                <a:latin typeface="Arial" panose="020B0604020202020204" pitchFamily="34" charset="0"/>
              </a:defRPr>
            </a:lvl7pPr>
            <a:lvl8pPr marL="3360738" indent="-220663" defTabSz="884238" eaLnBrk="0" fontAlgn="base" hangingPunct="0">
              <a:spcBef>
                <a:spcPct val="0"/>
              </a:spcBef>
              <a:spcAft>
                <a:spcPct val="0"/>
              </a:spcAft>
              <a:defRPr>
                <a:solidFill>
                  <a:schemeClr val="tx1"/>
                </a:solidFill>
                <a:latin typeface="Arial" panose="020B0604020202020204" pitchFamily="34" charset="0"/>
              </a:defRPr>
            </a:lvl8pPr>
            <a:lvl9pPr marL="3817938" indent="-220663" defTabSz="884238"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B01A258-1D77-4971-953A-9411C173743D}" type="slidenum">
              <a:rPr lang="hu-HU" altLang="hu-HU"/>
              <a:pPr eaLnBrk="1" hangingPunct="1"/>
              <a:t>2</a:t>
            </a:fld>
            <a:endParaRPr lang="hu-HU" altLang="hu-HU"/>
          </a:p>
        </p:txBody>
      </p:sp>
    </p:spTree>
    <p:extLst>
      <p:ext uri="{BB962C8B-B14F-4D97-AF65-F5344CB8AC3E}">
        <p14:creationId xmlns:p14="http://schemas.microsoft.com/office/powerpoint/2010/main" val="3539072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Jegyzetek helye 2"/>
          <p:cNvSpPr>
            <a:spLocks noGrp="1"/>
          </p:cNvSpPr>
          <p:nvPr>
            <p:ph type="body" idx="1"/>
          </p:nvPr>
        </p:nvSpPr>
        <p:spPr/>
        <p:txBody>
          <a:bodyPr/>
          <a:lstStyle/>
          <a:p>
            <a:pPr eaLnBrk="1" hangingPunct="1">
              <a:spcBef>
                <a:spcPct val="0"/>
              </a:spcBef>
            </a:pPr>
            <a:r>
              <a:rPr lang="en-US" altLang="hu-HU" sz="1700" smtClean="0"/>
              <a:t>I had analyzed the Okun’s law in the Central-Eastern European countries and I tried to find the answer that all countries are valid the Okun’s law or not and how changes the output gap and the natural unemployment rate.</a:t>
            </a:r>
            <a:endParaRPr lang="hu-HU" altLang="hu-HU" sz="1700" smtClean="0"/>
          </a:p>
          <a:p>
            <a:pPr eaLnBrk="1" hangingPunct="1">
              <a:spcBef>
                <a:spcPct val="0"/>
              </a:spcBef>
            </a:pPr>
            <a:r>
              <a:rPr lang="en-US" altLang="hu-HU" sz="1700" smtClean="0"/>
              <a:t>I have chosen the analysis of the labour market situation by the transition economies in particular the last twenty years and the world economic crisis (2008) because they have been more and more used in the economy and can be considered an actual question.</a:t>
            </a:r>
            <a:endParaRPr lang="hu-HU" altLang="hu-HU" sz="1700" smtClean="0"/>
          </a:p>
        </p:txBody>
      </p:sp>
      <p:sp>
        <p:nvSpPr>
          <p:cNvPr id="28676" name="Dia számának helye 3"/>
          <p:cNvSpPr>
            <a:spLocks noGrp="1"/>
          </p:cNvSpPr>
          <p:nvPr>
            <p:ph type="sldNum" sz="quarter" idx="5"/>
          </p:nvPr>
        </p:nvSpPr>
        <p:spPr>
          <a:noFill/>
        </p:spPr>
        <p:txBody>
          <a:bodyPr/>
          <a:lstStyle>
            <a:lvl1pPr defTabSz="884238" eaLnBrk="0" hangingPunct="0">
              <a:defRPr>
                <a:solidFill>
                  <a:schemeClr val="tx1"/>
                </a:solidFill>
                <a:latin typeface="Arial" panose="020B0604020202020204" pitchFamily="34" charset="0"/>
              </a:defRPr>
            </a:lvl1pPr>
            <a:lvl2pPr marL="717550" indent="-276225" defTabSz="884238" eaLnBrk="0" hangingPunct="0">
              <a:defRPr>
                <a:solidFill>
                  <a:schemeClr val="tx1"/>
                </a:solidFill>
                <a:latin typeface="Arial" panose="020B0604020202020204" pitchFamily="34" charset="0"/>
              </a:defRPr>
            </a:lvl2pPr>
            <a:lvl3pPr marL="1104900" indent="-220663" defTabSz="884238" eaLnBrk="0" hangingPunct="0">
              <a:defRPr>
                <a:solidFill>
                  <a:schemeClr val="tx1"/>
                </a:solidFill>
                <a:latin typeface="Arial" panose="020B0604020202020204" pitchFamily="34" charset="0"/>
              </a:defRPr>
            </a:lvl3pPr>
            <a:lvl4pPr marL="1547813" indent="-222250" defTabSz="884238" eaLnBrk="0" hangingPunct="0">
              <a:defRPr>
                <a:solidFill>
                  <a:schemeClr val="tx1"/>
                </a:solidFill>
                <a:latin typeface="Arial" panose="020B0604020202020204" pitchFamily="34" charset="0"/>
              </a:defRPr>
            </a:lvl4pPr>
            <a:lvl5pPr marL="1989138" indent="-220663" defTabSz="884238" eaLnBrk="0" hangingPunct="0">
              <a:defRPr>
                <a:solidFill>
                  <a:schemeClr val="tx1"/>
                </a:solidFill>
                <a:latin typeface="Arial" panose="020B0604020202020204" pitchFamily="34" charset="0"/>
              </a:defRPr>
            </a:lvl5pPr>
            <a:lvl6pPr marL="2446338" indent="-220663" defTabSz="884238" eaLnBrk="0" fontAlgn="base" hangingPunct="0">
              <a:spcBef>
                <a:spcPct val="0"/>
              </a:spcBef>
              <a:spcAft>
                <a:spcPct val="0"/>
              </a:spcAft>
              <a:defRPr>
                <a:solidFill>
                  <a:schemeClr val="tx1"/>
                </a:solidFill>
                <a:latin typeface="Arial" panose="020B0604020202020204" pitchFamily="34" charset="0"/>
              </a:defRPr>
            </a:lvl6pPr>
            <a:lvl7pPr marL="2903538" indent="-220663" defTabSz="884238" eaLnBrk="0" fontAlgn="base" hangingPunct="0">
              <a:spcBef>
                <a:spcPct val="0"/>
              </a:spcBef>
              <a:spcAft>
                <a:spcPct val="0"/>
              </a:spcAft>
              <a:defRPr>
                <a:solidFill>
                  <a:schemeClr val="tx1"/>
                </a:solidFill>
                <a:latin typeface="Arial" panose="020B0604020202020204" pitchFamily="34" charset="0"/>
              </a:defRPr>
            </a:lvl7pPr>
            <a:lvl8pPr marL="3360738" indent="-220663" defTabSz="884238" eaLnBrk="0" fontAlgn="base" hangingPunct="0">
              <a:spcBef>
                <a:spcPct val="0"/>
              </a:spcBef>
              <a:spcAft>
                <a:spcPct val="0"/>
              </a:spcAft>
              <a:defRPr>
                <a:solidFill>
                  <a:schemeClr val="tx1"/>
                </a:solidFill>
                <a:latin typeface="Arial" panose="020B0604020202020204" pitchFamily="34" charset="0"/>
              </a:defRPr>
            </a:lvl8pPr>
            <a:lvl9pPr marL="3817938" indent="-220663" defTabSz="884238"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3272A26-B42A-4E15-A9E1-D50C74FCB2D4}" type="slidenum">
              <a:rPr lang="hu-HU" altLang="hu-HU"/>
              <a:pPr eaLnBrk="1" hangingPunct="1"/>
              <a:t>3</a:t>
            </a:fld>
            <a:endParaRPr lang="hu-HU" altLang="hu-HU"/>
          </a:p>
        </p:txBody>
      </p:sp>
    </p:spTree>
    <p:extLst>
      <p:ext uri="{BB962C8B-B14F-4D97-AF65-F5344CB8AC3E}">
        <p14:creationId xmlns:p14="http://schemas.microsoft.com/office/powerpoint/2010/main" val="3794789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Jegyzetek helye 2"/>
          <p:cNvSpPr>
            <a:spLocks noGrp="1"/>
          </p:cNvSpPr>
          <p:nvPr>
            <p:ph type="body" idx="1"/>
          </p:nvPr>
        </p:nvSpPr>
        <p:spPr/>
        <p:txBody>
          <a:bodyPr/>
          <a:lstStyle/>
          <a:p>
            <a:pPr defTabSz="988375" eaLnBrk="1" fontAlgn="auto" hangingPunct="1">
              <a:spcBef>
                <a:spcPts val="0"/>
              </a:spcBef>
              <a:spcAft>
                <a:spcPts val="0"/>
              </a:spcAft>
              <a:defRPr/>
            </a:pPr>
            <a:r>
              <a:rPr lang="en-GB" sz="1700" dirty="0" smtClean="0"/>
              <a:t>The evolution of the unemployment rate well illustrates the process of the regime change. The most hectic are the Slovakian and Polish curves that showed a 15% drawback by the year 2008. The unemployment rate data of Hungary, Slovenia and Czech Republic moved together in each period, although its opposite would have been expected in the light of the GDP figures. Estonia, Latvia and Lithuania travelled on different routes, their rates of unemployment continuously decreased after the change of regime; they not only completed the regime change fast and efficiently but were also able to treat the suddenly appearing unemployment efficiently. The economic world crisis commencing in the Autumn of 2008 could be instantly felt in the labour market as well; most of the states were unable to get out of the deep recession, although they introduced significant employment policy measures. For example, in Hungary the public employment programs became dominant (Way to Work Program) to treat the problem, however, unfortunately, they did not lead to permanent results. Unemployment struck Latvia the most severely.</a:t>
            </a:r>
            <a:endParaRPr lang="hu-HU" sz="1700" dirty="0" smtClean="0"/>
          </a:p>
          <a:p>
            <a:pPr eaLnBrk="1" fontAlgn="auto" hangingPunct="1">
              <a:spcBef>
                <a:spcPts val="0"/>
              </a:spcBef>
              <a:spcAft>
                <a:spcPts val="0"/>
              </a:spcAft>
              <a:defRPr/>
            </a:pPr>
            <a:endParaRPr lang="hu-HU" sz="1700" dirty="0" smtClean="0"/>
          </a:p>
        </p:txBody>
      </p:sp>
      <p:sp>
        <p:nvSpPr>
          <p:cNvPr id="31748" name="Dia számának helye 3"/>
          <p:cNvSpPr>
            <a:spLocks noGrp="1"/>
          </p:cNvSpPr>
          <p:nvPr>
            <p:ph type="sldNum" sz="quarter" idx="5"/>
          </p:nvPr>
        </p:nvSpPr>
        <p:spPr>
          <a:noFill/>
        </p:spPr>
        <p:txBody>
          <a:bodyPr/>
          <a:lstStyle>
            <a:lvl1pPr defTabSz="884238" eaLnBrk="0" hangingPunct="0">
              <a:defRPr>
                <a:solidFill>
                  <a:schemeClr val="tx1"/>
                </a:solidFill>
                <a:latin typeface="Arial" panose="020B0604020202020204" pitchFamily="34" charset="0"/>
              </a:defRPr>
            </a:lvl1pPr>
            <a:lvl2pPr marL="717550" indent="-276225" defTabSz="884238" eaLnBrk="0" hangingPunct="0">
              <a:defRPr>
                <a:solidFill>
                  <a:schemeClr val="tx1"/>
                </a:solidFill>
                <a:latin typeface="Arial" panose="020B0604020202020204" pitchFamily="34" charset="0"/>
              </a:defRPr>
            </a:lvl2pPr>
            <a:lvl3pPr marL="1104900" indent="-220663" defTabSz="884238" eaLnBrk="0" hangingPunct="0">
              <a:defRPr>
                <a:solidFill>
                  <a:schemeClr val="tx1"/>
                </a:solidFill>
                <a:latin typeface="Arial" panose="020B0604020202020204" pitchFamily="34" charset="0"/>
              </a:defRPr>
            </a:lvl3pPr>
            <a:lvl4pPr marL="1547813" indent="-222250" defTabSz="884238" eaLnBrk="0" hangingPunct="0">
              <a:defRPr>
                <a:solidFill>
                  <a:schemeClr val="tx1"/>
                </a:solidFill>
                <a:latin typeface="Arial" panose="020B0604020202020204" pitchFamily="34" charset="0"/>
              </a:defRPr>
            </a:lvl4pPr>
            <a:lvl5pPr marL="1989138" indent="-220663" defTabSz="884238" eaLnBrk="0" hangingPunct="0">
              <a:defRPr>
                <a:solidFill>
                  <a:schemeClr val="tx1"/>
                </a:solidFill>
                <a:latin typeface="Arial" panose="020B0604020202020204" pitchFamily="34" charset="0"/>
              </a:defRPr>
            </a:lvl5pPr>
            <a:lvl6pPr marL="2446338" indent="-220663" defTabSz="884238" eaLnBrk="0" fontAlgn="base" hangingPunct="0">
              <a:spcBef>
                <a:spcPct val="0"/>
              </a:spcBef>
              <a:spcAft>
                <a:spcPct val="0"/>
              </a:spcAft>
              <a:defRPr>
                <a:solidFill>
                  <a:schemeClr val="tx1"/>
                </a:solidFill>
                <a:latin typeface="Arial" panose="020B0604020202020204" pitchFamily="34" charset="0"/>
              </a:defRPr>
            </a:lvl6pPr>
            <a:lvl7pPr marL="2903538" indent="-220663" defTabSz="884238" eaLnBrk="0" fontAlgn="base" hangingPunct="0">
              <a:spcBef>
                <a:spcPct val="0"/>
              </a:spcBef>
              <a:spcAft>
                <a:spcPct val="0"/>
              </a:spcAft>
              <a:defRPr>
                <a:solidFill>
                  <a:schemeClr val="tx1"/>
                </a:solidFill>
                <a:latin typeface="Arial" panose="020B0604020202020204" pitchFamily="34" charset="0"/>
              </a:defRPr>
            </a:lvl7pPr>
            <a:lvl8pPr marL="3360738" indent="-220663" defTabSz="884238" eaLnBrk="0" fontAlgn="base" hangingPunct="0">
              <a:spcBef>
                <a:spcPct val="0"/>
              </a:spcBef>
              <a:spcAft>
                <a:spcPct val="0"/>
              </a:spcAft>
              <a:defRPr>
                <a:solidFill>
                  <a:schemeClr val="tx1"/>
                </a:solidFill>
                <a:latin typeface="Arial" panose="020B0604020202020204" pitchFamily="34" charset="0"/>
              </a:defRPr>
            </a:lvl8pPr>
            <a:lvl9pPr marL="3817938" indent="-220663" defTabSz="884238"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7B18D00-DB95-4E92-9823-890BF4D697E9}" type="slidenum">
              <a:rPr lang="hu-HU" altLang="hu-HU"/>
              <a:pPr eaLnBrk="1" hangingPunct="1"/>
              <a:t>5</a:t>
            </a:fld>
            <a:endParaRPr lang="hu-HU" altLang="hu-HU"/>
          </a:p>
        </p:txBody>
      </p:sp>
    </p:spTree>
    <p:extLst>
      <p:ext uri="{BB962C8B-B14F-4D97-AF65-F5344CB8AC3E}">
        <p14:creationId xmlns:p14="http://schemas.microsoft.com/office/powerpoint/2010/main" val="2132437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Jegyzetek helye 2"/>
          <p:cNvSpPr>
            <a:spLocks noGrp="1"/>
          </p:cNvSpPr>
          <p:nvPr>
            <p:ph type="body" idx="1"/>
          </p:nvPr>
        </p:nvSpPr>
        <p:spPr/>
        <p:txBody>
          <a:bodyPr/>
          <a:lstStyle/>
          <a:p>
            <a:pPr defTabSz="987425" eaLnBrk="1" hangingPunct="1">
              <a:spcBef>
                <a:spcPct val="0"/>
              </a:spcBef>
            </a:pPr>
            <a:r>
              <a:rPr lang="en-GB" altLang="hu-HU" sz="1700" smtClean="0"/>
              <a:t>The regime changing countries in question can be categorised into two groups in terms of the rate of employment: Poland, Slovakia and Hungary possessed lower levels of employment; whereas the rest of the countries got into higher categories. Studying the Estonian employment policy could be a separate topic; they could reach the employment level of 70% as set out by the Lisbon Strategy, however, the crisis struck them as well and it broke the fast growing trend.</a:t>
            </a:r>
            <a:endParaRPr lang="hu-HU" altLang="hu-HU" sz="1700" smtClean="0"/>
          </a:p>
          <a:p>
            <a:pPr defTabSz="987425" eaLnBrk="1" hangingPunct="1">
              <a:spcBef>
                <a:spcPct val="0"/>
              </a:spcBef>
            </a:pPr>
            <a:endParaRPr lang="hu-HU" altLang="hu-HU" sz="1700" smtClean="0"/>
          </a:p>
        </p:txBody>
      </p:sp>
      <p:sp>
        <p:nvSpPr>
          <p:cNvPr id="32772" name="Dia számának helye 3"/>
          <p:cNvSpPr>
            <a:spLocks noGrp="1"/>
          </p:cNvSpPr>
          <p:nvPr>
            <p:ph type="sldNum" sz="quarter" idx="5"/>
          </p:nvPr>
        </p:nvSpPr>
        <p:spPr>
          <a:noFill/>
        </p:spPr>
        <p:txBody>
          <a:bodyPr/>
          <a:lstStyle>
            <a:lvl1pPr defTabSz="884238" eaLnBrk="0" hangingPunct="0">
              <a:defRPr>
                <a:solidFill>
                  <a:schemeClr val="tx1"/>
                </a:solidFill>
                <a:latin typeface="Arial" panose="020B0604020202020204" pitchFamily="34" charset="0"/>
              </a:defRPr>
            </a:lvl1pPr>
            <a:lvl2pPr marL="717550" indent="-276225" defTabSz="884238" eaLnBrk="0" hangingPunct="0">
              <a:defRPr>
                <a:solidFill>
                  <a:schemeClr val="tx1"/>
                </a:solidFill>
                <a:latin typeface="Arial" panose="020B0604020202020204" pitchFamily="34" charset="0"/>
              </a:defRPr>
            </a:lvl2pPr>
            <a:lvl3pPr marL="1104900" indent="-220663" defTabSz="884238" eaLnBrk="0" hangingPunct="0">
              <a:defRPr>
                <a:solidFill>
                  <a:schemeClr val="tx1"/>
                </a:solidFill>
                <a:latin typeface="Arial" panose="020B0604020202020204" pitchFamily="34" charset="0"/>
              </a:defRPr>
            </a:lvl3pPr>
            <a:lvl4pPr marL="1547813" indent="-222250" defTabSz="884238" eaLnBrk="0" hangingPunct="0">
              <a:defRPr>
                <a:solidFill>
                  <a:schemeClr val="tx1"/>
                </a:solidFill>
                <a:latin typeface="Arial" panose="020B0604020202020204" pitchFamily="34" charset="0"/>
              </a:defRPr>
            </a:lvl4pPr>
            <a:lvl5pPr marL="1989138" indent="-220663" defTabSz="884238" eaLnBrk="0" hangingPunct="0">
              <a:defRPr>
                <a:solidFill>
                  <a:schemeClr val="tx1"/>
                </a:solidFill>
                <a:latin typeface="Arial" panose="020B0604020202020204" pitchFamily="34" charset="0"/>
              </a:defRPr>
            </a:lvl5pPr>
            <a:lvl6pPr marL="2446338" indent="-220663" defTabSz="884238" eaLnBrk="0" fontAlgn="base" hangingPunct="0">
              <a:spcBef>
                <a:spcPct val="0"/>
              </a:spcBef>
              <a:spcAft>
                <a:spcPct val="0"/>
              </a:spcAft>
              <a:defRPr>
                <a:solidFill>
                  <a:schemeClr val="tx1"/>
                </a:solidFill>
                <a:latin typeface="Arial" panose="020B0604020202020204" pitchFamily="34" charset="0"/>
              </a:defRPr>
            </a:lvl6pPr>
            <a:lvl7pPr marL="2903538" indent="-220663" defTabSz="884238" eaLnBrk="0" fontAlgn="base" hangingPunct="0">
              <a:spcBef>
                <a:spcPct val="0"/>
              </a:spcBef>
              <a:spcAft>
                <a:spcPct val="0"/>
              </a:spcAft>
              <a:defRPr>
                <a:solidFill>
                  <a:schemeClr val="tx1"/>
                </a:solidFill>
                <a:latin typeface="Arial" panose="020B0604020202020204" pitchFamily="34" charset="0"/>
              </a:defRPr>
            </a:lvl7pPr>
            <a:lvl8pPr marL="3360738" indent="-220663" defTabSz="884238" eaLnBrk="0" fontAlgn="base" hangingPunct="0">
              <a:spcBef>
                <a:spcPct val="0"/>
              </a:spcBef>
              <a:spcAft>
                <a:spcPct val="0"/>
              </a:spcAft>
              <a:defRPr>
                <a:solidFill>
                  <a:schemeClr val="tx1"/>
                </a:solidFill>
                <a:latin typeface="Arial" panose="020B0604020202020204" pitchFamily="34" charset="0"/>
              </a:defRPr>
            </a:lvl8pPr>
            <a:lvl9pPr marL="3817938" indent="-220663" defTabSz="884238"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12C2CD9-65DB-456A-945A-BF2676E02F04}" type="slidenum">
              <a:rPr lang="hu-HU" altLang="hu-HU"/>
              <a:pPr eaLnBrk="1" hangingPunct="1"/>
              <a:t>6</a:t>
            </a:fld>
            <a:endParaRPr lang="hu-HU" altLang="hu-HU"/>
          </a:p>
        </p:txBody>
      </p:sp>
    </p:spTree>
    <p:extLst>
      <p:ext uri="{BB962C8B-B14F-4D97-AF65-F5344CB8AC3E}">
        <p14:creationId xmlns:p14="http://schemas.microsoft.com/office/powerpoint/2010/main" val="540882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Jegyzetek helye 2"/>
          <p:cNvSpPr>
            <a:spLocks noGrp="1"/>
          </p:cNvSpPr>
          <p:nvPr>
            <p:ph type="body" idx="1"/>
          </p:nvPr>
        </p:nvSpPr>
        <p:spPr/>
        <p:txBody>
          <a:bodyPr/>
          <a:lstStyle/>
          <a:p>
            <a:pPr eaLnBrk="1" hangingPunct="1">
              <a:spcBef>
                <a:spcPct val="0"/>
              </a:spcBef>
            </a:pPr>
            <a:r>
              <a:rPr lang="en-GB" altLang="hu-HU" sz="1700" smtClean="0"/>
              <a:t>The effect of the global economic crisis has been perceptible in Central Eastern Europe, too. The length of the crisis is characterized by the increase of per capita GDP by quarters. They have been the Baltic countries and Hungary that were affected by the crisis for the longer time and to the greatest extent. </a:t>
            </a:r>
            <a:endParaRPr lang="hu-HU" altLang="hu-HU" sz="1700" smtClean="0"/>
          </a:p>
          <a:p>
            <a:pPr eaLnBrk="1" hangingPunct="1">
              <a:spcBef>
                <a:spcPct val="0"/>
              </a:spcBef>
            </a:pPr>
            <a:r>
              <a:rPr lang="en-GB" altLang="hu-HU" sz="1700" smtClean="0"/>
              <a:t>After the world economic crisis was in the worst position the Baltic countries, but the employment growth rate in 2010 quarter 4. has increased. </a:t>
            </a:r>
            <a:endParaRPr lang="hu-HU" altLang="hu-HU" sz="1700" smtClean="0"/>
          </a:p>
          <a:p>
            <a:pPr eaLnBrk="1" hangingPunct="1">
              <a:spcBef>
                <a:spcPct val="0"/>
              </a:spcBef>
            </a:pPr>
            <a:endParaRPr lang="hu-HU" altLang="hu-HU" sz="1700" smtClean="0"/>
          </a:p>
        </p:txBody>
      </p:sp>
      <p:sp>
        <p:nvSpPr>
          <p:cNvPr id="35844" name="Dia számának helye 3"/>
          <p:cNvSpPr>
            <a:spLocks noGrp="1"/>
          </p:cNvSpPr>
          <p:nvPr>
            <p:ph type="sldNum" sz="quarter" idx="5"/>
          </p:nvPr>
        </p:nvSpPr>
        <p:spPr>
          <a:noFill/>
        </p:spPr>
        <p:txBody>
          <a:bodyPr/>
          <a:lstStyle>
            <a:lvl1pPr defTabSz="884238" eaLnBrk="0" hangingPunct="0">
              <a:defRPr>
                <a:solidFill>
                  <a:schemeClr val="tx1"/>
                </a:solidFill>
                <a:latin typeface="Arial" panose="020B0604020202020204" pitchFamily="34" charset="0"/>
              </a:defRPr>
            </a:lvl1pPr>
            <a:lvl2pPr marL="717550" indent="-276225" defTabSz="884238" eaLnBrk="0" hangingPunct="0">
              <a:defRPr>
                <a:solidFill>
                  <a:schemeClr val="tx1"/>
                </a:solidFill>
                <a:latin typeface="Arial" panose="020B0604020202020204" pitchFamily="34" charset="0"/>
              </a:defRPr>
            </a:lvl2pPr>
            <a:lvl3pPr marL="1104900" indent="-220663" defTabSz="884238" eaLnBrk="0" hangingPunct="0">
              <a:defRPr>
                <a:solidFill>
                  <a:schemeClr val="tx1"/>
                </a:solidFill>
                <a:latin typeface="Arial" panose="020B0604020202020204" pitchFamily="34" charset="0"/>
              </a:defRPr>
            </a:lvl3pPr>
            <a:lvl4pPr marL="1547813" indent="-222250" defTabSz="884238" eaLnBrk="0" hangingPunct="0">
              <a:defRPr>
                <a:solidFill>
                  <a:schemeClr val="tx1"/>
                </a:solidFill>
                <a:latin typeface="Arial" panose="020B0604020202020204" pitchFamily="34" charset="0"/>
              </a:defRPr>
            </a:lvl4pPr>
            <a:lvl5pPr marL="1989138" indent="-220663" defTabSz="884238" eaLnBrk="0" hangingPunct="0">
              <a:defRPr>
                <a:solidFill>
                  <a:schemeClr val="tx1"/>
                </a:solidFill>
                <a:latin typeface="Arial" panose="020B0604020202020204" pitchFamily="34" charset="0"/>
              </a:defRPr>
            </a:lvl5pPr>
            <a:lvl6pPr marL="2446338" indent="-220663" defTabSz="884238" eaLnBrk="0" fontAlgn="base" hangingPunct="0">
              <a:spcBef>
                <a:spcPct val="0"/>
              </a:spcBef>
              <a:spcAft>
                <a:spcPct val="0"/>
              </a:spcAft>
              <a:defRPr>
                <a:solidFill>
                  <a:schemeClr val="tx1"/>
                </a:solidFill>
                <a:latin typeface="Arial" panose="020B0604020202020204" pitchFamily="34" charset="0"/>
              </a:defRPr>
            </a:lvl6pPr>
            <a:lvl7pPr marL="2903538" indent="-220663" defTabSz="884238" eaLnBrk="0" fontAlgn="base" hangingPunct="0">
              <a:spcBef>
                <a:spcPct val="0"/>
              </a:spcBef>
              <a:spcAft>
                <a:spcPct val="0"/>
              </a:spcAft>
              <a:defRPr>
                <a:solidFill>
                  <a:schemeClr val="tx1"/>
                </a:solidFill>
                <a:latin typeface="Arial" panose="020B0604020202020204" pitchFamily="34" charset="0"/>
              </a:defRPr>
            </a:lvl7pPr>
            <a:lvl8pPr marL="3360738" indent="-220663" defTabSz="884238" eaLnBrk="0" fontAlgn="base" hangingPunct="0">
              <a:spcBef>
                <a:spcPct val="0"/>
              </a:spcBef>
              <a:spcAft>
                <a:spcPct val="0"/>
              </a:spcAft>
              <a:defRPr>
                <a:solidFill>
                  <a:schemeClr val="tx1"/>
                </a:solidFill>
                <a:latin typeface="Arial" panose="020B0604020202020204" pitchFamily="34" charset="0"/>
              </a:defRPr>
            </a:lvl8pPr>
            <a:lvl9pPr marL="3817938" indent="-220663" defTabSz="884238"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F3F8B55-82D4-4B46-A39A-186DC2DBE5F2}" type="slidenum">
              <a:rPr lang="hu-HU" altLang="hu-HU"/>
              <a:pPr eaLnBrk="1" hangingPunct="1"/>
              <a:t>7</a:t>
            </a:fld>
            <a:endParaRPr lang="hu-HU" altLang="hu-HU"/>
          </a:p>
        </p:txBody>
      </p:sp>
    </p:spTree>
    <p:extLst>
      <p:ext uri="{BB962C8B-B14F-4D97-AF65-F5344CB8AC3E}">
        <p14:creationId xmlns:p14="http://schemas.microsoft.com/office/powerpoint/2010/main" val="3372338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Jegyzetek helye 2"/>
          <p:cNvSpPr>
            <a:spLocks noGrp="1"/>
          </p:cNvSpPr>
          <p:nvPr>
            <p:ph type="body" idx="1"/>
          </p:nvPr>
        </p:nvSpPr>
        <p:spPr/>
        <p:txBody>
          <a:bodyPr/>
          <a:lstStyle/>
          <a:p>
            <a:pPr eaLnBrk="1" hangingPunct="1">
              <a:spcBef>
                <a:spcPct val="0"/>
              </a:spcBef>
            </a:pPr>
            <a:endParaRPr lang="hu-HU" altLang="hu-HU" smtClean="0"/>
          </a:p>
        </p:txBody>
      </p:sp>
      <p:sp>
        <p:nvSpPr>
          <p:cNvPr id="37892" name="Dia számának helye 3"/>
          <p:cNvSpPr>
            <a:spLocks noGrp="1"/>
          </p:cNvSpPr>
          <p:nvPr>
            <p:ph type="sldNum" sz="quarter" idx="5"/>
          </p:nvPr>
        </p:nvSpPr>
        <p:spPr>
          <a:noFill/>
        </p:spPr>
        <p:txBody>
          <a:bodyPr/>
          <a:lstStyle>
            <a:lvl1pPr defTabSz="884238" eaLnBrk="0" hangingPunct="0">
              <a:defRPr>
                <a:solidFill>
                  <a:schemeClr val="tx1"/>
                </a:solidFill>
                <a:latin typeface="Arial" panose="020B0604020202020204" pitchFamily="34" charset="0"/>
              </a:defRPr>
            </a:lvl1pPr>
            <a:lvl2pPr marL="717550" indent="-276225" defTabSz="884238" eaLnBrk="0" hangingPunct="0">
              <a:defRPr>
                <a:solidFill>
                  <a:schemeClr val="tx1"/>
                </a:solidFill>
                <a:latin typeface="Arial" panose="020B0604020202020204" pitchFamily="34" charset="0"/>
              </a:defRPr>
            </a:lvl2pPr>
            <a:lvl3pPr marL="1104900" indent="-220663" defTabSz="884238" eaLnBrk="0" hangingPunct="0">
              <a:defRPr>
                <a:solidFill>
                  <a:schemeClr val="tx1"/>
                </a:solidFill>
                <a:latin typeface="Arial" panose="020B0604020202020204" pitchFamily="34" charset="0"/>
              </a:defRPr>
            </a:lvl3pPr>
            <a:lvl4pPr marL="1547813" indent="-222250" defTabSz="884238" eaLnBrk="0" hangingPunct="0">
              <a:defRPr>
                <a:solidFill>
                  <a:schemeClr val="tx1"/>
                </a:solidFill>
                <a:latin typeface="Arial" panose="020B0604020202020204" pitchFamily="34" charset="0"/>
              </a:defRPr>
            </a:lvl4pPr>
            <a:lvl5pPr marL="1989138" indent="-220663" defTabSz="884238" eaLnBrk="0" hangingPunct="0">
              <a:defRPr>
                <a:solidFill>
                  <a:schemeClr val="tx1"/>
                </a:solidFill>
                <a:latin typeface="Arial" panose="020B0604020202020204" pitchFamily="34" charset="0"/>
              </a:defRPr>
            </a:lvl5pPr>
            <a:lvl6pPr marL="2446338" indent="-220663" defTabSz="884238" eaLnBrk="0" fontAlgn="base" hangingPunct="0">
              <a:spcBef>
                <a:spcPct val="0"/>
              </a:spcBef>
              <a:spcAft>
                <a:spcPct val="0"/>
              </a:spcAft>
              <a:defRPr>
                <a:solidFill>
                  <a:schemeClr val="tx1"/>
                </a:solidFill>
                <a:latin typeface="Arial" panose="020B0604020202020204" pitchFamily="34" charset="0"/>
              </a:defRPr>
            </a:lvl6pPr>
            <a:lvl7pPr marL="2903538" indent="-220663" defTabSz="884238" eaLnBrk="0" fontAlgn="base" hangingPunct="0">
              <a:spcBef>
                <a:spcPct val="0"/>
              </a:spcBef>
              <a:spcAft>
                <a:spcPct val="0"/>
              </a:spcAft>
              <a:defRPr>
                <a:solidFill>
                  <a:schemeClr val="tx1"/>
                </a:solidFill>
                <a:latin typeface="Arial" panose="020B0604020202020204" pitchFamily="34" charset="0"/>
              </a:defRPr>
            </a:lvl7pPr>
            <a:lvl8pPr marL="3360738" indent="-220663" defTabSz="884238" eaLnBrk="0" fontAlgn="base" hangingPunct="0">
              <a:spcBef>
                <a:spcPct val="0"/>
              </a:spcBef>
              <a:spcAft>
                <a:spcPct val="0"/>
              </a:spcAft>
              <a:defRPr>
                <a:solidFill>
                  <a:schemeClr val="tx1"/>
                </a:solidFill>
                <a:latin typeface="Arial" panose="020B0604020202020204" pitchFamily="34" charset="0"/>
              </a:defRPr>
            </a:lvl8pPr>
            <a:lvl9pPr marL="3817938" indent="-220663" defTabSz="884238"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8A2F2DA-B14A-41AC-A36F-5A518264C688}" type="slidenum">
              <a:rPr lang="hu-HU" altLang="hu-HU"/>
              <a:pPr eaLnBrk="1" hangingPunct="1"/>
              <a:t>10</a:t>
            </a:fld>
            <a:endParaRPr lang="hu-HU" altLang="hu-HU"/>
          </a:p>
        </p:txBody>
      </p:sp>
    </p:spTree>
    <p:extLst>
      <p:ext uri="{BB962C8B-B14F-4D97-AF65-F5344CB8AC3E}">
        <p14:creationId xmlns:p14="http://schemas.microsoft.com/office/powerpoint/2010/main" val="1937043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Jegyzetek helye 2"/>
          <p:cNvSpPr>
            <a:spLocks noGrp="1"/>
          </p:cNvSpPr>
          <p:nvPr>
            <p:ph type="body" idx="1"/>
          </p:nvPr>
        </p:nvSpPr>
        <p:spPr/>
        <p:txBody>
          <a:bodyPr/>
          <a:lstStyle/>
          <a:p>
            <a:pPr defTabSz="987425" eaLnBrk="1" hangingPunct="1">
              <a:spcBef>
                <a:spcPct val="0"/>
              </a:spcBef>
            </a:pPr>
            <a:r>
              <a:rPr lang="en-GB" altLang="hu-HU" sz="1700" smtClean="0"/>
              <a:t>We could observe that the Okun’s coefficient is ca. 2% except Poland (0.582). If the GDP decreases ca. 2% to the potential GDP then the unemployment rate increases 1% to the natural unemployment rate – it is right all CEE countries except Poland. According to my statement the Okun’s law is valid all CEE countries except Poland between 1996 and 2010.</a:t>
            </a:r>
            <a:endParaRPr lang="hu-HU" altLang="hu-HU" sz="1700" smtClean="0"/>
          </a:p>
          <a:p>
            <a:pPr defTabSz="987425" eaLnBrk="1" hangingPunct="1">
              <a:spcBef>
                <a:spcPct val="0"/>
              </a:spcBef>
            </a:pPr>
            <a:endParaRPr lang="hu-HU" altLang="hu-HU" smtClean="0"/>
          </a:p>
        </p:txBody>
      </p:sp>
      <p:sp>
        <p:nvSpPr>
          <p:cNvPr id="44036" name="Dia számának helye 3"/>
          <p:cNvSpPr>
            <a:spLocks noGrp="1"/>
          </p:cNvSpPr>
          <p:nvPr>
            <p:ph type="sldNum" sz="quarter" idx="5"/>
          </p:nvPr>
        </p:nvSpPr>
        <p:spPr>
          <a:noFill/>
        </p:spPr>
        <p:txBody>
          <a:bodyPr/>
          <a:lstStyle>
            <a:lvl1pPr defTabSz="884238" eaLnBrk="0" hangingPunct="0">
              <a:defRPr>
                <a:solidFill>
                  <a:schemeClr val="tx1"/>
                </a:solidFill>
                <a:latin typeface="Arial" panose="020B0604020202020204" pitchFamily="34" charset="0"/>
              </a:defRPr>
            </a:lvl1pPr>
            <a:lvl2pPr marL="717550" indent="-276225" defTabSz="884238" eaLnBrk="0" hangingPunct="0">
              <a:defRPr>
                <a:solidFill>
                  <a:schemeClr val="tx1"/>
                </a:solidFill>
                <a:latin typeface="Arial" panose="020B0604020202020204" pitchFamily="34" charset="0"/>
              </a:defRPr>
            </a:lvl2pPr>
            <a:lvl3pPr marL="1104900" indent="-220663" defTabSz="884238" eaLnBrk="0" hangingPunct="0">
              <a:defRPr>
                <a:solidFill>
                  <a:schemeClr val="tx1"/>
                </a:solidFill>
                <a:latin typeface="Arial" panose="020B0604020202020204" pitchFamily="34" charset="0"/>
              </a:defRPr>
            </a:lvl3pPr>
            <a:lvl4pPr marL="1547813" indent="-222250" defTabSz="884238" eaLnBrk="0" hangingPunct="0">
              <a:defRPr>
                <a:solidFill>
                  <a:schemeClr val="tx1"/>
                </a:solidFill>
                <a:latin typeface="Arial" panose="020B0604020202020204" pitchFamily="34" charset="0"/>
              </a:defRPr>
            </a:lvl4pPr>
            <a:lvl5pPr marL="1989138" indent="-220663" defTabSz="884238" eaLnBrk="0" hangingPunct="0">
              <a:defRPr>
                <a:solidFill>
                  <a:schemeClr val="tx1"/>
                </a:solidFill>
                <a:latin typeface="Arial" panose="020B0604020202020204" pitchFamily="34" charset="0"/>
              </a:defRPr>
            </a:lvl5pPr>
            <a:lvl6pPr marL="2446338" indent="-220663" defTabSz="884238" eaLnBrk="0" fontAlgn="base" hangingPunct="0">
              <a:spcBef>
                <a:spcPct val="0"/>
              </a:spcBef>
              <a:spcAft>
                <a:spcPct val="0"/>
              </a:spcAft>
              <a:defRPr>
                <a:solidFill>
                  <a:schemeClr val="tx1"/>
                </a:solidFill>
                <a:latin typeface="Arial" panose="020B0604020202020204" pitchFamily="34" charset="0"/>
              </a:defRPr>
            </a:lvl6pPr>
            <a:lvl7pPr marL="2903538" indent="-220663" defTabSz="884238" eaLnBrk="0" fontAlgn="base" hangingPunct="0">
              <a:spcBef>
                <a:spcPct val="0"/>
              </a:spcBef>
              <a:spcAft>
                <a:spcPct val="0"/>
              </a:spcAft>
              <a:defRPr>
                <a:solidFill>
                  <a:schemeClr val="tx1"/>
                </a:solidFill>
                <a:latin typeface="Arial" panose="020B0604020202020204" pitchFamily="34" charset="0"/>
              </a:defRPr>
            </a:lvl7pPr>
            <a:lvl8pPr marL="3360738" indent="-220663" defTabSz="884238" eaLnBrk="0" fontAlgn="base" hangingPunct="0">
              <a:spcBef>
                <a:spcPct val="0"/>
              </a:spcBef>
              <a:spcAft>
                <a:spcPct val="0"/>
              </a:spcAft>
              <a:defRPr>
                <a:solidFill>
                  <a:schemeClr val="tx1"/>
                </a:solidFill>
                <a:latin typeface="Arial" panose="020B0604020202020204" pitchFamily="34" charset="0"/>
              </a:defRPr>
            </a:lvl8pPr>
            <a:lvl9pPr marL="3817938" indent="-220663" defTabSz="884238"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597D2E3-0150-4673-9D2B-C966D869EECF}" type="slidenum">
              <a:rPr lang="hu-HU" altLang="hu-HU"/>
              <a:pPr eaLnBrk="1" hangingPunct="1"/>
              <a:t>11</a:t>
            </a:fld>
            <a:endParaRPr lang="hu-HU" altLang="hu-HU"/>
          </a:p>
        </p:txBody>
      </p:sp>
    </p:spTree>
    <p:extLst>
      <p:ext uri="{BB962C8B-B14F-4D97-AF65-F5344CB8AC3E}">
        <p14:creationId xmlns:p14="http://schemas.microsoft.com/office/powerpoint/2010/main" val="4234401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Jegyzetek helye 2"/>
          <p:cNvSpPr>
            <a:spLocks noGrp="1"/>
          </p:cNvSpPr>
          <p:nvPr>
            <p:ph type="body" idx="1"/>
          </p:nvPr>
        </p:nvSpPr>
        <p:spPr/>
        <p:txBody>
          <a:bodyPr/>
          <a:lstStyle/>
          <a:p>
            <a:pPr eaLnBrk="1" hangingPunct="1">
              <a:spcBef>
                <a:spcPct val="0"/>
              </a:spcBef>
            </a:pPr>
            <a:endParaRPr lang="hu-HU" altLang="hu-HU" smtClean="0"/>
          </a:p>
        </p:txBody>
      </p:sp>
      <p:sp>
        <p:nvSpPr>
          <p:cNvPr id="46084" name="Dia számának helye 3"/>
          <p:cNvSpPr>
            <a:spLocks noGrp="1"/>
          </p:cNvSpPr>
          <p:nvPr>
            <p:ph type="sldNum" sz="quarter" idx="5"/>
          </p:nvPr>
        </p:nvSpPr>
        <p:spPr>
          <a:noFill/>
        </p:spPr>
        <p:txBody>
          <a:bodyPr/>
          <a:lstStyle>
            <a:lvl1pPr defTabSz="884238" eaLnBrk="0" hangingPunct="0">
              <a:defRPr>
                <a:solidFill>
                  <a:schemeClr val="tx1"/>
                </a:solidFill>
                <a:latin typeface="Arial" panose="020B0604020202020204" pitchFamily="34" charset="0"/>
              </a:defRPr>
            </a:lvl1pPr>
            <a:lvl2pPr marL="717550" indent="-276225" defTabSz="884238" eaLnBrk="0" hangingPunct="0">
              <a:defRPr>
                <a:solidFill>
                  <a:schemeClr val="tx1"/>
                </a:solidFill>
                <a:latin typeface="Arial" panose="020B0604020202020204" pitchFamily="34" charset="0"/>
              </a:defRPr>
            </a:lvl2pPr>
            <a:lvl3pPr marL="1104900" indent="-220663" defTabSz="884238" eaLnBrk="0" hangingPunct="0">
              <a:defRPr>
                <a:solidFill>
                  <a:schemeClr val="tx1"/>
                </a:solidFill>
                <a:latin typeface="Arial" panose="020B0604020202020204" pitchFamily="34" charset="0"/>
              </a:defRPr>
            </a:lvl3pPr>
            <a:lvl4pPr marL="1547813" indent="-222250" defTabSz="884238" eaLnBrk="0" hangingPunct="0">
              <a:defRPr>
                <a:solidFill>
                  <a:schemeClr val="tx1"/>
                </a:solidFill>
                <a:latin typeface="Arial" panose="020B0604020202020204" pitchFamily="34" charset="0"/>
              </a:defRPr>
            </a:lvl4pPr>
            <a:lvl5pPr marL="1989138" indent="-220663" defTabSz="884238" eaLnBrk="0" hangingPunct="0">
              <a:defRPr>
                <a:solidFill>
                  <a:schemeClr val="tx1"/>
                </a:solidFill>
                <a:latin typeface="Arial" panose="020B0604020202020204" pitchFamily="34" charset="0"/>
              </a:defRPr>
            </a:lvl5pPr>
            <a:lvl6pPr marL="2446338" indent="-220663" defTabSz="884238" eaLnBrk="0" fontAlgn="base" hangingPunct="0">
              <a:spcBef>
                <a:spcPct val="0"/>
              </a:spcBef>
              <a:spcAft>
                <a:spcPct val="0"/>
              </a:spcAft>
              <a:defRPr>
                <a:solidFill>
                  <a:schemeClr val="tx1"/>
                </a:solidFill>
                <a:latin typeface="Arial" panose="020B0604020202020204" pitchFamily="34" charset="0"/>
              </a:defRPr>
            </a:lvl6pPr>
            <a:lvl7pPr marL="2903538" indent="-220663" defTabSz="884238" eaLnBrk="0" fontAlgn="base" hangingPunct="0">
              <a:spcBef>
                <a:spcPct val="0"/>
              </a:spcBef>
              <a:spcAft>
                <a:spcPct val="0"/>
              </a:spcAft>
              <a:defRPr>
                <a:solidFill>
                  <a:schemeClr val="tx1"/>
                </a:solidFill>
                <a:latin typeface="Arial" panose="020B0604020202020204" pitchFamily="34" charset="0"/>
              </a:defRPr>
            </a:lvl7pPr>
            <a:lvl8pPr marL="3360738" indent="-220663" defTabSz="884238" eaLnBrk="0" fontAlgn="base" hangingPunct="0">
              <a:spcBef>
                <a:spcPct val="0"/>
              </a:spcBef>
              <a:spcAft>
                <a:spcPct val="0"/>
              </a:spcAft>
              <a:defRPr>
                <a:solidFill>
                  <a:schemeClr val="tx1"/>
                </a:solidFill>
                <a:latin typeface="Arial" panose="020B0604020202020204" pitchFamily="34" charset="0"/>
              </a:defRPr>
            </a:lvl8pPr>
            <a:lvl9pPr marL="3817938" indent="-220663" defTabSz="884238"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9DDDC29-6366-49C2-B3C9-277A0E27E3AA}" type="slidenum">
              <a:rPr lang="hu-HU" altLang="hu-HU"/>
              <a:pPr eaLnBrk="1" hangingPunct="1"/>
              <a:t>19</a:t>
            </a:fld>
            <a:endParaRPr lang="hu-HU" altLang="hu-HU"/>
          </a:p>
        </p:txBody>
      </p:sp>
    </p:spTree>
    <p:extLst>
      <p:ext uri="{BB962C8B-B14F-4D97-AF65-F5344CB8AC3E}">
        <p14:creationId xmlns:p14="http://schemas.microsoft.com/office/powerpoint/2010/main" val="27859160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4" name="Text Box 7"/>
          <p:cNvSpPr txBox="1">
            <a:spLocks noChangeArrowheads="1"/>
          </p:cNvSpPr>
          <p:nvPr userDrawn="1"/>
        </p:nvSpPr>
        <p:spPr bwMode="auto">
          <a:xfrm>
            <a:off x="0" y="0"/>
            <a:ext cx="8101013" cy="519113"/>
          </a:xfrm>
          <a:prstGeom prst="rect">
            <a:avLst/>
          </a:prstGeom>
          <a:noFill/>
          <a:ln w="9525">
            <a:noFill/>
            <a:miter lim="800000"/>
            <a:headEnd/>
            <a:tailEnd/>
          </a:ln>
          <a:effectLst/>
        </p:spPr>
        <p:txBody>
          <a:bodyPr>
            <a:spAutoFit/>
          </a:bodyPr>
          <a:lstStyle/>
          <a:p>
            <a:pPr algn="ctr">
              <a:spcBef>
                <a:spcPct val="50000"/>
              </a:spcBef>
              <a:defRPr/>
            </a:pPr>
            <a:r>
              <a:rPr lang="hu-HU" sz="2800" b="1" i="1">
                <a:solidFill>
                  <a:schemeClr val="bg1"/>
                </a:solidFill>
                <a:latin typeface="Arial" charset="0"/>
              </a:rPr>
              <a:t>University of Miskolc</a:t>
            </a:r>
          </a:p>
        </p:txBody>
      </p:sp>
      <p:pic>
        <p:nvPicPr>
          <p:cNvPr id="5" name="Picture 5" descr="Ȼ"/>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000125"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6" name="Rectangle 2"/>
          <p:cNvSpPr>
            <a:spLocks noGrp="1" noChangeArrowheads="1"/>
          </p:cNvSpPr>
          <p:nvPr>
            <p:ph type="ctrTitle"/>
          </p:nvPr>
        </p:nvSpPr>
        <p:spPr>
          <a:xfrm>
            <a:off x="323850" y="1773238"/>
            <a:ext cx="7772400" cy="1470025"/>
          </a:xfrm>
        </p:spPr>
        <p:txBody>
          <a:bodyPr/>
          <a:lstStyle>
            <a:lvl1pPr>
              <a:defRPr/>
            </a:lvl1pPr>
          </a:lstStyle>
          <a:p>
            <a:r>
              <a:rPr lang="hu-HU"/>
              <a:t>Mintacím szerkesztése</a:t>
            </a:r>
          </a:p>
        </p:txBody>
      </p:sp>
      <p:sp>
        <p:nvSpPr>
          <p:cNvPr id="11267" name="Rectangle 3"/>
          <p:cNvSpPr>
            <a:spLocks noGrp="1" noChangeArrowheads="1"/>
          </p:cNvSpPr>
          <p:nvPr>
            <p:ph type="subTitle" idx="1"/>
          </p:nvPr>
        </p:nvSpPr>
        <p:spPr>
          <a:xfrm>
            <a:off x="1116013" y="3500438"/>
            <a:ext cx="6400800" cy="865187"/>
          </a:xfrm>
        </p:spPr>
        <p:txBody>
          <a:bodyPr/>
          <a:lstStyle>
            <a:lvl1pPr marL="0" indent="0" algn="ctr">
              <a:buFontTx/>
              <a:buNone/>
              <a:defRPr/>
            </a:lvl1pPr>
          </a:lstStyle>
          <a:p>
            <a:r>
              <a:rPr lang="hu-HU"/>
              <a:t>Alcím mintájának szerkesztése</a:t>
            </a:r>
          </a:p>
        </p:txBody>
      </p:sp>
    </p:spTree>
    <p:extLst>
      <p:ext uri="{BB962C8B-B14F-4D97-AF65-F5344CB8AC3E}">
        <p14:creationId xmlns:p14="http://schemas.microsoft.com/office/powerpoint/2010/main" val="4047656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extLst>
      <p:ext uri="{BB962C8B-B14F-4D97-AF65-F5344CB8AC3E}">
        <p14:creationId xmlns:p14="http://schemas.microsoft.com/office/powerpoint/2010/main" val="681223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210300" y="908050"/>
            <a:ext cx="2033588" cy="5834063"/>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107950" y="908050"/>
            <a:ext cx="5949950" cy="5834063"/>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extLst>
      <p:ext uri="{BB962C8B-B14F-4D97-AF65-F5344CB8AC3E}">
        <p14:creationId xmlns:p14="http://schemas.microsoft.com/office/powerpoint/2010/main" val="210830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extLst>
      <p:ext uri="{BB962C8B-B14F-4D97-AF65-F5344CB8AC3E}">
        <p14:creationId xmlns:p14="http://schemas.microsoft.com/office/powerpoint/2010/main" val="68406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Tree>
    <p:extLst>
      <p:ext uri="{BB962C8B-B14F-4D97-AF65-F5344CB8AC3E}">
        <p14:creationId xmlns:p14="http://schemas.microsoft.com/office/powerpoint/2010/main" val="3369902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107950" y="2276475"/>
            <a:ext cx="3990975" cy="4465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251325" y="2276475"/>
            <a:ext cx="3992563" cy="4465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extLst>
      <p:ext uri="{BB962C8B-B14F-4D97-AF65-F5344CB8AC3E}">
        <p14:creationId xmlns:p14="http://schemas.microsoft.com/office/powerpoint/2010/main" val="1887571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extLst>
      <p:ext uri="{BB962C8B-B14F-4D97-AF65-F5344CB8AC3E}">
        <p14:creationId xmlns:p14="http://schemas.microsoft.com/office/powerpoint/2010/main" val="2502422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Tree>
    <p:extLst>
      <p:ext uri="{BB962C8B-B14F-4D97-AF65-F5344CB8AC3E}">
        <p14:creationId xmlns:p14="http://schemas.microsoft.com/office/powerpoint/2010/main" val="918534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Tree>
    <p:extLst>
      <p:ext uri="{BB962C8B-B14F-4D97-AF65-F5344CB8AC3E}">
        <p14:creationId xmlns:p14="http://schemas.microsoft.com/office/powerpoint/2010/main" val="964547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Tree>
    <p:extLst>
      <p:ext uri="{BB962C8B-B14F-4D97-AF65-F5344CB8AC3E}">
        <p14:creationId xmlns:p14="http://schemas.microsoft.com/office/powerpoint/2010/main" val="1651990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smtClean="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Tree>
    <p:extLst>
      <p:ext uri="{BB962C8B-B14F-4D97-AF65-F5344CB8AC3E}">
        <p14:creationId xmlns:p14="http://schemas.microsoft.com/office/powerpoint/2010/main" val="938882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7950" y="908050"/>
            <a:ext cx="79930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u-HU" altLang="hu-HU" smtClean="0"/>
              <a:t>Mintacím szerkesztése</a:t>
            </a:r>
          </a:p>
        </p:txBody>
      </p:sp>
      <p:sp>
        <p:nvSpPr>
          <p:cNvPr id="1027" name="Rectangle 3"/>
          <p:cNvSpPr>
            <a:spLocks noGrp="1" noChangeArrowheads="1"/>
          </p:cNvSpPr>
          <p:nvPr>
            <p:ph type="body" idx="1"/>
          </p:nvPr>
        </p:nvSpPr>
        <p:spPr bwMode="auto">
          <a:xfrm>
            <a:off x="107950" y="2276475"/>
            <a:ext cx="8135938" cy="446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hu-HU" smtClean="0"/>
              <a:t>Mintaszöveg szerkesztése</a:t>
            </a:r>
          </a:p>
          <a:p>
            <a:pPr lvl="1"/>
            <a:r>
              <a:rPr lang="hu-HU" altLang="hu-HU" smtClean="0"/>
              <a:t>Második szint</a:t>
            </a:r>
          </a:p>
          <a:p>
            <a:pPr lvl="2"/>
            <a:r>
              <a:rPr lang="hu-HU" altLang="hu-HU" smtClean="0"/>
              <a:t>Harmadik szint</a:t>
            </a:r>
          </a:p>
          <a:p>
            <a:pPr lvl="3"/>
            <a:r>
              <a:rPr lang="hu-HU" altLang="hu-HU" smtClean="0"/>
              <a:t>Negyedik szint</a:t>
            </a:r>
          </a:p>
          <a:p>
            <a:pPr lvl="4"/>
            <a:r>
              <a:rPr lang="hu-HU" altLang="hu-HU" smtClean="0"/>
              <a:t>Ötödik szint</a:t>
            </a:r>
          </a:p>
        </p:txBody>
      </p:sp>
      <p:sp>
        <p:nvSpPr>
          <p:cNvPr id="9224" name="Text Box 8"/>
          <p:cNvSpPr txBox="1">
            <a:spLocks noChangeArrowheads="1"/>
          </p:cNvSpPr>
          <p:nvPr userDrawn="1"/>
        </p:nvSpPr>
        <p:spPr bwMode="auto">
          <a:xfrm>
            <a:off x="0" y="0"/>
            <a:ext cx="8101013" cy="519113"/>
          </a:xfrm>
          <a:prstGeom prst="rect">
            <a:avLst/>
          </a:prstGeom>
          <a:noFill/>
          <a:ln w="9525">
            <a:noFill/>
            <a:miter lim="800000"/>
            <a:headEnd/>
            <a:tailEnd/>
          </a:ln>
          <a:effectLst/>
        </p:spPr>
        <p:txBody>
          <a:bodyPr>
            <a:spAutoFit/>
          </a:bodyPr>
          <a:lstStyle/>
          <a:p>
            <a:pPr algn="ctr">
              <a:spcBef>
                <a:spcPct val="50000"/>
              </a:spcBef>
              <a:defRPr/>
            </a:pPr>
            <a:r>
              <a:rPr lang="hu-HU" sz="2800" b="1" i="1">
                <a:solidFill>
                  <a:schemeClr val="bg1"/>
                </a:solidFill>
                <a:latin typeface="Arial" charset="0"/>
              </a:rPr>
              <a:t>University of Miskolc</a:t>
            </a:r>
          </a:p>
        </p:txBody>
      </p:sp>
      <p:pic>
        <p:nvPicPr>
          <p:cNvPr id="1029" name="Picture 5" descr="Ȼ"/>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1000125"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6" r:id="rId1"/>
    <p:sldLayoutId id="2147483685" r:id="rId2"/>
    <p:sldLayoutId id="2147483684" r:id="rId3"/>
    <p:sldLayoutId id="2147483683" r:id="rId4"/>
    <p:sldLayoutId id="2147483682" r:id="rId5"/>
    <p:sldLayoutId id="2147483681" r:id="rId6"/>
    <p:sldLayoutId id="2147483680" r:id="rId7"/>
    <p:sldLayoutId id="2147483679" r:id="rId8"/>
    <p:sldLayoutId id="2147483678" r:id="rId9"/>
    <p:sldLayoutId id="2147483677" r:id="rId10"/>
    <p:sldLayoutId id="2147483676" r:id="rId11"/>
  </p:sldLayoutIdLst>
  <p:txStyles>
    <p:titleStyle>
      <a:lvl1pPr algn="ctr" rtl="0" eaLnBrk="0" fontAlgn="base" hangingPunct="0">
        <a:spcBef>
          <a:spcPct val="0"/>
        </a:spcBef>
        <a:spcAft>
          <a:spcPct val="0"/>
        </a:spcAft>
        <a:defRPr sz="3600" b="1">
          <a:solidFill>
            <a:schemeClr val="tx2"/>
          </a:solidFill>
          <a:latin typeface="+mj-lt"/>
          <a:ea typeface="+mj-ea"/>
          <a:cs typeface="+mj-cs"/>
        </a:defRPr>
      </a:lvl1pPr>
      <a:lvl2pPr algn="ctr" rtl="0" eaLnBrk="0" fontAlgn="base" hangingPunct="0">
        <a:spcBef>
          <a:spcPct val="0"/>
        </a:spcBef>
        <a:spcAft>
          <a:spcPct val="0"/>
        </a:spcAft>
        <a:defRPr sz="3600" b="1">
          <a:solidFill>
            <a:schemeClr val="tx2"/>
          </a:solidFill>
          <a:latin typeface="Times New Roman" pitchFamily="18" charset="0"/>
        </a:defRPr>
      </a:lvl2pPr>
      <a:lvl3pPr algn="ctr" rtl="0" eaLnBrk="0" fontAlgn="base" hangingPunct="0">
        <a:spcBef>
          <a:spcPct val="0"/>
        </a:spcBef>
        <a:spcAft>
          <a:spcPct val="0"/>
        </a:spcAft>
        <a:defRPr sz="3600" b="1">
          <a:solidFill>
            <a:schemeClr val="tx2"/>
          </a:solidFill>
          <a:latin typeface="Times New Roman" pitchFamily="18" charset="0"/>
        </a:defRPr>
      </a:lvl3pPr>
      <a:lvl4pPr algn="ctr" rtl="0" eaLnBrk="0" fontAlgn="base" hangingPunct="0">
        <a:spcBef>
          <a:spcPct val="0"/>
        </a:spcBef>
        <a:spcAft>
          <a:spcPct val="0"/>
        </a:spcAft>
        <a:defRPr sz="3600" b="1">
          <a:solidFill>
            <a:schemeClr val="tx2"/>
          </a:solidFill>
          <a:latin typeface="Times New Roman" pitchFamily="18" charset="0"/>
        </a:defRPr>
      </a:lvl4pPr>
      <a:lvl5pPr algn="ctr" rtl="0" eaLnBrk="0" fontAlgn="base" hangingPunct="0">
        <a:spcBef>
          <a:spcPct val="0"/>
        </a:spcBef>
        <a:spcAft>
          <a:spcPct val="0"/>
        </a:spcAft>
        <a:defRPr sz="3600" b="1">
          <a:solidFill>
            <a:schemeClr val="tx2"/>
          </a:solidFill>
          <a:latin typeface="Times New Roman" pitchFamily="18" charset="0"/>
        </a:defRPr>
      </a:lvl5pPr>
      <a:lvl6pPr marL="457200" algn="ctr" rtl="0" fontAlgn="base">
        <a:spcBef>
          <a:spcPct val="0"/>
        </a:spcBef>
        <a:spcAft>
          <a:spcPct val="0"/>
        </a:spcAft>
        <a:defRPr sz="3600" b="1">
          <a:solidFill>
            <a:schemeClr val="tx2"/>
          </a:solidFill>
          <a:latin typeface="Times New Roman" pitchFamily="18" charset="0"/>
        </a:defRPr>
      </a:lvl6pPr>
      <a:lvl7pPr marL="914400" algn="ctr" rtl="0" fontAlgn="base">
        <a:spcBef>
          <a:spcPct val="0"/>
        </a:spcBef>
        <a:spcAft>
          <a:spcPct val="0"/>
        </a:spcAft>
        <a:defRPr sz="3600" b="1">
          <a:solidFill>
            <a:schemeClr val="tx2"/>
          </a:solidFill>
          <a:latin typeface="Times New Roman" pitchFamily="18" charset="0"/>
        </a:defRPr>
      </a:lvl7pPr>
      <a:lvl8pPr marL="1371600" algn="ctr" rtl="0" fontAlgn="base">
        <a:spcBef>
          <a:spcPct val="0"/>
        </a:spcBef>
        <a:spcAft>
          <a:spcPct val="0"/>
        </a:spcAft>
        <a:defRPr sz="3600" b="1">
          <a:solidFill>
            <a:schemeClr val="tx2"/>
          </a:solidFill>
          <a:latin typeface="Times New Roman" pitchFamily="18" charset="0"/>
        </a:defRPr>
      </a:lvl8pPr>
      <a:lvl9pPr marL="1828800" algn="ctr" rtl="0" fontAlgn="base">
        <a:spcBef>
          <a:spcPct val="0"/>
        </a:spcBef>
        <a:spcAft>
          <a:spcPct val="0"/>
        </a:spcAft>
        <a:defRPr sz="36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liptak.katalin@uni-miskolc.hu"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850" y="1484313"/>
            <a:ext cx="7772400" cy="1470025"/>
          </a:xfrm>
        </p:spPr>
        <p:txBody>
          <a:bodyPr/>
          <a:lstStyle/>
          <a:p>
            <a:pPr eaLnBrk="1" hangingPunct="1"/>
            <a:r>
              <a:rPr lang="en-US" altLang="hu-HU" smtClean="0"/>
              <a:t>The regional labour market differences in Central-Eastern Europe</a:t>
            </a:r>
            <a:endParaRPr lang="hu-HU" altLang="hu-HU" smtClean="0"/>
          </a:p>
        </p:txBody>
      </p:sp>
      <p:sp>
        <p:nvSpPr>
          <p:cNvPr id="3075" name="Rectangle 3"/>
          <p:cNvSpPr>
            <a:spLocks noGrp="1" noChangeArrowheads="1"/>
          </p:cNvSpPr>
          <p:nvPr>
            <p:ph type="subTitle" idx="1"/>
          </p:nvPr>
        </p:nvSpPr>
        <p:spPr>
          <a:xfrm>
            <a:off x="827088" y="3789363"/>
            <a:ext cx="6840537" cy="2160587"/>
          </a:xfrm>
        </p:spPr>
        <p:txBody>
          <a:bodyPr/>
          <a:lstStyle/>
          <a:p>
            <a:pPr eaLnBrk="1" hangingPunct="1">
              <a:lnSpc>
                <a:spcPct val="80000"/>
              </a:lnSpc>
            </a:pPr>
            <a:r>
              <a:rPr lang="en-CA" altLang="hu-HU" sz="3600" smtClean="0"/>
              <a:t>K</a:t>
            </a:r>
            <a:r>
              <a:rPr lang="hu-HU" altLang="hu-HU" sz="3600" smtClean="0"/>
              <a:t>atalin</a:t>
            </a:r>
            <a:r>
              <a:rPr lang="en-CA" altLang="hu-HU" sz="3600" smtClean="0"/>
              <a:t> LIPT</a:t>
            </a:r>
            <a:r>
              <a:rPr lang="hu-HU" altLang="hu-HU" sz="3600" smtClean="0"/>
              <a:t>Á</a:t>
            </a:r>
            <a:r>
              <a:rPr lang="en-CA" altLang="hu-HU" sz="3600" smtClean="0"/>
              <a:t>K</a:t>
            </a:r>
            <a:endParaRPr lang="hu-HU" altLang="hu-HU" sz="3600" smtClean="0"/>
          </a:p>
          <a:p>
            <a:pPr eaLnBrk="1" hangingPunct="1">
              <a:lnSpc>
                <a:spcPct val="80000"/>
              </a:lnSpc>
            </a:pPr>
            <a:r>
              <a:rPr lang="hu-HU" altLang="hu-HU" sz="2000" i="1" smtClean="0"/>
              <a:t>assistant lecturer</a:t>
            </a:r>
            <a:endParaRPr lang="en-CA" altLang="hu-HU" sz="2000" i="1" smtClean="0"/>
          </a:p>
          <a:p>
            <a:pPr eaLnBrk="1" hangingPunct="1">
              <a:lnSpc>
                <a:spcPct val="80000"/>
              </a:lnSpc>
            </a:pPr>
            <a:r>
              <a:rPr lang="en-CA" altLang="hu-HU" sz="2000" i="1" smtClean="0"/>
              <a:t>University of Miskolc, </a:t>
            </a:r>
            <a:endParaRPr lang="hu-HU" altLang="hu-HU" sz="2000" i="1" smtClean="0"/>
          </a:p>
          <a:p>
            <a:pPr eaLnBrk="1" hangingPunct="1">
              <a:lnSpc>
                <a:spcPct val="80000"/>
              </a:lnSpc>
            </a:pPr>
            <a:r>
              <a:rPr lang="hu-HU" altLang="hu-HU" sz="2000" i="1" smtClean="0"/>
              <a:t>Hungary</a:t>
            </a:r>
            <a:endParaRPr lang="en-CA" altLang="hu-HU" sz="2000" i="1" smtClean="0"/>
          </a:p>
          <a:p>
            <a:pPr eaLnBrk="1" hangingPunct="1">
              <a:lnSpc>
                <a:spcPct val="80000"/>
              </a:lnSpc>
            </a:pPr>
            <a:r>
              <a:rPr lang="en-CA" altLang="hu-HU" sz="2000" i="1" smtClean="0"/>
              <a:t>Faculty of Economics,</a:t>
            </a:r>
          </a:p>
          <a:p>
            <a:pPr eaLnBrk="1" hangingPunct="1">
              <a:lnSpc>
                <a:spcPct val="80000"/>
              </a:lnSpc>
            </a:pPr>
            <a:r>
              <a:rPr lang="en-CA" altLang="hu-HU" sz="2000" i="1" smtClean="0"/>
              <a:t>Institute of World- and Regional Economics</a:t>
            </a:r>
            <a:endParaRPr lang="hu-HU" altLang="hu-HU" sz="2000" i="1" smtClean="0"/>
          </a:p>
        </p:txBody>
      </p:sp>
      <p:sp>
        <p:nvSpPr>
          <p:cNvPr id="3076" name="Rectangle 7"/>
          <p:cNvSpPr>
            <a:spLocks noChangeArrowheads="1"/>
          </p:cNvSpPr>
          <p:nvPr/>
        </p:nvSpPr>
        <p:spPr bwMode="auto">
          <a:xfrm>
            <a:off x="0" y="6072188"/>
            <a:ext cx="85725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hu-HU" sz="1200" i="1">
                <a:solidFill>
                  <a:srgbClr val="000000"/>
                </a:solidFill>
                <a:cs typeface="Times New Roman" panose="02020603050405020304" pitchFamily="18" charset="0"/>
              </a:rPr>
              <a:t>„The described work was carried out as part of the TÁMOP-4.2.2/B-10/1-2010-0008 project in the framework of the New Hungarian Development Plan. The realization of this project is supported by the European Union, co-financed by the European Social Fund.”</a:t>
            </a:r>
            <a:br>
              <a:rPr lang="en-US" altLang="hu-HU" sz="1200" i="1">
                <a:solidFill>
                  <a:srgbClr val="000000"/>
                </a:solidFill>
                <a:cs typeface="Times New Roman" panose="02020603050405020304" pitchFamily="18" charset="0"/>
              </a:rPr>
            </a:br>
            <a:r>
              <a:rPr lang="en-US" altLang="hu-HU" sz="1200" i="1">
                <a:solidFill>
                  <a:srgbClr val="000000"/>
                </a:solidFill>
                <a:cs typeface="Times New Roman" panose="02020603050405020304" pitchFamily="18" charset="0"/>
              </a:rPr>
              <a:t/>
            </a:r>
            <a:br>
              <a:rPr lang="en-US" altLang="hu-HU" sz="1200" i="1">
                <a:solidFill>
                  <a:srgbClr val="000000"/>
                </a:solidFill>
                <a:cs typeface="Times New Roman" panose="02020603050405020304" pitchFamily="18" charset="0"/>
              </a:rPr>
            </a:br>
            <a:endParaRPr lang="en-US" altLang="hu-H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ím 1"/>
          <p:cNvSpPr>
            <a:spLocks noGrp="1"/>
          </p:cNvSpPr>
          <p:nvPr>
            <p:ph type="title"/>
          </p:nvPr>
        </p:nvSpPr>
        <p:spPr>
          <a:xfrm>
            <a:off x="107950" y="571500"/>
            <a:ext cx="7993063" cy="1143000"/>
          </a:xfrm>
        </p:spPr>
        <p:txBody>
          <a:bodyPr/>
          <a:lstStyle/>
          <a:p>
            <a:pPr eaLnBrk="1" hangingPunct="1"/>
            <a:r>
              <a:rPr lang="hu-HU" altLang="hu-HU" smtClean="0"/>
              <a:t>Definition of Okun’s law</a:t>
            </a:r>
          </a:p>
        </p:txBody>
      </p:sp>
      <p:sp>
        <p:nvSpPr>
          <p:cNvPr id="15363" name="Tartalom helye 2"/>
          <p:cNvSpPr>
            <a:spLocks noGrp="1"/>
          </p:cNvSpPr>
          <p:nvPr>
            <p:ph idx="1"/>
          </p:nvPr>
        </p:nvSpPr>
        <p:spPr>
          <a:xfrm>
            <a:off x="107950" y="1928813"/>
            <a:ext cx="8135938" cy="4813300"/>
          </a:xfrm>
        </p:spPr>
        <p:txBody>
          <a:bodyPr/>
          <a:lstStyle/>
          <a:p>
            <a:pPr eaLnBrk="1" hangingPunct="1"/>
            <a:r>
              <a:rPr lang="en-GB" altLang="hu-HU" sz="2600" smtClean="0"/>
              <a:t>“Okun's law postulates a negative relationship between movements of the unemployment rate and the</a:t>
            </a:r>
            <a:r>
              <a:rPr lang="en-US" altLang="hu-HU" sz="2600" smtClean="0"/>
              <a:t> real gross domestic product (GDP).” (Sänger – Stiassny, 2000:3)</a:t>
            </a:r>
            <a:endParaRPr lang="hu-HU" altLang="hu-HU" sz="2600" smtClean="0"/>
          </a:p>
          <a:p>
            <a:pPr eaLnBrk="1" hangingPunct="1"/>
            <a:r>
              <a:rPr lang="en-US" altLang="hu-HU" sz="2600" smtClean="0"/>
              <a:t>“Typically, growth slowdowns coincide with rising unemployment. This negative correlation between GDP growth and unemployment has been named Okun’s law, after the economist Arthur Okun who first documented it in the early 1960s.” (Knotek, 2007:73)</a:t>
            </a:r>
            <a:endParaRPr lang="hu-HU" altLang="hu-HU" sz="2600" smtClean="0"/>
          </a:p>
          <a:p>
            <a:pPr eaLnBrk="1" hangingPunct="1"/>
            <a:r>
              <a:rPr lang="en-US" altLang="hu-HU" sz="2600" b="1" smtClean="0"/>
              <a:t>According to the Okun’s law every ca. 2% rising GDP compared to the potential GDP causes 1% unemployment growth. </a:t>
            </a:r>
            <a:endParaRPr lang="hu-HU" altLang="hu-HU" sz="2600" b="1" smtClean="0"/>
          </a:p>
        </p:txBody>
      </p:sp>
      <p:sp>
        <p:nvSpPr>
          <p:cNvPr id="15364" name="Szövegdoboz 3"/>
          <p:cNvSpPr txBox="1">
            <a:spLocks noChangeArrowheads="1"/>
          </p:cNvSpPr>
          <p:nvPr/>
        </p:nvSpPr>
        <p:spPr bwMode="auto">
          <a:xfrm>
            <a:off x="8001000" y="6429375"/>
            <a:ext cx="714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hu-HU" altLang="hu-HU"/>
              <a:t>17</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ím 1"/>
          <p:cNvSpPr>
            <a:spLocks noGrp="1"/>
          </p:cNvSpPr>
          <p:nvPr>
            <p:ph type="title"/>
          </p:nvPr>
        </p:nvSpPr>
        <p:spPr>
          <a:xfrm>
            <a:off x="107950" y="1214438"/>
            <a:ext cx="7993063" cy="1143000"/>
          </a:xfrm>
        </p:spPr>
        <p:txBody>
          <a:bodyPr/>
          <a:lstStyle/>
          <a:p>
            <a:pPr eaLnBrk="1" hangingPunct="1"/>
            <a:r>
              <a:rPr lang="en-GB" altLang="hu-HU" sz="3200" smtClean="0"/>
              <a:t>The Okun’s law in the CEE countries </a:t>
            </a:r>
            <a:r>
              <a:rPr lang="hu-HU" altLang="hu-HU" sz="3200" smtClean="0"/>
              <a:t/>
            </a:r>
            <a:br>
              <a:rPr lang="hu-HU" altLang="hu-HU" sz="3200" smtClean="0"/>
            </a:br>
            <a:r>
              <a:rPr lang="en-GB" altLang="hu-HU" sz="3200" smtClean="0"/>
              <a:t>(1996-2010)</a:t>
            </a:r>
            <a:r>
              <a:rPr lang="hu-HU" altLang="hu-HU" smtClean="0"/>
              <a:t/>
            </a:r>
            <a:br>
              <a:rPr lang="hu-HU" altLang="hu-HU" smtClean="0"/>
            </a:br>
            <a:endParaRPr lang="hu-HU" altLang="hu-HU" smtClean="0"/>
          </a:p>
        </p:txBody>
      </p:sp>
      <p:graphicFrame>
        <p:nvGraphicFramePr>
          <p:cNvPr id="4" name="Tartalom helye 3"/>
          <p:cNvGraphicFramePr>
            <a:graphicFrameLocks noGrp="1"/>
          </p:cNvGraphicFramePr>
          <p:nvPr>
            <p:ph idx="1"/>
          </p:nvPr>
        </p:nvGraphicFramePr>
        <p:xfrm>
          <a:off x="285750" y="2500313"/>
          <a:ext cx="8286749" cy="3643311"/>
        </p:xfrm>
        <a:graphic>
          <a:graphicData uri="http://schemas.openxmlformats.org/drawingml/2006/table">
            <a:tbl>
              <a:tblPr/>
              <a:tblGrid>
                <a:gridCol w="1611943"/>
                <a:gridCol w="1794411"/>
                <a:gridCol w="1788525"/>
                <a:gridCol w="1788525"/>
                <a:gridCol w="1303345"/>
              </a:tblGrid>
              <a:tr h="1247711">
                <a:tc>
                  <a:txBody>
                    <a:bodyPr/>
                    <a:lstStyle/>
                    <a:p>
                      <a:pPr algn="ctr">
                        <a:spcAft>
                          <a:spcPts val="0"/>
                        </a:spcAft>
                      </a:pPr>
                      <a:endParaRPr lang="en-GB" sz="1000" dirty="0">
                        <a:latin typeface="Times New Roman"/>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dirty="0" err="1">
                          <a:latin typeface="Times New Roman"/>
                          <a:ea typeface="Times New Roman"/>
                          <a:cs typeface="Times New Roman"/>
                        </a:rPr>
                        <a:t>Okun’s</a:t>
                      </a:r>
                      <a:r>
                        <a:rPr lang="en-GB" sz="1400" dirty="0">
                          <a:latin typeface="Times New Roman"/>
                          <a:ea typeface="Times New Roman"/>
                          <a:cs typeface="Times New Roman"/>
                        </a:rPr>
                        <a:t> law</a:t>
                      </a:r>
                      <a:endParaRPr lang="hu-HU" sz="14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dirty="0">
                          <a:latin typeface="Times New Roman"/>
                          <a:ea typeface="Times New Roman"/>
                          <a:cs typeface="Times New Roman"/>
                        </a:rPr>
                        <a:t>output gap (if the unemployment rate is zero)</a:t>
                      </a:r>
                      <a:endParaRPr lang="hu-HU" sz="1400" dirty="0">
                        <a:latin typeface="Arial"/>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latin typeface="Times New Roman"/>
                          <a:ea typeface="Times New Roman"/>
                          <a:cs typeface="Times New Roman"/>
                        </a:rPr>
                        <a:t>natural unemployment rate (if the output gap is zero)</a:t>
                      </a:r>
                      <a:endParaRPr lang="hu-HU" sz="1400">
                        <a:latin typeface="Arial"/>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latin typeface="Times New Roman"/>
                          <a:ea typeface="Times New Roman"/>
                          <a:cs typeface="Times New Roman"/>
                        </a:rPr>
                        <a:t>natural unemployment rate (if the output gap is</a:t>
                      </a:r>
                      <a:endParaRPr lang="hu-HU" sz="1400">
                        <a:latin typeface="Arial"/>
                        <a:ea typeface="Times New Roman"/>
                        <a:cs typeface="Times New Roman"/>
                      </a:endParaRPr>
                    </a:p>
                    <a:p>
                      <a:pPr algn="ctr">
                        <a:spcAft>
                          <a:spcPts val="0"/>
                        </a:spcAft>
                      </a:pPr>
                      <a:r>
                        <a:rPr lang="en-GB" sz="1400">
                          <a:latin typeface="Times New Roman"/>
                          <a:ea typeface="Times New Roman"/>
                          <a:cs typeface="Times New Roman"/>
                        </a:rPr>
                        <a:t> - 2%)</a:t>
                      </a:r>
                      <a:endParaRPr lang="hu-HU" sz="1400">
                        <a:latin typeface="Arial"/>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450">
                <a:tc>
                  <a:txBody>
                    <a:bodyPr/>
                    <a:lstStyle/>
                    <a:p>
                      <a:pPr>
                        <a:spcAft>
                          <a:spcPts val="0"/>
                        </a:spcAft>
                      </a:pPr>
                      <a:r>
                        <a:rPr lang="sk-SK" sz="1500" dirty="0">
                          <a:latin typeface="Times New Roman"/>
                          <a:ea typeface="Times New Roman"/>
                          <a:cs typeface="Times New Roman"/>
                        </a:rPr>
                        <a:t>Czech Republic</a:t>
                      </a:r>
                      <a:endParaRPr lang="hu-HU" sz="1500" dirty="0">
                        <a:latin typeface="Arial"/>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sk-SK" sz="1400">
                          <a:solidFill>
                            <a:srgbClr val="000000"/>
                          </a:solidFill>
                          <a:latin typeface="Times New Roman"/>
                          <a:ea typeface="Times New Roman"/>
                          <a:cs typeface="Times New Roman"/>
                        </a:rPr>
                        <a:t>x= - 1.853u+13.328</a:t>
                      </a:r>
                      <a:endParaRPr lang="hu-HU" sz="14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1400" dirty="0">
                          <a:latin typeface="Times New Roman"/>
                          <a:ea typeface="Times New Roman"/>
                          <a:cs typeface="Times New Roman"/>
                        </a:rPr>
                        <a:t>13.328</a:t>
                      </a:r>
                      <a:endParaRPr lang="hu-HU" sz="1400" dirty="0">
                        <a:latin typeface="Arial"/>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1400" dirty="0">
                          <a:latin typeface="Times New Roman"/>
                          <a:ea typeface="Times New Roman"/>
                          <a:cs typeface="Times New Roman"/>
                        </a:rPr>
                        <a:t>7.193</a:t>
                      </a:r>
                      <a:endParaRPr lang="hu-HU" sz="1400" dirty="0">
                        <a:latin typeface="Arial"/>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1400">
                          <a:latin typeface="Times New Roman"/>
                          <a:ea typeface="Times New Roman"/>
                          <a:cs typeface="Times New Roman"/>
                        </a:rPr>
                        <a:t>6.113</a:t>
                      </a:r>
                      <a:endParaRPr lang="hu-HU" sz="1400">
                        <a:latin typeface="Arial"/>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299450">
                <a:tc>
                  <a:txBody>
                    <a:bodyPr/>
                    <a:lstStyle/>
                    <a:p>
                      <a:pPr>
                        <a:spcAft>
                          <a:spcPts val="0"/>
                        </a:spcAft>
                      </a:pPr>
                      <a:r>
                        <a:rPr lang="sk-SK" sz="1500" dirty="0">
                          <a:latin typeface="Times New Roman"/>
                          <a:ea typeface="Times New Roman"/>
                          <a:cs typeface="Times New Roman"/>
                        </a:rPr>
                        <a:t>Estonia</a:t>
                      </a:r>
                      <a:endParaRPr lang="hu-HU" sz="1500" dirty="0">
                        <a:latin typeface="Arial"/>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sk-SK" sz="1400">
                          <a:solidFill>
                            <a:srgbClr val="000000"/>
                          </a:solidFill>
                          <a:latin typeface="Times New Roman"/>
                          <a:ea typeface="Times New Roman"/>
                          <a:cs typeface="Times New Roman"/>
                        </a:rPr>
                        <a:t>x= - 1.958u+19.207</a:t>
                      </a:r>
                      <a:endParaRPr lang="hu-HU" sz="14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GB" sz="1400" dirty="0">
                          <a:latin typeface="Times New Roman"/>
                          <a:ea typeface="Times New Roman"/>
                          <a:cs typeface="Times New Roman"/>
                        </a:rPr>
                        <a:t>19.207</a:t>
                      </a:r>
                      <a:endParaRPr lang="hu-HU" sz="1400" dirty="0">
                        <a:latin typeface="Arial"/>
                        <a:ea typeface="Times New Roman"/>
                        <a:cs typeface="Times New Roman"/>
                      </a:endParaRPr>
                    </a:p>
                  </a:txBody>
                  <a:tcPr marL="68580" marR="68580" marT="0" marB="0">
                    <a:lnL>
                      <a:noFill/>
                    </a:lnL>
                    <a:lnR>
                      <a:noFill/>
                    </a:lnR>
                    <a:lnT>
                      <a:noFill/>
                    </a:lnT>
                    <a:lnB>
                      <a:noFill/>
                    </a:lnB>
                  </a:tcPr>
                </a:tc>
                <a:tc>
                  <a:txBody>
                    <a:bodyPr/>
                    <a:lstStyle/>
                    <a:p>
                      <a:pPr algn="ctr">
                        <a:spcAft>
                          <a:spcPts val="0"/>
                        </a:spcAft>
                      </a:pPr>
                      <a:r>
                        <a:rPr lang="en-GB" sz="1400" dirty="0">
                          <a:latin typeface="Times New Roman"/>
                          <a:ea typeface="Times New Roman"/>
                          <a:cs typeface="Times New Roman"/>
                        </a:rPr>
                        <a:t>9.809</a:t>
                      </a:r>
                      <a:endParaRPr lang="hu-HU" sz="1400" dirty="0">
                        <a:latin typeface="Arial"/>
                        <a:ea typeface="Times New Roman"/>
                        <a:cs typeface="Times New Roman"/>
                      </a:endParaRPr>
                    </a:p>
                  </a:txBody>
                  <a:tcPr marL="68580" marR="68580" marT="0" marB="0">
                    <a:lnL>
                      <a:noFill/>
                    </a:lnL>
                    <a:lnR>
                      <a:noFill/>
                    </a:lnR>
                    <a:lnT>
                      <a:noFill/>
                    </a:lnT>
                    <a:lnB>
                      <a:noFill/>
                    </a:lnB>
                  </a:tcPr>
                </a:tc>
                <a:tc>
                  <a:txBody>
                    <a:bodyPr/>
                    <a:lstStyle/>
                    <a:p>
                      <a:pPr algn="ctr">
                        <a:spcAft>
                          <a:spcPts val="0"/>
                        </a:spcAft>
                      </a:pPr>
                      <a:r>
                        <a:rPr lang="en-GB" sz="1400">
                          <a:latin typeface="Times New Roman"/>
                          <a:ea typeface="Times New Roman"/>
                          <a:cs typeface="Times New Roman"/>
                        </a:rPr>
                        <a:t>10.083</a:t>
                      </a:r>
                      <a:endParaRPr lang="hu-HU" sz="1400">
                        <a:latin typeface="Arial"/>
                        <a:ea typeface="Times New Roman"/>
                        <a:cs typeface="Times New Roman"/>
                      </a:endParaRPr>
                    </a:p>
                  </a:txBody>
                  <a:tcPr marL="68580" marR="68580" marT="0" marB="0">
                    <a:lnL>
                      <a:noFill/>
                    </a:lnL>
                    <a:lnR>
                      <a:noFill/>
                    </a:lnR>
                    <a:lnT>
                      <a:noFill/>
                    </a:lnT>
                    <a:lnB>
                      <a:noFill/>
                    </a:lnB>
                  </a:tcPr>
                </a:tc>
              </a:tr>
              <a:tr h="299450">
                <a:tc>
                  <a:txBody>
                    <a:bodyPr/>
                    <a:lstStyle/>
                    <a:p>
                      <a:pPr>
                        <a:spcAft>
                          <a:spcPts val="0"/>
                        </a:spcAft>
                      </a:pPr>
                      <a:r>
                        <a:rPr lang="sk-SK" sz="1500" dirty="0">
                          <a:latin typeface="Times New Roman"/>
                          <a:ea typeface="Times New Roman"/>
                          <a:cs typeface="Times New Roman"/>
                        </a:rPr>
                        <a:t>Latvia</a:t>
                      </a:r>
                      <a:endParaRPr lang="hu-HU" sz="1500" dirty="0">
                        <a:latin typeface="Arial"/>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sk-SK" sz="1400">
                          <a:solidFill>
                            <a:srgbClr val="000000"/>
                          </a:solidFill>
                          <a:latin typeface="Times New Roman"/>
                          <a:ea typeface="Times New Roman"/>
                          <a:cs typeface="Times New Roman"/>
                        </a:rPr>
                        <a:t>x= - 1.740u+20.057</a:t>
                      </a:r>
                      <a:endParaRPr lang="hu-HU" sz="14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GB" sz="1400">
                          <a:latin typeface="Times New Roman"/>
                          <a:ea typeface="Times New Roman"/>
                          <a:cs typeface="Times New Roman"/>
                        </a:rPr>
                        <a:t>20.057</a:t>
                      </a:r>
                      <a:endParaRPr lang="hu-HU" sz="1400">
                        <a:latin typeface="Arial"/>
                        <a:ea typeface="Times New Roman"/>
                        <a:cs typeface="Times New Roman"/>
                      </a:endParaRPr>
                    </a:p>
                  </a:txBody>
                  <a:tcPr marL="68580" marR="68580" marT="0" marB="0">
                    <a:lnL>
                      <a:noFill/>
                    </a:lnL>
                    <a:lnR>
                      <a:noFill/>
                    </a:lnR>
                    <a:lnT>
                      <a:noFill/>
                    </a:lnT>
                    <a:lnB>
                      <a:noFill/>
                    </a:lnB>
                  </a:tcPr>
                </a:tc>
                <a:tc>
                  <a:txBody>
                    <a:bodyPr/>
                    <a:lstStyle/>
                    <a:p>
                      <a:pPr algn="ctr">
                        <a:spcAft>
                          <a:spcPts val="0"/>
                        </a:spcAft>
                      </a:pPr>
                      <a:r>
                        <a:rPr lang="en-GB" sz="1400" dirty="0">
                          <a:latin typeface="Times New Roman"/>
                          <a:ea typeface="Times New Roman"/>
                          <a:cs typeface="Times New Roman"/>
                        </a:rPr>
                        <a:t>11.527</a:t>
                      </a:r>
                      <a:endParaRPr lang="hu-HU" sz="1400" dirty="0">
                        <a:latin typeface="Arial"/>
                        <a:ea typeface="Times New Roman"/>
                        <a:cs typeface="Times New Roman"/>
                      </a:endParaRPr>
                    </a:p>
                  </a:txBody>
                  <a:tcPr marL="68580" marR="68580" marT="0" marB="0">
                    <a:lnL>
                      <a:noFill/>
                    </a:lnL>
                    <a:lnR>
                      <a:noFill/>
                    </a:lnR>
                    <a:lnT>
                      <a:noFill/>
                    </a:lnT>
                    <a:lnB>
                      <a:noFill/>
                    </a:lnB>
                  </a:tcPr>
                </a:tc>
                <a:tc>
                  <a:txBody>
                    <a:bodyPr/>
                    <a:lstStyle/>
                    <a:p>
                      <a:pPr algn="ctr">
                        <a:spcAft>
                          <a:spcPts val="0"/>
                        </a:spcAft>
                      </a:pPr>
                      <a:r>
                        <a:rPr lang="en-GB" sz="1400">
                          <a:latin typeface="Times New Roman"/>
                          <a:ea typeface="Times New Roman"/>
                          <a:cs typeface="Times New Roman"/>
                        </a:rPr>
                        <a:t>12.676</a:t>
                      </a:r>
                      <a:endParaRPr lang="hu-HU" sz="1400">
                        <a:latin typeface="Arial"/>
                        <a:ea typeface="Times New Roman"/>
                        <a:cs typeface="Times New Roman"/>
                      </a:endParaRPr>
                    </a:p>
                  </a:txBody>
                  <a:tcPr marL="68580" marR="68580" marT="0" marB="0">
                    <a:lnL>
                      <a:noFill/>
                    </a:lnL>
                    <a:lnR>
                      <a:noFill/>
                    </a:lnR>
                    <a:lnT>
                      <a:noFill/>
                    </a:lnT>
                    <a:lnB>
                      <a:noFill/>
                    </a:lnB>
                  </a:tcPr>
                </a:tc>
              </a:tr>
              <a:tr h="299450">
                <a:tc>
                  <a:txBody>
                    <a:bodyPr/>
                    <a:lstStyle/>
                    <a:p>
                      <a:pPr>
                        <a:spcAft>
                          <a:spcPts val="0"/>
                        </a:spcAft>
                      </a:pPr>
                      <a:r>
                        <a:rPr lang="sk-SK" sz="1500" dirty="0">
                          <a:latin typeface="Times New Roman"/>
                          <a:ea typeface="Times New Roman"/>
                          <a:cs typeface="Times New Roman"/>
                        </a:rPr>
                        <a:t>Lithuania</a:t>
                      </a:r>
                      <a:endParaRPr lang="hu-HU" sz="1500" dirty="0">
                        <a:latin typeface="Arial"/>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sk-SK" sz="1400">
                          <a:solidFill>
                            <a:srgbClr val="000000"/>
                          </a:solidFill>
                          <a:latin typeface="Times New Roman"/>
                          <a:ea typeface="Times New Roman"/>
                          <a:cs typeface="Times New Roman"/>
                        </a:rPr>
                        <a:t>x= - 1.451u+16.646</a:t>
                      </a:r>
                      <a:endParaRPr lang="hu-HU" sz="14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GB" sz="1400">
                          <a:latin typeface="Times New Roman"/>
                          <a:ea typeface="Times New Roman"/>
                          <a:cs typeface="Times New Roman"/>
                        </a:rPr>
                        <a:t>16.646</a:t>
                      </a:r>
                      <a:endParaRPr lang="hu-HU" sz="1400">
                        <a:latin typeface="Arial"/>
                        <a:ea typeface="Times New Roman"/>
                        <a:cs typeface="Times New Roman"/>
                      </a:endParaRPr>
                    </a:p>
                  </a:txBody>
                  <a:tcPr marL="68580" marR="68580" marT="0" marB="0">
                    <a:lnL>
                      <a:noFill/>
                    </a:lnL>
                    <a:lnR>
                      <a:noFill/>
                    </a:lnR>
                    <a:lnT>
                      <a:noFill/>
                    </a:lnT>
                    <a:lnB>
                      <a:noFill/>
                    </a:lnB>
                  </a:tcPr>
                </a:tc>
                <a:tc>
                  <a:txBody>
                    <a:bodyPr/>
                    <a:lstStyle/>
                    <a:p>
                      <a:pPr algn="ctr">
                        <a:spcAft>
                          <a:spcPts val="0"/>
                        </a:spcAft>
                      </a:pPr>
                      <a:r>
                        <a:rPr lang="en-GB" sz="1400" dirty="0">
                          <a:latin typeface="Times New Roman"/>
                          <a:ea typeface="Times New Roman"/>
                          <a:cs typeface="Times New Roman"/>
                        </a:rPr>
                        <a:t>11.472</a:t>
                      </a:r>
                      <a:endParaRPr lang="hu-HU" sz="1400" dirty="0">
                        <a:latin typeface="Arial"/>
                        <a:ea typeface="Times New Roman"/>
                        <a:cs typeface="Times New Roman"/>
                      </a:endParaRPr>
                    </a:p>
                  </a:txBody>
                  <a:tcPr marL="68580" marR="68580" marT="0" marB="0">
                    <a:lnL>
                      <a:noFill/>
                    </a:lnL>
                    <a:lnR>
                      <a:noFill/>
                    </a:lnR>
                    <a:lnT>
                      <a:noFill/>
                    </a:lnT>
                    <a:lnB>
                      <a:noFill/>
                    </a:lnB>
                  </a:tcPr>
                </a:tc>
                <a:tc>
                  <a:txBody>
                    <a:bodyPr/>
                    <a:lstStyle/>
                    <a:p>
                      <a:pPr algn="ctr">
                        <a:spcAft>
                          <a:spcPts val="0"/>
                        </a:spcAft>
                      </a:pPr>
                      <a:r>
                        <a:rPr lang="en-GB" sz="1400">
                          <a:latin typeface="Times New Roman"/>
                          <a:ea typeface="Times New Roman"/>
                          <a:cs typeface="Times New Roman"/>
                        </a:rPr>
                        <a:t>12.850</a:t>
                      </a:r>
                      <a:endParaRPr lang="hu-HU" sz="1400">
                        <a:latin typeface="Arial"/>
                        <a:ea typeface="Times New Roman"/>
                        <a:cs typeface="Times New Roman"/>
                      </a:endParaRPr>
                    </a:p>
                  </a:txBody>
                  <a:tcPr marL="68580" marR="68580" marT="0" marB="0">
                    <a:lnL>
                      <a:noFill/>
                    </a:lnL>
                    <a:lnR>
                      <a:noFill/>
                    </a:lnR>
                    <a:lnT>
                      <a:noFill/>
                    </a:lnT>
                    <a:lnB>
                      <a:noFill/>
                    </a:lnB>
                  </a:tcPr>
                </a:tc>
              </a:tr>
              <a:tr h="299450">
                <a:tc>
                  <a:txBody>
                    <a:bodyPr/>
                    <a:lstStyle/>
                    <a:p>
                      <a:pPr>
                        <a:spcAft>
                          <a:spcPts val="0"/>
                        </a:spcAft>
                      </a:pPr>
                      <a:r>
                        <a:rPr lang="sk-SK" sz="1500" dirty="0">
                          <a:latin typeface="Times New Roman"/>
                          <a:ea typeface="Times New Roman"/>
                          <a:cs typeface="Times New Roman"/>
                        </a:rPr>
                        <a:t>Hungary</a:t>
                      </a:r>
                      <a:endParaRPr lang="hu-HU" sz="1500" dirty="0">
                        <a:latin typeface="Arial"/>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sk-SK" sz="1400">
                          <a:solidFill>
                            <a:srgbClr val="000000"/>
                          </a:solidFill>
                          <a:latin typeface="Times New Roman"/>
                          <a:ea typeface="Times New Roman"/>
                          <a:cs typeface="Times New Roman"/>
                        </a:rPr>
                        <a:t>x= - 2.061u+15.570</a:t>
                      </a:r>
                      <a:endParaRPr lang="hu-HU" sz="14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GB" sz="1400">
                          <a:latin typeface="Times New Roman"/>
                          <a:ea typeface="Times New Roman"/>
                          <a:cs typeface="Times New Roman"/>
                        </a:rPr>
                        <a:t>15.570</a:t>
                      </a:r>
                      <a:endParaRPr lang="hu-HU" sz="1400">
                        <a:latin typeface="Arial"/>
                        <a:ea typeface="Times New Roman"/>
                        <a:cs typeface="Times New Roman"/>
                      </a:endParaRPr>
                    </a:p>
                  </a:txBody>
                  <a:tcPr marL="68580" marR="68580" marT="0" marB="0">
                    <a:lnL>
                      <a:noFill/>
                    </a:lnL>
                    <a:lnR>
                      <a:noFill/>
                    </a:lnR>
                    <a:lnT>
                      <a:noFill/>
                    </a:lnT>
                    <a:lnB>
                      <a:noFill/>
                    </a:lnB>
                  </a:tcPr>
                </a:tc>
                <a:tc>
                  <a:txBody>
                    <a:bodyPr/>
                    <a:lstStyle/>
                    <a:p>
                      <a:pPr algn="ctr">
                        <a:spcAft>
                          <a:spcPts val="0"/>
                        </a:spcAft>
                      </a:pPr>
                      <a:r>
                        <a:rPr lang="en-GB" sz="1400" dirty="0">
                          <a:latin typeface="Times New Roman"/>
                          <a:ea typeface="Times New Roman"/>
                          <a:cs typeface="Times New Roman"/>
                        </a:rPr>
                        <a:t>7.555</a:t>
                      </a:r>
                      <a:endParaRPr lang="hu-HU" sz="1400" dirty="0">
                        <a:latin typeface="Arial"/>
                        <a:ea typeface="Times New Roman"/>
                        <a:cs typeface="Times New Roman"/>
                      </a:endParaRPr>
                    </a:p>
                  </a:txBody>
                  <a:tcPr marL="68580" marR="68580" marT="0" marB="0">
                    <a:lnL>
                      <a:noFill/>
                    </a:lnL>
                    <a:lnR>
                      <a:noFill/>
                    </a:lnR>
                    <a:lnT>
                      <a:noFill/>
                    </a:lnT>
                    <a:lnB>
                      <a:noFill/>
                    </a:lnB>
                  </a:tcPr>
                </a:tc>
                <a:tc>
                  <a:txBody>
                    <a:bodyPr/>
                    <a:lstStyle/>
                    <a:p>
                      <a:pPr algn="ctr">
                        <a:spcAft>
                          <a:spcPts val="0"/>
                        </a:spcAft>
                      </a:pPr>
                      <a:r>
                        <a:rPr lang="en-GB" sz="1400" dirty="0">
                          <a:latin typeface="Times New Roman"/>
                          <a:ea typeface="Times New Roman"/>
                          <a:cs typeface="Times New Roman"/>
                        </a:rPr>
                        <a:t>8.525</a:t>
                      </a:r>
                      <a:endParaRPr lang="hu-HU" sz="1400" dirty="0">
                        <a:latin typeface="Arial"/>
                        <a:ea typeface="Times New Roman"/>
                        <a:cs typeface="Times New Roman"/>
                      </a:endParaRPr>
                    </a:p>
                  </a:txBody>
                  <a:tcPr marL="68580" marR="68580" marT="0" marB="0">
                    <a:lnL>
                      <a:noFill/>
                    </a:lnL>
                    <a:lnR>
                      <a:noFill/>
                    </a:lnR>
                    <a:lnT>
                      <a:noFill/>
                    </a:lnT>
                    <a:lnB>
                      <a:noFill/>
                    </a:lnB>
                  </a:tcPr>
                </a:tc>
              </a:tr>
              <a:tr h="299450">
                <a:tc>
                  <a:txBody>
                    <a:bodyPr/>
                    <a:lstStyle/>
                    <a:p>
                      <a:pPr>
                        <a:spcAft>
                          <a:spcPts val="0"/>
                        </a:spcAft>
                      </a:pPr>
                      <a:r>
                        <a:rPr lang="sk-SK" sz="1500" dirty="0">
                          <a:latin typeface="Times New Roman"/>
                          <a:ea typeface="Times New Roman"/>
                          <a:cs typeface="Times New Roman"/>
                        </a:rPr>
                        <a:t>Poland</a:t>
                      </a:r>
                      <a:endParaRPr lang="hu-HU" sz="1500" dirty="0">
                        <a:latin typeface="Arial"/>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sk-SK" sz="1400">
                          <a:solidFill>
                            <a:srgbClr val="000000"/>
                          </a:solidFill>
                          <a:latin typeface="Times New Roman"/>
                          <a:ea typeface="Times New Roman"/>
                          <a:cs typeface="Times New Roman"/>
                        </a:rPr>
                        <a:t>x= - 0.582u+8.107</a:t>
                      </a:r>
                      <a:endParaRPr lang="hu-HU" sz="14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GB" sz="1400">
                          <a:latin typeface="Times New Roman"/>
                          <a:ea typeface="Times New Roman"/>
                          <a:cs typeface="Times New Roman"/>
                        </a:rPr>
                        <a:t>8.107</a:t>
                      </a:r>
                      <a:endParaRPr lang="hu-HU" sz="1400">
                        <a:latin typeface="Arial"/>
                        <a:ea typeface="Times New Roman"/>
                        <a:cs typeface="Times New Roman"/>
                      </a:endParaRPr>
                    </a:p>
                  </a:txBody>
                  <a:tcPr marL="68580" marR="68580" marT="0" marB="0">
                    <a:lnL>
                      <a:noFill/>
                    </a:lnL>
                    <a:lnR>
                      <a:noFill/>
                    </a:lnR>
                    <a:lnT>
                      <a:noFill/>
                    </a:lnT>
                    <a:lnB>
                      <a:noFill/>
                    </a:lnB>
                  </a:tcPr>
                </a:tc>
                <a:tc>
                  <a:txBody>
                    <a:bodyPr/>
                    <a:lstStyle/>
                    <a:p>
                      <a:pPr algn="ctr">
                        <a:spcAft>
                          <a:spcPts val="0"/>
                        </a:spcAft>
                      </a:pPr>
                      <a:r>
                        <a:rPr lang="en-GB" sz="1400" dirty="0">
                          <a:solidFill>
                            <a:srgbClr val="FF0000"/>
                          </a:solidFill>
                          <a:latin typeface="Times New Roman"/>
                          <a:ea typeface="Times New Roman"/>
                          <a:cs typeface="Times New Roman"/>
                        </a:rPr>
                        <a:t>13.930</a:t>
                      </a:r>
                      <a:endParaRPr lang="hu-HU" sz="1400" dirty="0">
                        <a:solidFill>
                          <a:srgbClr val="FF0000"/>
                        </a:solidFill>
                        <a:latin typeface="Arial"/>
                        <a:ea typeface="Times New Roman"/>
                        <a:cs typeface="Times New Roman"/>
                      </a:endParaRPr>
                    </a:p>
                  </a:txBody>
                  <a:tcPr marL="68580" marR="68580" marT="0" marB="0">
                    <a:lnL>
                      <a:noFill/>
                    </a:lnL>
                    <a:lnR>
                      <a:noFill/>
                    </a:lnR>
                    <a:lnT>
                      <a:noFill/>
                    </a:lnT>
                    <a:lnB>
                      <a:noFill/>
                    </a:lnB>
                  </a:tcPr>
                </a:tc>
                <a:tc>
                  <a:txBody>
                    <a:bodyPr/>
                    <a:lstStyle/>
                    <a:p>
                      <a:pPr algn="ctr">
                        <a:spcAft>
                          <a:spcPts val="0"/>
                        </a:spcAft>
                      </a:pPr>
                      <a:r>
                        <a:rPr lang="en-GB" sz="1400" dirty="0">
                          <a:solidFill>
                            <a:srgbClr val="FF0000"/>
                          </a:solidFill>
                          <a:latin typeface="Times New Roman"/>
                          <a:ea typeface="Times New Roman"/>
                          <a:cs typeface="Times New Roman"/>
                        </a:rPr>
                        <a:t>17.367</a:t>
                      </a:r>
                      <a:endParaRPr lang="hu-HU" sz="1400" dirty="0">
                        <a:solidFill>
                          <a:srgbClr val="FF0000"/>
                        </a:solidFill>
                        <a:latin typeface="Arial"/>
                        <a:ea typeface="Times New Roman"/>
                        <a:cs typeface="Times New Roman"/>
                      </a:endParaRPr>
                    </a:p>
                  </a:txBody>
                  <a:tcPr marL="68580" marR="68580" marT="0" marB="0">
                    <a:lnL>
                      <a:noFill/>
                    </a:lnL>
                    <a:lnR>
                      <a:noFill/>
                    </a:lnR>
                    <a:lnT>
                      <a:noFill/>
                    </a:lnT>
                    <a:lnB>
                      <a:noFill/>
                    </a:lnB>
                  </a:tcPr>
                </a:tc>
              </a:tr>
              <a:tr h="299450">
                <a:tc>
                  <a:txBody>
                    <a:bodyPr/>
                    <a:lstStyle/>
                    <a:p>
                      <a:pPr>
                        <a:spcAft>
                          <a:spcPts val="0"/>
                        </a:spcAft>
                      </a:pPr>
                      <a:r>
                        <a:rPr lang="sk-SK" sz="1500" dirty="0">
                          <a:latin typeface="Times New Roman"/>
                          <a:ea typeface="Times New Roman"/>
                          <a:cs typeface="Times New Roman"/>
                        </a:rPr>
                        <a:t>Slovenia</a:t>
                      </a:r>
                      <a:endParaRPr lang="hu-HU" sz="1500" dirty="0">
                        <a:latin typeface="Arial"/>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sk-SK" sz="1400">
                          <a:solidFill>
                            <a:srgbClr val="000000"/>
                          </a:solidFill>
                          <a:latin typeface="Times New Roman"/>
                          <a:ea typeface="Times New Roman"/>
                          <a:cs typeface="Times New Roman"/>
                        </a:rPr>
                        <a:t>x= - 2.969u+18.820</a:t>
                      </a:r>
                      <a:endParaRPr lang="hu-HU" sz="14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GB" sz="1400">
                          <a:latin typeface="Times New Roman"/>
                          <a:ea typeface="Times New Roman"/>
                          <a:cs typeface="Times New Roman"/>
                        </a:rPr>
                        <a:t>18.820</a:t>
                      </a:r>
                      <a:endParaRPr lang="hu-HU" sz="1400">
                        <a:latin typeface="Arial"/>
                        <a:ea typeface="Times New Roman"/>
                        <a:cs typeface="Times New Roman"/>
                      </a:endParaRPr>
                    </a:p>
                  </a:txBody>
                  <a:tcPr marL="68580" marR="68580" marT="0" marB="0">
                    <a:lnL>
                      <a:noFill/>
                    </a:lnL>
                    <a:lnR>
                      <a:noFill/>
                    </a:lnR>
                    <a:lnT>
                      <a:noFill/>
                    </a:lnT>
                    <a:lnB>
                      <a:noFill/>
                    </a:lnB>
                  </a:tcPr>
                </a:tc>
                <a:tc>
                  <a:txBody>
                    <a:bodyPr/>
                    <a:lstStyle/>
                    <a:p>
                      <a:pPr algn="ctr">
                        <a:spcAft>
                          <a:spcPts val="0"/>
                        </a:spcAft>
                      </a:pPr>
                      <a:r>
                        <a:rPr lang="en-GB" sz="1400">
                          <a:latin typeface="Times New Roman"/>
                          <a:ea typeface="Times New Roman"/>
                          <a:cs typeface="Times New Roman"/>
                        </a:rPr>
                        <a:t>6.339</a:t>
                      </a:r>
                      <a:endParaRPr lang="hu-HU" sz="1400">
                        <a:latin typeface="Arial"/>
                        <a:ea typeface="Times New Roman"/>
                        <a:cs typeface="Times New Roman"/>
                      </a:endParaRPr>
                    </a:p>
                  </a:txBody>
                  <a:tcPr marL="68580" marR="68580" marT="0" marB="0">
                    <a:lnL>
                      <a:noFill/>
                    </a:lnL>
                    <a:lnR>
                      <a:noFill/>
                    </a:lnR>
                    <a:lnT>
                      <a:noFill/>
                    </a:lnT>
                    <a:lnB>
                      <a:noFill/>
                    </a:lnB>
                  </a:tcPr>
                </a:tc>
                <a:tc>
                  <a:txBody>
                    <a:bodyPr/>
                    <a:lstStyle/>
                    <a:p>
                      <a:pPr algn="ctr">
                        <a:spcAft>
                          <a:spcPts val="0"/>
                        </a:spcAft>
                      </a:pPr>
                      <a:r>
                        <a:rPr lang="en-GB" sz="1400" dirty="0">
                          <a:latin typeface="Times New Roman"/>
                          <a:ea typeface="Times New Roman"/>
                          <a:cs typeface="Times New Roman"/>
                        </a:rPr>
                        <a:t>7.012</a:t>
                      </a:r>
                      <a:endParaRPr lang="hu-HU" sz="1400" dirty="0">
                        <a:latin typeface="Arial"/>
                        <a:ea typeface="Times New Roman"/>
                        <a:cs typeface="Times New Roman"/>
                      </a:endParaRPr>
                    </a:p>
                  </a:txBody>
                  <a:tcPr marL="68580" marR="68580" marT="0" marB="0">
                    <a:lnL>
                      <a:noFill/>
                    </a:lnL>
                    <a:lnR>
                      <a:noFill/>
                    </a:lnR>
                    <a:lnT>
                      <a:noFill/>
                    </a:lnT>
                    <a:lnB>
                      <a:noFill/>
                    </a:lnB>
                  </a:tcPr>
                </a:tc>
              </a:tr>
              <a:tr h="299450">
                <a:tc>
                  <a:txBody>
                    <a:bodyPr/>
                    <a:lstStyle/>
                    <a:p>
                      <a:pPr>
                        <a:spcAft>
                          <a:spcPts val="0"/>
                        </a:spcAft>
                      </a:pPr>
                      <a:r>
                        <a:rPr lang="sk-SK" sz="1500" dirty="0">
                          <a:latin typeface="Times New Roman"/>
                          <a:ea typeface="Times New Roman"/>
                          <a:cs typeface="Times New Roman"/>
                        </a:rPr>
                        <a:t>Slovakia</a:t>
                      </a:r>
                      <a:endParaRPr lang="hu-HU" sz="1500" dirty="0">
                        <a:latin typeface="Arial"/>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sk-SK" sz="1400">
                          <a:solidFill>
                            <a:srgbClr val="000000"/>
                          </a:solidFill>
                          <a:latin typeface="Times New Roman"/>
                          <a:ea typeface="Times New Roman"/>
                          <a:cs typeface="Times New Roman"/>
                        </a:rPr>
                        <a:t>x= - 1.218u+18.603</a:t>
                      </a:r>
                      <a:endParaRPr lang="hu-HU" sz="14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latin typeface="Times New Roman"/>
                          <a:ea typeface="Times New Roman"/>
                          <a:cs typeface="Times New Roman"/>
                        </a:rPr>
                        <a:t>18.603</a:t>
                      </a:r>
                      <a:endParaRPr lang="hu-HU" sz="1400">
                        <a:latin typeface="Arial"/>
                        <a:ea typeface="Times New Roman"/>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latin typeface="Times New Roman"/>
                          <a:ea typeface="Times New Roman"/>
                          <a:cs typeface="Times New Roman"/>
                        </a:rPr>
                        <a:t>15.273</a:t>
                      </a:r>
                      <a:endParaRPr lang="hu-HU" sz="1400">
                        <a:latin typeface="Arial"/>
                        <a:ea typeface="Times New Roman"/>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dirty="0">
                          <a:latin typeface="Times New Roman"/>
                          <a:ea typeface="Times New Roman"/>
                          <a:cs typeface="Times New Roman"/>
                        </a:rPr>
                        <a:t>16.915</a:t>
                      </a:r>
                      <a:endParaRPr lang="hu-HU" sz="1400" dirty="0">
                        <a:latin typeface="Arial"/>
                        <a:ea typeface="Times New Roman"/>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21557" name="Rectangle 2"/>
          <p:cNvSpPr>
            <a:spLocks noChangeArrowheads="1"/>
          </p:cNvSpPr>
          <p:nvPr/>
        </p:nvSpPr>
        <p:spPr bwMode="auto">
          <a:xfrm>
            <a:off x="0" y="6400800"/>
            <a:ext cx="17287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hu-HU" sz="1200" i="1">
                <a:latin typeface="Times New Roman" panose="02020603050405020304" pitchFamily="18" charset="0"/>
                <a:cs typeface="Times New Roman" panose="02020603050405020304" pitchFamily="18" charset="0"/>
              </a:rPr>
              <a:t>Source: own compilation</a:t>
            </a:r>
            <a:endParaRPr lang="en-GB" altLang="hu-HU"/>
          </a:p>
        </p:txBody>
      </p:sp>
      <p:sp>
        <p:nvSpPr>
          <p:cNvPr id="21558" name="Szövegdoboz 4"/>
          <p:cNvSpPr txBox="1">
            <a:spLocks noChangeArrowheads="1"/>
          </p:cNvSpPr>
          <p:nvPr/>
        </p:nvSpPr>
        <p:spPr bwMode="auto">
          <a:xfrm>
            <a:off x="8072438" y="6429375"/>
            <a:ext cx="642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hu-HU" altLang="hu-HU"/>
              <a:t>21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IE" altLang="hu-HU" sz="3200" smtClean="0"/>
              <a:t>Evolution of Okun's Law in East-Central European Regions</a:t>
            </a:r>
            <a:endParaRPr lang="hu-HU" altLang="hu-HU" sz="3200" smtClean="0"/>
          </a:p>
        </p:txBody>
      </p:sp>
      <p:sp>
        <p:nvSpPr>
          <p:cNvPr id="61443" name="Rectangle 3"/>
          <p:cNvSpPr>
            <a:spLocks noGrp="1" noChangeArrowheads="1"/>
          </p:cNvSpPr>
          <p:nvPr>
            <p:ph type="body" idx="1"/>
          </p:nvPr>
        </p:nvSpPr>
        <p:spPr/>
        <p:txBody>
          <a:bodyPr/>
          <a:lstStyle/>
          <a:p>
            <a:pPr>
              <a:lnSpc>
                <a:spcPct val="80000"/>
              </a:lnSpc>
              <a:buFontTx/>
              <a:buNone/>
            </a:pPr>
            <a:endParaRPr lang="hu-HU" altLang="hu-HU" sz="1800" i="1" smtClean="0"/>
          </a:p>
          <a:p>
            <a:pPr>
              <a:lnSpc>
                <a:spcPct val="80000"/>
              </a:lnSpc>
              <a:buFontTx/>
              <a:buNone/>
            </a:pPr>
            <a:endParaRPr lang="hu-HU" altLang="hu-HU" sz="1800" i="1" smtClean="0"/>
          </a:p>
          <a:p>
            <a:pPr>
              <a:lnSpc>
                <a:spcPct val="80000"/>
              </a:lnSpc>
              <a:buFontTx/>
              <a:buNone/>
            </a:pPr>
            <a:endParaRPr lang="hu-HU" altLang="hu-HU" sz="1800" i="1" smtClean="0"/>
          </a:p>
          <a:p>
            <a:pPr>
              <a:lnSpc>
                <a:spcPct val="80000"/>
              </a:lnSpc>
              <a:buFontTx/>
              <a:buNone/>
            </a:pPr>
            <a:endParaRPr lang="hu-HU" altLang="hu-HU" sz="1800" i="1" smtClean="0"/>
          </a:p>
          <a:p>
            <a:pPr>
              <a:lnSpc>
                <a:spcPct val="80000"/>
              </a:lnSpc>
              <a:buFontTx/>
              <a:buNone/>
            </a:pPr>
            <a:endParaRPr lang="hu-HU" altLang="hu-HU" sz="1800" i="1" smtClean="0"/>
          </a:p>
          <a:p>
            <a:pPr>
              <a:lnSpc>
                <a:spcPct val="80000"/>
              </a:lnSpc>
              <a:buFontTx/>
              <a:buNone/>
            </a:pPr>
            <a:endParaRPr lang="hu-HU" altLang="hu-HU" sz="1800" i="1" smtClean="0"/>
          </a:p>
          <a:p>
            <a:pPr>
              <a:lnSpc>
                <a:spcPct val="80000"/>
              </a:lnSpc>
              <a:buFontTx/>
              <a:buNone/>
            </a:pPr>
            <a:endParaRPr lang="hu-HU" altLang="hu-HU" sz="1800" i="1" smtClean="0"/>
          </a:p>
          <a:p>
            <a:pPr>
              <a:lnSpc>
                <a:spcPct val="80000"/>
              </a:lnSpc>
              <a:buFontTx/>
              <a:buNone/>
            </a:pPr>
            <a:endParaRPr lang="hu-HU" altLang="hu-HU" sz="1800" i="1" smtClean="0"/>
          </a:p>
          <a:p>
            <a:pPr>
              <a:lnSpc>
                <a:spcPct val="80000"/>
              </a:lnSpc>
              <a:buFontTx/>
              <a:buNone/>
            </a:pPr>
            <a:endParaRPr lang="hu-HU" altLang="hu-HU" sz="1800" i="1" smtClean="0"/>
          </a:p>
          <a:p>
            <a:pPr>
              <a:lnSpc>
                <a:spcPct val="80000"/>
              </a:lnSpc>
              <a:buFontTx/>
              <a:buNone/>
            </a:pPr>
            <a:endParaRPr lang="hu-HU" altLang="hu-HU" sz="1800" i="1" smtClean="0"/>
          </a:p>
          <a:p>
            <a:pPr>
              <a:lnSpc>
                <a:spcPct val="80000"/>
              </a:lnSpc>
              <a:buFontTx/>
              <a:buNone/>
            </a:pPr>
            <a:endParaRPr lang="hu-HU" altLang="hu-HU" sz="1800" i="1" smtClean="0"/>
          </a:p>
          <a:p>
            <a:pPr>
              <a:lnSpc>
                <a:spcPct val="80000"/>
              </a:lnSpc>
              <a:buFontTx/>
              <a:buNone/>
            </a:pPr>
            <a:endParaRPr lang="hu-HU" altLang="hu-HU" sz="1800" i="1" smtClean="0"/>
          </a:p>
          <a:p>
            <a:pPr>
              <a:lnSpc>
                <a:spcPct val="80000"/>
              </a:lnSpc>
              <a:buFontTx/>
              <a:buNone/>
            </a:pPr>
            <a:endParaRPr lang="hu-HU" altLang="hu-HU" sz="1800" i="1" smtClean="0"/>
          </a:p>
          <a:p>
            <a:pPr>
              <a:lnSpc>
                <a:spcPct val="80000"/>
              </a:lnSpc>
              <a:buFontTx/>
              <a:buNone/>
            </a:pPr>
            <a:endParaRPr lang="hu-HU" altLang="hu-HU" sz="1800" i="1" smtClean="0"/>
          </a:p>
          <a:p>
            <a:pPr>
              <a:lnSpc>
                <a:spcPct val="80000"/>
              </a:lnSpc>
              <a:buFontTx/>
              <a:buNone/>
            </a:pPr>
            <a:endParaRPr lang="hu-HU" altLang="hu-HU" sz="1800" i="1" smtClean="0"/>
          </a:p>
          <a:p>
            <a:pPr>
              <a:lnSpc>
                <a:spcPct val="80000"/>
              </a:lnSpc>
              <a:buFontTx/>
              <a:buNone/>
            </a:pPr>
            <a:r>
              <a:rPr lang="en-IE" altLang="hu-HU" sz="1800" i="1" smtClean="0"/>
              <a:t>Source: Own work</a:t>
            </a:r>
            <a:r>
              <a:rPr lang="en-IE" altLang="hu-HU" sz="1800" smtClean="0"/>
              <a:t> </a:t>
            </a:r>
            <a:endParaRPr lang="hu-HU" altLang="hu-HU" sz="1800" smtClean="0"/>
          </a:p>
        </p:txBody>
      </p:sp>
      <p:pic>
        <p:nvPicPr>
          <p:cNvPr id="614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2060575"/>
            <a:ext cx="5975350" cy="424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hu-HU" altLang="hu-HU" smtClean="0"/>
              <a:t>Thesis </a:t>
            </a:r>
          </a:p>
        </p:txBody>
      </p:sp>
      <p:sp>
        <p:nvSpPr>
          <p:cNvPr id="62467" name="Rectangle 3"/>
          <p:cNvSpPr>
            <a:spLocks noGrp="1" noChangeArrowheads="1"/>
          </p:cNvSpPr>
          <p:nvPr>
            <p:ph type="body" idx="1"/>
          </p:nvPr>
        </p:nvSpPr>
        <p:spPr/>
        <p:txBody>
          <a:bodyPr/>
          <a:lstStyle/>
          <a:p>
            <a:pPr>
              <a:lnSpc>
                <a:spcPct val="80000"/>
              </a:lnSpc>
            </a:pPr>
            <a:r>
              <a:rPr lang="en-IE" altLang="hu-HU" sz="2800" b="1" i="1" smtClean="0"/>
              <a:t>Thesis 2:</a:t>
            </a:r>
            <a:r>
              <a:rPr lang="hu-HU" altLang="hu-HU" sz="2800" b="1" i="1" smtClean="0"/>
              <a:t> </a:t>
            </a:r>
            <a:r>
              <a:rPr lang="en-IE" altLang="hu-HU" sz="2800" b="1" i="1" smtClean="0"/>
              <a:t>Okun's Law is true at the level of countries, however it does not apply at regional levels in each case – which means that this connection cannot be used to investigate regional processes with complete confidence. However, "anomalies" can be detected at regional level. The regions can be categorized into three groups: </a:t>
            </a:r>
          </a:p>
          <a:p>
            <a:pPr lvl="1">
              <a:lnSpc>
                <a:spcPct val="80000"/>
              </a:lnSpc>
            </a:pPr>
            <a:r>
              <a:rPr lang="en-IE" altLang="hu-HU" sz="2400" b="1" i="1" smtClean="0"/>
              <a:t>Okun's Law applies </a:t>
            </a:r>
          </a:p>
          <a:p>
            <a:pPr lvl="1">
              <a:lnSpc>
                <a:spcPct val="80000"/>
              </a:lnSpc>
            </a:pPr>
            <a:r>
              <a:rPr lang="en-IE" altLang="hu-HU" sz="2400" b="1" i="1" smtClean="0"/>
              <a:t>There is a connection between the unemployment rate and the output gap, however it is not Okun-like (with a 2% decrease of output gap the unemployment rate increases multiple times, approx. 6-10%). </a:t>
            </a:r>
          </a:p>
          <a:p>
            <a:pPr lvl="1">
              <a:lnSpc>
                <a:spcPct val="80000"/>
              </a:lnSpc>
            </a:pPr>
            <a:r>
              <a:rPr lang="en-IE" altLang="hu-HU" sz="2400" b="1" i="1" smtClean="0"/>
              <a:t>There is no connection between the two indicators.</a:t>
            </a:r>
            <a:endParaRPr lang="hu-HU" altLang="hu-HU" sz="2400" b="1" i="1"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hu-HU" altLang="hu-HU" smtClean="0"/>
              <a:t>Hypothesis </a:t>
            </a:r>
          </a:p>
        </p:txBody>
      </p:sp>
      <p:sp>
        <p:nvSpPr>
          <p:cNvPr id="63491" name="Rectangle 3"/>
          <p:cNvSpPr>
            <a:spLocks noGrp="1" noChangeArrowheads="1"/>
          </p:cNvSpPr>
          <p:nvPr>
            <p:ph type="body" idx="1"/>
          </p:nvPr>
        </p:nvSpPr>
        <p:spPr/>
        <p:txBody>
          <a:bodyPr/>
          <a:lstStyle/>
          <a:p>
            <a:pPr>
              <a:lnSpc>
                <a:spcPct val="90000"/>
              </a:lnSpc>
            </a:pPr>
            <a:r>
              <a:rPr lang="en-IE" altLang="hu-HU" sz="2400" b="1" i="1" smtClean="0"/>
              <a:t>Hypothesis 3:</a:t>
            </a:r>
            <a:r>
              <a:rPr lang="hu-HU" altLang="hu-HU" sz="2400" b="1" i="1" smtClean="0"/>
              <a:t> </a:t>
            </a:r>
            <a:r>
              <a:rPr lang="en-IE" altLang="hu-HU" sz="2400" b="1" i="1" smtClean="0"/>
              <a:t>a) According to this hypothesis, ARIMA (Auto-Regressive Integrated Moving Average) is a possible method of forecasts that support regional employment policy. Applying the method makes it possible to determine the expected direction and extent of changes in the region's labour market; the prognosis prepared with this forecasting method can provide a guideline for the regional employment policy.</a:t>
            </a:r>
          </a:p>
          <a:p>
            <a:pPr>
              <a:lnSpc>
                <a:spcPct val="90000"/>
              </a:lnSpc>
              <a:buFontTx/>
              <a:buNone/>
            </a:pPr>
            <a:r>
              <a:rPr lang="hu-HU" altLang="hu-HU" sz="2400" b="1" i="1" smtClean="0"/>
              <a:t>	</a:t>
            </a:r>
            <a:r>
              <a:rPr lang="en-IE" altLang="hu-HU" sz="2400" b="1" i="1" smtClean="0"/>
              <a:t>b) The impact of the economic crisis on regional labour market can be demonstrated by comparing the forecasted and actual number of registered job-seekers in Northern Hungary for the period between February 2009 and July 2010.</a:t>
            </a:r>
            <a:endParaRPr lang="hu-HU" altLang="hu-HU" sz="2400" b="1" i="1"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IE" altLang="hu-HU" sz="3200" dirty="0" smtClean="0"/>
              <a:t>Prediction of the number of registered unemployed until October 2014</a:t>
            </a:r>
            <a:r>
              <a:rPr lang="hu-HU" altLang="hu-HU" sz="3200" dirty="0" smtClean="0"/>
              <a:t> </a:t>
            </a:r>
          </a:p>
        </p:txBody>
      </p:sp>
      <p:sp>
        <p:nvSpPr>
          <p:cNvPr id="64515" name="Rectangle 3"/>
          <p:cNvSpPr>
            <a:spLocks noGrp="1" noChangeArrowheads="1"/>
          </p:cNvSpPr>
          <p:nvPr>
            <p:ph type="body" idx="1"/>
          </p:nvPr>
        </p:nvSpPr>
        <p:spPr/>
        <p:txBody>
          <a:bodyPr/>
          <a:lstStyle/>
          <a:p>
            <a:pPr>
              <a:lnSpc>
                <a:spcPct val="80000"/>
              </a:lnSpc>
              <a:buFontTx/>
              <a:buNone/>
            </a:pPr>
            <a:endParaRPr lang="hu-HU" altLang="hu-HU" sz="2400" i="1" smtClean="0"/>
          </a:p>
          <a:p>
            <a:pPr>
              <a:lnSpc>
                <a:spcPct val="80000"/>
              </a:lnSpc>
              <a:buFontTx/>
              <a:buNone/>
            </a:pPr>
            <a:endParaRPr lang="hu-HU" altLang="hu-HU" sz="2400" i="1" smtClean="0"/>
          </a:p>
          <a:p>
            <a:pPr>
              <a:lnSpc>
                <a:spcPct val="80000"/>
              </a:lnSpc>
              <a:buFontTx/>
              <a:buNone/>
            </a:pPr>
            <a:endParaRPr lang="hu-HU" altLang="hu-HU" sz="2400" i="1" smtClean="0"/>
          </a:p>
          <a:p>
            <a:pPr>
              <a:lnSpc>
                <a:spcPct val="80000"/>
              </a:lnSpc>
              <a:buFontTx/>
              <a:buNone/>
            </a:pPr>
            <a:endParaRPr lang="hu-HU" altLang="hu-HU" sz="2400" i="1" smtClean="0"/>
          </a:p>
          <a:p>
            <a:pPr>
              <a:lnSpc>
                <a:spcPct val="80000"/>
              </a:lnSpc>
              <a:buFontTx/>
              <a:buNone/>
            </a:pPr>
            <a:endParaRPr lang="hu-HU" altLang="hu-HU" sz="2400" i="1" smtClean="0"/>
          </a:p>
          <a:p>
            <a:pPr>
              <a:lnSpc>
                <a:spcPct val="80000"/>
              </a:lnSpc>
              <a:buFontTx/>
              <a:buNone/>
            </a:pPr>
            <a:endParaRPr lang="hu-HU" altLang="hu-HU" sz="2400" i="1" smtClean="0"/>
          </a:p>
          <a:p>
            <a:pPr>
              <a:lnSpc>
                <a:spcPct val="80000"/>
              </a:lnSpc>
              <a:buFontTx/>
              <a:buNone/>
            </a:pPr>
            <a:endParaRPr lang="hu-HU" altLang="hu-HU" sz="2400" i="1" smtClean="0"/>
          </a:p>
          <a:p>
            <a:pPr>
              <a:lnSpc>
                <a:spcPct val="80000"/>
              </a:lnSpc>
              <a:buFontTx/>
              <a:buNone/>
            </a:pPr>
            <a:endParaRPr lang="hu-HU" altLang="hu-HU" sz="2400" i="1" smtClean="0"/>
          </a:p>
          <a:p>
            <a:pPr>
              <a:lnSpc>
                <a:spcPct val="80000"/>
              </a:lnSpc>
              <a:buFontTx/>
              <a:buNone/>
            </a:pPr>
            <a:endParaRPr lang="hu-HU" altLang="hu-HU" sz="2400" i="1" smtClean="0"/>
          </a:p>
          <a:p>
            <a:pPr>
              <a:lnSpc>
                <a:spcPct val="80000"/>
              </a:lnSpc>
              <a:buFontTx/>
              <a:buNone/>
            </a:pPr>
            <a:endParaRPr lang="hu-HU" altLang="hu-HU" sz="2400" i="1" smtClean="0"/>
          </a:p>
          <a:p>
            <a:pPr>
              <a:lnSpc>
                <a:spcPct val="80000"/>
              </a:lnSpc>
              <a:buFontTx/>
              <a:buNone/>
            </a:pPr>
            <a:endParaRPr lang="hu-HU" altLang="hu-HU" sz="2400" i="1" smtClean="0"/>
          </a:p>
          <a:p>
            <a:pPr>
              <a:lnSpc>
                <a:spcPct val="80000"/>
              </a:lnSpc>
              <a:buFontTx/>
              <a:buNone/>
            </a:pPr>
            <a:r>
              <a:rPr lang="en-IE" altLang="hu-HU" sz="2400" i="1" smtClean="0"/>
              <a:t>Source: Own calculation</a:t>
            </a:r>
            <a:r>
              <a:rPr lang="en-IE" altLang="hu-HU" sz="2400" smtClean="0"/>
              <a:t> </a:t>
            </a:r>
            <a:endParaRPr lang="hu-HU" altLang="hu-HU" sz="2400" smtClean="0"/>
          </a:p>
        </p:txBody>
      </p:sp>
      <p:grpSp>
        <p:nvGrpSpPr>
          <p:cNvPr id="64542" name="Group 94"/>
          <p:cNvGrpSpPr>
            <a:grpSpLocks noChangeAspect="1"/>
          </p:cNvGrpSpPr>
          <p:nvPr/>
        </p:nvGrpSpPr>
        <p:grpSpPr bwMode="auto">
          <a:xfrm>
            <a:off x="1215232" y="1988840"/>
            <a:ext cx="5913438" cy="4432300"/>
            <a:chOff x="743" y="1298"/>
            <a:chExt cx="3725" cy="2792"/>
          </a:xfrm>
        </p:grpSpPr>
        <p:sp>
          <p:nvSpPr>
            <p:cNvPr id="64543" name="AutoShape 93"/>
            <p:cNvSpPr>
              <a:spLocks noChangeAspect="1" noChangeArrowheads="1" noTextEdit="1"/>
            </p:cNvSpPr>
            <p:nvPr/>
          </p:nvSpPr>
          <p:spPr bwMode="auto">
            <a:xfrm>
              <a:off x="748" y="1298"/>
              <a:ext cx="3720" cy="2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hu-HU"/>
            </a:p>
          </p:txBody>
        </p:sp>
        <p:sp>
          <p:nvSpPr>
            <p:cNvPr id="64544" name="Line 95"/>
            <p:cNvSpPr>
              <a:spLocks noChangeShapeType="1"/>
            </p:cNvSpPr>
            <p:nvPr/>
          </p:nvSpPr>
          <p:spPr bwMode="auto">
            <a:xfrm>
              <a:off x="1080" y="3902"/>
              <a:ext cx="23" cy="0"/>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545" name="Line 96"/>
            <p:cNvSpPr>
              <a:spLocks noChangeShapeType="1"/>
            </p:cNvSpPr>
            <p:nvPr/>
          </p:nvSpPr>
          <p:spPr bwMode="auto">
            <a:xfrm flipH="1">
              <a:off x="4336" y="3902"/>
              <a:ext cx="23" cy="0"/>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546" name="Rectangle 97"/>
            <p:cNvSpPr>
              <a:spLocks noChangeArrowheads="1"/>
            </p:cNvSpPr>
            <p:nvPr/>
          </p:nvSpPr>
          <p:spPr bwMode="auto">
            <a:xfrm>
              <a:off x="784" y="3869"/>
              <a:ext cx="261"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700" b="0" i="0" u="none" strike="noStrike" cap="none" normalizeH="0" baseline="0" smtClean="0">
                  <a:ln>
                    <a:noFill/>
                  </a:ln>
                  <a:solidFill>
                    <a:srgbClr val="000000"/>
                  </a:solidFill>
                  <a:effectLst/>
                  <a:latin typeface="Verdana" panose="020B0604030504040204" pitchFamily="34" charset="0"/>
                </a:rPr>
                <a:t> 60000</a:t>
              </a:r>
              <a:endParaRPr kumimoji="0" lang="hu-HU" altLang="hu-HU" sz="1800" b="0" i="0" u="none" strike="noStrike" cap="none" normalizeH="0" baseline="0" smtClean="0">
                <a:ln>
                  <a:noFill/>
                </a:ln>
                <a:solidFill>
                  <a:schemeClr val="tx1"/>
                </a:solidFill>
                <a:effectLst/>
                <a:latin typeface="Arial" panose="020B0604020202020204" pitchFamily="34" charset="0"/>
              </a:endParaRPr>
            </a:p>
          </p:txBody>
        </p:sp>
        <p:sp>
          <p:nvSpPr>
            <p:cNvPr id="64547" name="Line 98"/>
            <p:cNvSpPr>
              <a:spLocks noChangeShapeType="1"/>
            </p:cNvSpPr>
            <p:nvPr/>
          </p:nvSpPr>
          <p:spPr bwMode="auto">
            <a:xfrm>
              <a:off x="1080" y="3621"/>
              <a:ext cx="23" cy="0"/>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548" name="Line 99"/>
            <p:cNvSpPr>
              <a:spLocks noChangeShapeType="1"/>
            </p:cNvSpPr>
            <p:nvPr/>
          </p:nvSpPr>
          <p:spPr bwMode="auto">
            <a:xfrm flipH="1">
              <a:off x="4336" y="3621"/>
              <a:ext cx="23" cy="0"/>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549" name="Rectangle 100"/>
            <p:cNvSpPr>
              <a:spLocks noChangeArrowheads="1"/>
            </p:cNvSpPr>
            <p:nvPr/>
          </p:nvSpPr>
          <p:spPr bwMode="auto">
            <a:xfrm>
              <a:off x="784" y="3587"/>
              <a:ext cx="261"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700" b="0" i="0" u="none" strike="noStrike" cap="none" normalizeH="0" baseline="0" smtClean="0">
                  <a:ln>
                    <a:noFill/>
                  </a:ln>
                  <a:solidFill>
                    <a:srgbClr val="000000"/>
                  </a:solidFill>
                  <a:effectLst/>
                  <a:latin typeface="Verdana" panose="020B0604030504040204" pitchFamily="34" charset="0"/>
                </a:rPr>
                <a:t> 70000</a:t>
              </a:r>
              <a:endParaRPr kumimoji="0" lang="hu-HU" altLang="hu-HU" sz="1800" b="0" i="0" u="none" strike="noStrike" cap="none" normalizeH="0" baseline="0" smtClean="0">
                <a:ln>
                  <a:noFill/>
                </a:ln>
                <a:solidFill>
                  <a:schemeClr val="tx1"/>
                </a:solidFill>
                <a:effectLst/>
                <a:latin typeface="Arial" panose="020B0604020202020204" pitchFamily="34" charset="0"/>
              </a:endParaRPr>
            </a:p>
          </p:txBody>
        </p:sp>
        <p:sp>
          <p:nvSpPr>
            <p:cNvPr id="64550" name="Line 101"/>
            <p:cNvSpPr>
              <a:spLocks noChangeShapeType="1"/>
            </p:cNvSpPr>
            <p:nvPr/>
          </p:nvSpPr>
          <p:spPr bwMode="auto">
            <a:xfrm>
              <a:off x="1080" y="3339"/>
              <a:ext cx="23" cy="0"/>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551" name="Line 102"/>
            <p:cNvSpPr>
              <a:spLocks noChangeShapeType="1"/>
            </p:cNvSpPr>
            <p:nvPr/>
          </p:nvSpPr>
          <p:spPr bwMode="auto">
            <a:xfrm flipH="1">
              <a:off x="4336" y="3339"/>
              <a:ext cx="23" cy="0"/>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552" name="Rectangle 103"/>
            <p:cNvSpPr>
              <a:spLocks noChangeArrowheads="1"/>
            </p:cNvSpPr>
            <p:nvPr/>
          </p:nvSpPr>
          <p:spPr bwMode="auto">
            <a:xfrm>
              <a:off x="784" y="3305"/>
              <a:ext cx="261"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700" b="0" i="0" u="none" strike="noStrike" cap="none" normalizeH="0" baseline="0" smtClean="0">
                  <a:ln>
                    <a:noFill/>
                  </a:ln>
                  <a:solidFill>
                    <a:srgbClr val="000000"/>
                  </a:solidFill>
                  <a:effectLst/>
                  <a:latin typeface="Verdana" panose="020B0604030504040204" pitchFamily="34" charset="0"/>
                </a:rPr>
                <a:t> 80000</a:t>
              </a:r>
              <a:endParaRPr kumimoji="0" lang="hu-HU" altLang="hu-HU" sz="1800" b="0" i="0" u="none" strike="noStrike" cap="none" normalizeH="0" baseline="0" smtClean="0">
                <a:ln>
                  <a:noFill/>
                </a:ln>
                <a:solidFill>
                  <a:schemeClr val="tx1"/>
                </a:solidFill>
                <a:effectLst/>
                <a:latin typeface="Arial" panose="020B0604020202020204" pitchFamily="34" charset="0"/>
              </a:endParaRPr>
            </a:p>
          </p:txBody>
        </p:sp>
        <p:sp>
          <p:nvSpPr>
            <p:cNvPr id="64553" name="Line 104"/>
            <p:cNvSpPr>
              <a:spLocks noChangeShapeType="1"/>
            </p:cNvSpPr>
            <p:nvPr/>
          </p:nvSpPr>
          <p:spPr bwMode="auto">
            <a:xfrm>
              <a:off x="1080" y="3057"/>
              <a:ext cx="23" cy="0"/>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554" name="Line 105"/>
            <p:cNvSpPr>
              <a:spLocks noChangeShapeType="1"/>
            </p:cNvSpPr>
            <p:nvPr/>
          </p:nvSpPr>
          <p:spPr bwMode="auto">
            <a:xfrm flipH="1">
              <a:off x="4336" y="3057"/>
              <a:ext cx="23" cy="0"/>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555" name="Rectangle 106"/>
            <p:cNvSpPr>
              <a:spLocks noChangeArrowheads="1"/>
            </p:cNvSpPr>
            <p:nvPr/>
          </p:nvSpPr>
          <p:spPr bwMode="auto">
            <a:xfrm>
              <a:off x="784" y="3024"/>
              <a:ext cx="261"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700" b="0" i="0" u="none" strike="noStrike" cap="none" normalizeH="0" baseline="0" smtClean="0">
                  <a:ln>
                    <a:noFill/>
                  </a:ln>
                  <a:solidFill>
                    <a:srgbClr val="000000"/>
                  </a:solidFill>
                  <a:effectLst/>
                  <a:latin typeface="Verdana" panose="020B0604030504040204" pitchFamily="34" charset="0"/>
                </a:rPr>
                <a:t> 90000</a:t>
              </a:r>
              <a:endParaRPr kumimoji="0" lang="hu-HU" altLang="hu-HU" sz="1800" b="0" i="0" u="none" strike="noStrike" cap="none" normalizeH="0" baseline="0" smtClean="0">
                <a:ln>
                  <a:noFill/>
                </a:ln>
                <a:solidFill>
                  <a:schemeClr val="tx1"/>
                </a:solidFill>
                <a:effectLst/>
                <a:latin typeface="Arial" panose="020B0604020202020204" pitchFamily="34" charset="0"/>
              </a:endParaRPr>
            </a:p>
          </p:txBody>
        </p:sp>
        <p:sp>
          <p:nvSpPr>
            <p:cNvPr id="64556" name="Line 107"/>
            <p:cNvSpPr>
              <a:spLocks noChangeShapeType="1"/>
            </p:cNvSpPr>
            <p:nvPr/>
          </p:nvSpPr>
          <p:spPr bwMode="auto">
            <a:xfrm>
              <a:off x="1080" y="2775"/>
              <a:ext cx="23" cy="0"/>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557" name="Line 108"/>
            <p:cNvSpPr>
              <a:spLocks noChangeShapeType="1"/>
            </p:cNvSpPr>
            <p:nvPr/>
          </p:nvSpPr>
          <p:spPr bwMode="auto">
            <a:xfrm flipH="1">
              <a:off x="4336" y="2775"/>
              <a:ext cx="23" cy="0"/>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558" name="Rectangle 109"/>
            <p:cNvSpPr>
              <a:spLocks noChangeArrowheads="1"/>
            </p:cNvSpPr>
            <p:nvPr/>
          </p:nvSpPr>
          <p:spPr bwMode="auto">
            <a:xfrm>
              <a:off x="743" y="2742"/>
              <a:ext cx="302"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700" b="0" i="0" u="none" strike="noStrike" cap="none" normalizeH="0" baseline="0" smtClean="0">
                  <a:ln>
                    <a:noFill/>
                  </a:ln>
                  <a:solidFill>
                    <a:srgbClr val="000000"/>
                  </a:solidFill>
                  <a:effectLst/>
                  <a:latin typeface="Verdana" panose="020B0604030504040204" pitchFamily="34" charset="0"/>
                </a:rPr>
                <a:t> 100000</a:t>
              </a:r>
              <a:endParaRPr kumimoji="0" lang="hu-HU" altLang="hu-HU" sz="1800" b="0" i="0" u="none" strike="noStrike" cap="none" normalizeH="0" baseline="0" smtClean="0">
                <a:ln>
                  <a:noFill/>
                </a:ln>
                <a:solidFill>
                  <a:schemeClr val="tx1"/>
                </a:solidFill>
                <a:effectLst/>
                <a:latin typeface="Arial" panose="020B0604020202020204" pitchFamily="34" charset="0"/>
              </a:endParaRPr>
            </a:p>
          </p:txBody>
        </p:sp>
        <p:sp>
          <p:nvSpPr>
            <p:cNvPr id="64559" name="Line 110"/>
            <p:cNvSpPr>
              <a:spLocks noChangeShapeType="1"/>
            </p:cNvSpPr>
            <p:nvPr/>
          </p:nvSpPr>
          <p:spPr bwMode="auto">
            <a:xfrm>
              <a:off x="1080" y="2494"/>
              <a:ext cx="23" cy="0"/>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560" name="Line 111"/>
            <p:cNvSpPr>
              <a:spLocks noChangeShapeType="1"/>
            </p:cNvSpPr>
            <p:nvPr/>
          </p:nvSpPr>
          <p:spPr bwMode="auto">
            <a:xfrm flipH="1">
              <a:off x="4336" y="2494"/>
              <a:ext cx="23" cy="0"/>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561" name="Rectangle 112"/>
            <p:cNvSpPr>
              <a:spLocks noChangeArrowheads="1"/>
            </p:cNvSpPr>
            <p:nvPr/>
          </p:nvSpPr>
          <p:spPr bwMode="auto">
            <a:xfrm>
              <a:off x="743" y="2460"/>
              <a:ext cx="302"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700" b="0" i="0" u="none" strike="noStrike" cap="none" normalizeH="0" baseline="0" smtClean="0">
                  <a:ln>
                    <a:noFill/>
                  </a:ln>
                  <a:solidFill>
                    <a:srgbClr val="000000"/>
                  </a:solidFill>
                  <a:effectLst/>
                  <a:latin typeface="Verdana" panose="020B0604030504040204" pitchFamily="34" charset="0"/>
                </a:rPr>
                <a:t> 110000</a:t>
              </a:r>
              <a:endParaRPr kumimoji="0" lang="hu-HU" altLang="hu-HU" sz="1800" b="0" i="0" u="none" strike="noStrike" cap="none" normalizeH="0" baseline="0" smtClean="0">
                <a:ln>
                  <a:noFill/>
                </a:ln>
                <a:solidFill>
                  <a:schemeClr val="tx1"/>
                </a:solidFill>
                <a:effectLst/>
                <a:latin typeface="Arial" panose="020B0604020202020204" pitchFamily="34" charset="0"/>
              </a:endParaRPr>
            </a:p>
          </p:txBody>
        </p:sp>
        <p:sp>
          <p:nvSpPr>
            <p:cNvPr id="64562" name="Line 113"/>
            <p:cNvSpPr>
              <a:spLocks noChangeShapeType="1"/>
            </p:cNvSpPr>
            <p:nvPr/>
          </p:nvSpPr>
          <p:spPr bwMode="auto">
            <a:xfrm>
              <a:off x="1080" y="2212"/>
              <a:ext cx="23" cy="0"/>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563" name="Line 114"/>
            <p:cNvSpPr>
              <a:spLocks noChangeShapeType="1"/>
            </p:cNvSpPr>
            <p:nvPr/>
          </p:nvSpPr>
          <p:spPr bwMode="auto">
            <a:xfrm flipH="1">
              <a:off x="4336" y="2212"/>
              <a:ext cx="23" cy="0"/>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564" name="Rectangle 115"/>
            <p:cNvSpPr>
              <a:spLocks noChangeArrowheads="1"/>
            </p:cNvSpPr>
            <p:nvPr/>
          </p:nvSpPr>
          <p:spPr bwMode="auto">
            <a:xfrm>
              <a:off x="743" y="2179"/>
              <a:ext cx="302"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700" b="0" i="0" u="none" strike="noStrike" cap="none" normalizeH="0" baseline="0" smtClean="0">
                  <a:ln>
                    <a:noFill/>
                  </a:ln>
                  <a:solidFill>
                    <a:srgbClr val="000000"/>
                  </a:solidFill>
                  <a:effectLst/>
                  <a:latin typeface="Verdana" panose="020B0604030504040204" pitchFamily="34" charset="0"/>
                </a:rPr>
                <a:t> 120000</a:t>
              </a:r>
              <a:endParaRPr kumimoji="0" lang="hu-HU" altLang="hu-HU" sz="1800" b="0" i="0" u="none" strike="noStrike" cap="none" normalizeH="0" baseline="0" smtClean="0">
                <a:ln>
                  <a:noFill/>
                </a:ln>
                <a:solidFill>
                  <a:schemeClr val="tx1"/>
                </a:solidFill>
                <a:effectLst/>
                <a:latin typeface="Arial" panose="020B0604020202020204" pitchFamily="34" charset="0"/>
              </a:endParaRPr>
            </a:p>
          </p:txBody>
        </p:sp>
        <p:sp>
          <p:nvSpPr>
            <p:cNvPr id="64565" name="Line 116"/>
            <p:cNvSpPr>
              <a:spLocks noChangeShapeType="1"/>
            </p:cNvSpPr>
            <p:nvPr/>
          </p:nvSpPr>
          <p:spPr bwMode="auto">
            <a:xfrm>
              <a:off x="1080" y="1931"/>
              <a:ext cx="23" cy="0"/>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566" name="Line 117"/>
            <p:cNvSpPr>
              <a:spLocks noChangeShapeType="1"/>
            </p:cNvSpPr>
            <p:nvPr/>
          </p:nvSpPr>
          <p:spPr bwMode="auto">
            <a:xfrm flipH="1">
              <a:off x="4336" y="1931"/>
              <a:ext cx="23" cy="0"/>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567" name="Rectangle 118"/>
            <p:cNvSpPr>
              <a:spLocks noChangeArrowheads="1"/>
            </p:cNvSpPr>
            <p:nvPr/>
          </p:nvSpPr>
          <p:spPr bwMode="auto">
            <a:xfrm>
              <a:off x="743" y="1897"/>
              <a:ext cx="302"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700" b="0" i="0" u="none" strike="noStrike" cap="none" normalizeH="0" baseline="0" smtClean="0">
                  <a:ln>
                    <a:noFill/>
                  </a:ln>
                  <a:solidFill>
                    <a:srgbClr val="000000"/>
                  </a:solidFill>
                  <a:effectLst/>
                  <a:latin typeface="Verdana" panose="020B0604030504040204" pitchFamily="34" charset="0"/>
                </a:rPr>
                <a:t> 130000</a:t>
              </a:r>
              <a:endParaRPr kumimoji="0" lang="hu-HU" altLang="hu-HU" sz="1800" b="0" i="0" u="none" strike="noStrike" cap="none" normalizeH="0" baseline="0" smtClean="0">
                <a:ln>
                  <a:noFill/>
                </a:ln>
                <a:solidFill>
                  <a:schemeClr val="tx1"/>
                </a:solidFill>
                <a:effectLst/>
                <a:latin typeface="Arial" panose="020B0604020202020204" pitchFamily="34" charset="0"/>
              </a:endParaRPr>
            </a:p>
          </p:txBody>
        </p:sp>
        <p:sp>
          <p:nvSpPr>
            <p:cNvPr id="64568" name="Line 119"/>
            <p:cNvSpPr>
              <a:spLocks noChangeShapeType="1"/>
            </p:cNvSpPr>
            <p:nvPr/>
          </p:nvSpPr>
          <p:spPr bwMode="auto">
            <a:xfrm>
              <a:off x="1080" y="1649"/>
              <a:ext cx="23" cy="0"/>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569" name="Line 120"/>
            <p:cNvSpPr>
              <a:spLocks noChangeShapeType="1"/>
            </p:cNvSpPr>
            <p:nvPr/>
          </p:nvSpPr>
          <p:spPr bwMode="auto">
            <a:xfrm flipH="1">
              <a:off x="4336" y="1649"/>
              <a:ext cx="23" cy="0"/>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570" name="Rectangle 121"/>
            <p:cNvSpPr>
              <a:spLocks noChangeArrowheads="1"/>
            </p:cNvSpPr>
            <p:nvPr/>
          </p:nvSpPr>
          <p:spPr bwMode="auto">
            <a:xfrm>
              <a:off x="743" y="1615"/>
              <a:ext cx="302"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700" b="0" i="0" u="none" strike="noStrike" cap="none" normalizeH="0" baseline="0" smtClean="0">
                  <a:ln>
                    <a:noFill/>
                  </a:ln>
                  <a:solidFill>
                    <a:srgbClr val="000000"/>
                  </a:solidFill>
                  <a:effectLst/>
                  <a:latin typeface="Verdana" panose="020B0604030504040204" pitchFamily="34" charset="0"/>
                </a:rPr>
                <a:t> 140000</a:t>
              </a:r>
              <a:endParaRPr kumimoji="0" lang="hu-HU" altLang="hu-HU" sz="1800" b="0" i="0" u="none" strike="noStrike" cap="none" normalizeH="0" baseline="0" smtClean="0">
                <a:ln>
                  <a:noFill/>
                </a:ln>
                <a:solidFill>
                  <a:schemeClr val="tx1"/>
                </a:solidFill>
                <a:effectLst/>
                <a:latin typeface="Arial" panose="020B0604020202020204" pitchFamily="34" charset="0"/>
              </a:endParaRPr>
            </a:p>
          </p:txBody>
        </p:sp>
        <p:sp>
          <p:nvSpPr>
            <p:cNvPr id="64571" name="Line 122"/>
            <p:cNvSpPr>
              <a:spLocks noChangeShapeType="1"/>
            </p:cNvSpPr>
            <p:nvPr/>
          </p:nvSpPr>
          <p:spPr bwMode="auto">
            <a:xfrm>
              <a:off x="1080" y="1367"/>
              <a:ext cx="23" cy="0"/>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572" name="Line 123"/>
            <p:cNvSpPr>
              <a:spLocks noChangeShapeType="1"/>
            </p:cNvSpPr>
            <p:nvPr/>
          </p:nvSpPr>
          <p:spPr bwMode="auto">
            <a:xfrm flipH="1">
              <a:off x="4336" y="1367"/>
              <a:ext cx="23" cy="0"/>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573" name="Rectangle 124"/>
            <p:cNvSpPr>
              <a:spLocks noChangeArrowheads="1"/>
            </p:cNvSpPr>
            <p:nvPr/>
          </p:nvSpPr>
          <p:spPr bwMode="auto">
            <a:xfrm>
              <a:off x="743" y="1334"/>
              <a:ext cx="302"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700" b="0" i="0" u="none" strike="noStrike" cap="none" normalizeH="0" baseline="0" smtClean="0">
                  <a:ln>
                    <a:noFill/>
                  </a:ln>
                  <a:solidFill>
                    <a:srgbClr val="000000"/>
                  </a:solidFill>
                  <a:effectLst/>
                  <a:latin typeface="Verdana" panose="020B0604030504040204" pitchFamily="34" charset="0"/>
                </a:rPr>
                <a:t> 150000</a:t>
              </a:r>
              <a:endParaRPr kumimoji="0" lang="hu-HU" altLang="hu-HU" sz="1800" b="0" i="0" u="none" strike="noStrike" cap="none" normalizeH="0" baseline="0" smtClean="0">
                <a:ln>
                  <a:noFill/>
                </a:ln>
                <a:solidFill>
                  <a:schemeClr val="tx1"/>
                </a:solidFill>
                <a:effectLst/>
                <a:latin typeface="Arial" panose="020B0604020202020204" pitchFamily="34" charset="0"/>
              </a:endParaRPr>
            </a:p>
          </p:txBody>
        </p:sp>
        <p:sp>
          <p:nvSpPr>
            <p:cNvPr id="64574" name="Line 125"/>
            <p:cNvSpPr>
              <a:spLocks noChangeShapeType="1"/>
            </p:cNvSpPr>
            <p:nvPr/>
          </p:nvSpPr>
          <p:spPr bwMode="auto">
            <a:xfrm flipV="1">
              <a:off x="1158" y="3879"/>
              <a:ext cx="0" cy="23"/>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575" name="Line 126"/>
            <p:cNvSpPr>
              <a:spLocks noChangeShapeType="1"/>
            </p:cNvSpPr>
            <p:nvPr/>
          </p:nvSpPr>
          <p:spPr bwMode="auto">
            <a:xfrm>
              <a:off x="1158" y="1367"/>
              <a:ext cx="0" cy="23"/>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576" name="Rectangle 127"/>
            <p:cNvSpPr>
              <a:spLocks noChangeArrowheads="1"/>
            </p:cNvSpPr>
            <p:nvPr/>
          </p:nvSpPr>
          <p:spPr bwMode="auto">
            <a:xfrm>
              <a:off x="1048" y="3943"/>
              <a:ext cx="220"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700" b="0" i="0" u="none" strike="noStrike" cap="none" normalizeH="0" baseline="0" smtClean="0">
                  <a:ln>
                    <a:noFill/>
                  </a:ln>
                  <a:solidFill>
                    <a:srgbClr val="000000"/>
                  </a:solidFill>
                  <a:effectLst/>
                  <a:latin typeface="Verdana" panose="020B0604030504040204" pitchFamily="34" charset="0"/>
                </a:rPr>
                <a:t> 1995</a:t>
              </a:r>
              <a:endParaRPr kumimoji="0" lang="hu-HU" altLang="hu-HU" sz="1800" b="0" i="0" u="none" strike="noStrike" cap="none" normalizeH="0" baseline="0" smtClean="0">
                <a:ln>
                  <a:noFill/>
                </a:ln>
                <a:solidFill>
                  <a:schemeClr val="tx1"/>
                </a:solidFill>
                <a:effectLst/>
                <a:latin typeface="Arial" panose="020B0604020202020204" pitchFamily="34" charset="0"/>
              </a:endParaRPr>
            </a:p>
          </p:txBody>
        </p:sp>
        <p:sp>
          <p:nvSpPr>
            <p:cNvPr id="64577" name="Line 128"/>
            <p:cNvSpPr>
              <a:spLocks noChangeShapeType="1"/>
            </p:cNvSpPr>
            <p:nvPr/>
          </p:nvSpPr>
          <p:spPr bwMode="auto">
            <a:xfrm flipV="1">
              <a:off x="1949" y="3879"/>
              <a:ext cx="0" cy="23"/>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578" name="Line 129"/>
            <p:cNvSpPr>
              <a:spLocks noChangeShapeType="1"/>
            </p:cNvSpPr>
            <p:nvPr/>
          </p:nvSpPr>
          <p:spPr bwMode="auto">
            <a:xfrm>
              <a:off x="1949" y="1367"/>
              <a:ext cx="0" cy="23"/>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579" name="Rectangle 130"/>
            <p:cNvSpPr>
              <a:spLocks noChangeArrowheads="1"/>
            </p:cNvSpPr>
            <p:nvPr/>
          </p:nvSpPr>
          <p:spPr bwMode="auto">
            <a:xfrm>
              <a:off x="1839" y="3943"/>
              <a:ext cx="220"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700" b="0" i="0" u="none" strike="noStrike" cap="none" normalizeH="0" baseline="0" smtClean="0">
                  <a:ln>
                    <a:noFill/>
                  </a:ln>
                  <a:solidFill>
                    <a:srgbClr val="000000"/>
                  </a:solidFill>
                  <a:effectLst/>
                  <a:latin typeface="Verdana" panose="020B0604030504040204" pitchFamily="34" charset="0"/>
                </a:rPr>
                <a:t> 2000</a:t>
              </a:r>
              <a:endParaRPr kumimoji="0" lang="hu-HU" altLang="hu-HU" sz="1800" b="0" i="0" u="none" strike="noStrike" cap="none" normalizeH="0" baseline="0" smtClean="0">
                <a:ln>
                  <a:noFill/>
                </a:ln>
                <a:solidFill>
                  <a:schemeClr val="tx1"/>
                </a:solidFill>
                <a:effectLst/>
                <a:latin typeface="Arial" panose="020B0604020202020204" pitchFamily="34" charset="0"/>
              </a:endParaRPr>
            </a:p>
          </p:txBody>
        </p:sp>
        <p:sp>
          <p:nvSpPr>
            <p:cNvPr id="64580" name="Line 131"/>
            <p:cNvSpPr>
              <a:spLocks noChangeShapeType="1"/>
            </p:cNvSpPr>
            <p:nvPr/>
          </p:nvSpPr>
          <p:spPr bwMode="auto">
            <a:xfrm flipV="1">
              <a:off x="2739" y="3879"/>
              <a:ext cx="0" cy="23"/>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581" name="Line 132"/>
            <p:cNvSpPr>
              <a:spLocks noChangeShapeType="1"/>
            </p:cNvSpPr>
            <p:nvPr/>
          </p:nvSpPr>
          <p:spPr bwMode="auto">
            <a:xfrm>
              <a:off x="2739" y="1367"/>
              <a:ext cx="0" cy="23"/>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582" name="Rectangle 133"/>
            <p:cNvSpPr>
              <a:spLocks noChangeArrowheads="1"/>
            </p:cNvSpPr>
            <p:nvPr/>
          </p:nvSpPr>
          <p:spPr bwMode="auto">
            <a:xfrm>
              <a:off x="2629" y="3943"/>
              <a:ext cx="220"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700" b="0" i="0" u="none" strike="noStrike" cap="none" normalizeH="0" baseline="0" smtClean="0">
                  <a:ln>
                    <a:noFill/>
                  </a:ln>
                  <a:solidFill>
                    <a:srgbClr val="000000"/>
                  </a:solidFill>
                  <a:effectLst/>
                  <a:latin typeface="Verdana" panose="020B0604030504040204" pitchFamily="34" charset="0"/>
                </a:rPr>
                <a:t> 2005</a:t>
              </a:r>
              <a:endParaRPr kumimoji="0" lang="hu-HU" altLang="hu-HU" sz="1800" b="0" i="0" u="none" strike="noStrike" cap="none" normalizeH="0" baseline="0" smtClean="0">
                <a:ln>
                  <a:noFill/>
                </a:ln>
                <a:solidFill>
                  <a:schemeClr val="tx1"/>
                </a:solidFill>
                <a:effectLst/>
                <a:latin typeface="Arial" panose="020B0604020202020204" pitchFamily="34" charset="0"/>
              </a:endParaRPr>
            </a:p>
          </p:txBody>
        </p:sp>
        <p:sp>
          <p:nvSpPr>
            <p:cNvPr id="64583" name="Line 134"/>
            <p:cNvSpPr>
              <a:spLocks noChangeShapeType="1"/>
            </p:cNvSpPr>
            <p:nvPr/>
          </p:nvSpPr>
          <p:spPr bwMode="auto">
            <a:xfrm flipV="1">
              <a:off x="3530" y="3879"/>
              <a:ext cx="0" cy="23"/>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584" name="Line 135"/>
            <p:cNvSpPr>
              <a:spLocks noChangeShapeType="1"/>
            </p:cNvSpPr>
            <p:nvPr/>
          </p:nvSpPr>
          <p:spPr bwMode="auto">
            <a:xfrm>
              <a:off x="3530" y="1367"/>
              <a:ext cx="0" cy="23"/>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585" name="Rectangle 136"/>
            <p:cNvSpPr>
              <a:spLocks noChangeArrowheads="1"/>
            </p:cNvSpPr>
            <p:nvPr/>
          </p:nvSpPr>
          <p:spPr bwMode="auto">
            <a:xfrm>
              <a:off x="3420" y="3943"/>
              <a:ext cx="220"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700" b="0" i="0" u="none" strike="noStrike" cap="none" normalizeH="0" baseline="0" smtClean="0">
                  <a:ln>
                    <a:noFill/>
                  </a:ln>
                  <a:solidFill>
                    <a:srgbClr val="000000"/>
                  </a:solidFill>
                  <a:effectLst/>
                  <a:latin typeface="Verdana" panose="020B0604030504040204" pitchFamily="34" charset="0"/>
                </a:rPr>
                <a:t> 2010</a:t>
              </a:r>
              <a:endParaRPr kumimoji="0" lang="hu-HU" altLang="hu-HU" sz="1800" b="0" i="0" u="none" strike="noStrike" cap="none" normalizeH="0" baseline="0" smtClean="0">
                <a:ln>
                  <a:noFill/>
                </a:ln>
                <a:solidFill>
                  <a:schemeClr val="tx1"/>
                </a:solidFill>
                <a:effectLst/>
                <a:latin typeface="Arial" panose="020B0604020202020204" pitchFamily="34" charset="0"/>
              </a:endParaRPr>
            </a:p>
          </p:txBody>
        </p:sp>
        <p:sp>
          <p:nvSpPr>
            <p:cNvPr id="64586" name="Line 137"/>
            <p:cNvSpPr>
              <a:spLocks noChangeShapeType="1"/>
            </p:cNvSpPr>
            <p:nvPr/>
          </p:nvSpPr>
          <p:spPr bwMode="auto">
            <a:xfrm flipV="1">
              <a:off x="4321" y="3879"/>
              <a:ext cx="0" cy="23"/>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587" name="Line 138"/>
            <p:cNvSpPr>
              <a:spLocks noChangeShapeType="1"/>
            </p:cNvSpPr>
            <p:nvPr/>
          </p:nvSpPr>
          <p:spPr bwMode="auto">
            <a:xfrm>
              <a:off x="4321" y="1367"/>
              <a:ext cx="0" cy="23"/>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588" name="Rectangle 139"/>
            <p:cNvSpPr>
              <a:spLocks noChangeArrowheads="1"/>
            </p:cNvSpPr>
            <p:nvPr/>
          </p:nvSpPr>
          <p:spPr bwMode="auto">
            <a:xfrm>
              <a:off x="4211" y="3943"/>
              <a:ext cx="220"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700" b="0" i="0" u="none" strike="noStrike" cap="none" normalizeH="0" baseline="0" smtClean="0">
                  <a:ln>
                    <a:noFill/>
                  </a:ln>
                  <a:solidFill>
                    <a:srgbClr val="000000"/>
                  </a:solidFill>
                  <a:effectLst/>
                  <a:latin typeface="Verdana" panose="020B0604030504040204" pitchFamily="34" charset="0"/>
                </a:rPr>
                <a:t> 2015</a:t>
              </a:r>
              <a:endParaRPr kumimoji="0" lang="hu-HU" altLang="hu-HU" sz="1800" b="0" i="0" u="none" strike="noStrike" cap="none" normalizeH="0" baseline="0" smtClean="0">
                <a:ln>
                  <a:noFill/>
                </a:ln>
                <a:solidFill>
                  <a:schemeClr val="tx1"/>
                </a:solidFill>
                <a:effectLst/>
                <a:latin typeface="Arial" panose="020B0604020202020204" pitchFamily="34" charset="0"/>
              </a:endParaRPr>
            </a:p>
          </p:txBody>
        </p:sp>
        <p:sp>
          <p:nvSpPr>
            <p:cNvPr id="64589" name="Rectangle 140"/>
            <p:cNvSpPr>
              <a:spLocks noChangeArrowheads="1"/>
            </p:cNvSpPr>
            <p:nvPr/>
          </p:nvSpPr>
          <p:spPr bwMode="auto">
            <a:xfrm>
              <a:off x="1080" y="1367"/>
              <a:ext cx="3279" cy="2535"/>
            </a:xfrm>
            <a:prstGeom prst="rect">
              <a:avLst/>
            </a:prstGeom>
            <a:noFill/>
            <a:ln w="6350">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590" name="Rectangle 141"/>
            <p:cNvSpPr>
              <a:spLocks noChangeArrowheads="1"/>
            </p:cNvSpPr>
            <p:nvPr/>
          </p:nvSpPr>
          <p:spPr bwMode="auto">
            <a:xfrm>
              <a:off x="1134" y="1394"/>
              <a:ext cx="645"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700" b="0" i="0" u="none" strike="noStrike" cap="none" normalizeH="0" baseline="0" smtClean="0">
                  <a:ln>
                    <a:noFill/>
                  </a:ln>
                  <a:solidFill>
                    <a:srgbClr val="000000"/>
                  </a:solidFill>
                  <a:effectLst/>
                  <a:latin typeface="Verdana" panose="020B0604030504040204" pitchFamily="34" charset="0"/>
                </a:rPr>
                <a:t>95 percent interval</a:t>
              </a:r>
              <a:endParaRPr kumimoji="0" lang="hu-HU" altLang="hu-HU" sz="1800" b="0" i="0" u="none" strike="noStrike" cap="none" normalizeH="0" baseline="0" smtClean="0">
                <a:ln>
                  <a:noFill/>
                </a:ln>
                <a:solidFill>
                  <a:schemeClr val="tx1"/>
                </a:solidFill>
                <a:effectLst/>
                <a:latin typeface="Arial" panose="020B0604020202020204" pitchFamily="34" charset="0"/>
              </a:endParaRPr>
            </a:p>
          </p:txBody>
        </p:sp>
        <p:sp>
          <p:nvSpPr>
            <p:cNvPr id="64591" name="Rectangle 142"/>
            <p:cNvSpPr>
              <a:spLocks noChangeArrowheads="1"/>
            </p:cNvSpPr>
            <p:nvPr/>
          </p:nvSpPr>
          <p:spPr bwMode="auto">
            <a:xfrm>
              <a:off x="1814" y="1409"/>
              <a:ext cx="163" cy="37"/>
            </a:xfrm>
            <a:prstGeom prst="rect">
              <a:avLst/>
            </a:prstGeom>
            <a:solidFill>
              <a:srgbClr val="99EA99"/>
            </a:solidFill>
            <a:ln w="0">
              <a:solidFill>
                <a:srgbClr val="99EA99"/>
              </a:solidFill>
              <a:prstDash val="solid"/>
              <a:miter lim="800000"/>
              <a:headEnd/>
              <a:tailEnd/>
            </a:ln>
          </p:spPr>
          <p:txBody>
            <a:bodyPr vert="horz" wrap="square" lIns="91440" tIns="45720" rIns="91440" bIns="45720" numCol="1" anchor="t" anchorCtr="0" compatLnSpc="1">
              <a:prstTxWarp prst="textNoShape">
                <a:avLst/>
              </a:prstTxWarp>
            </a:bodyPr>
            <a:lstStyle/>
            <a:p>
              <a:endParaRPr lang="hu-HU"/>
            </a:p>
          </p:txBody>
        </p:sp>
        <p:sp>
          <p:nvSpPr>
            <p:cNvPr id="64592" name="Rectangle 143"/>
            <p:cNvSpPr>
              <a:spLocks noChangeArrowheads="1"/>
            </p:cNvSpPr>
            <p:nvPr/>
          </p:nvSpPr>
          <p:spPr bwMode="auto">
            <a:xfrm>
              <a:off x="1814" y="1409"/>
              <a:ext cx="163" cy="37"/>
            </a:xfrm>
            <a:prstGeom prst="rect">
              <a:avLst/>
            </a:prstGeom>
            <a:noFill/>
            <a:ln w="0">
              <a:solidFill>
                <a:srgbClr val="99EA99"/>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593" name="Freeform 144"/>
            <p:cNvSpPr>
              <a:spLocks/>
            </p:cNvSpPr>
            <p:nvPr/>
          </p:nvSpPr>
          <p:spPr bwMode="auto">
            <a:xfrm>
              <a:off x="3978" y="2451"/>
              <a:ext cx="13" cy="428"/>
            </a:xfrm>
            <a:custGeom>
              <a:avLst/>
              <a:gdLst>
                <a:gd name="T0" fmla="*/ 0 w 13"/>
                <a:gd name="T1" fmla="*/ 428 h 428"/>
                <a:gd name="T2" fmla="*/ 0 w 13"/>
                <a:gd name="T3" fmla="*/ 202 h 428"/>
                <a:gd name="T4" fmla="*/ 13 w 13"/>
                <a:gd name="T5" fmla="*/ 0 h 428"/>
                <a:gd name="T6" fmla="*/ 13 w 13"/>
                <a:gd name="T7" fmla="*/ 354 h 428"/>
                <a:gd name="T8" fmla="*/ 0 w 13"/>
                <a:gd name="T9" fmla="*/ 428 h 428"/>
              </a:gdLst>
              <a:ahLst/>
              <a:cxnLst>
                <a:cxn ang="0">
                  <a:pos x="T0" y="T1"/>
                </a:cxn>
                <a:cxn ang="0">
                  <a:pos x="T2" y="T3"/>
                </a:cxn>
                <a:cxn ang="0">
                  <a:pos x="T4" y="T5"/>
                </a:cxn>
                <a:cxn ang="0">
                  <a:pos x="T6" y="T7"/>
                </a:cxn>
                <a:cxn ang="0">
                  <a:pos x="T8" y="T9"/>
                </a:cxn>
              </a:cxnLst>
              <a:rect l="0" t="0" r="r" b="b"/>
              <a:pathLst>
                <a:path w="13" h="428">
                  <a:moveTo>
                    <a:pt x="0" y="428"/>
                  </a:moveTo>
                  <a:lnTo>
                    <a:pt x="0" y="202"/>
                  </a:lnTo>
                  <a:lnTo>
                    <a:pt x="13" y="0"/>
                  </a:lnTo>
                  <a:lnTo>
                    <a:pt x="13" y="354"/>
                  </a:lnTo>
                  <a:lnTo>
                    <a:pt x="0" y="428"/>
                  </a:lnTo>
                  <a:close/>
                </a:path>
              </a:pathLst>
            </a:custGeom>
            <a:solidFill>
              <a:srgbClr val="99EA99"/>
            </a:solidFill>
            <a:ln w="0">
              <a:solidFill>
                <a:srgbClr val="99EA99"/>
              </a:solidFill>
              <a:prstDash val="solid"/>
              <a:round/>
              <a:headEnd/>
              <a:tailEnd/>
            </a:ln>
          </p:spPr>
          <p:txBody>
            <a:bodyPr vert="horz" wrap="square" lIns="91440" tIns="45720" rIns="91440" bIns="45720" numCol="1" anchor="t" anchorCtr="0" compatLnSpc="1">
              <a:prstTxWarp prst="textNoShape">
                <a:avLst/>
              </a:prstTxWarp>
            </a:bodyPr>
            <a:lstStyle/>
            <a:p>
              <a:endParaRPr lang="hu-HU"/>
            </a:p>
          </p:txBody>
        </p:sp>
        <p:sp>
          <p:nvSpPr>
            <p:cNvPr id="64594" name="Freeform 145"/>
            <p:cNvSpPr>
              <a:spLocks/>
            </p:cNvSpPr>
            <p:nvPr/>
          </p:nvSpPr>
          <p:spPr bwMode="auto">
            <a:xfrm>
              <a:off x="3991" y="1977"/>
              <a:ext cx="13" cy="828"/>
            </a:xfrm>
            <a:custGeom>
              <a:avLst/>
              <a:gdLst>
                <a:gd name="T0" fmla="*/ 0 w 13"/>
                <a:gd name="T1" fmla="*/ 828 h 828"/>
                <a:gd name="T2" fmla="*/ 0 w 13"/>
                <a:gd name="T3" fmla="*/ 474 h 828"/>
                <a:gd name="T4" fmla="*/ 13 w 13"/>
                <a:gd name="T5" fmla="*/ 0 h 828"/>
                <a:gd name="T6" fmla="*/ 13 w 13"/>
                <a:gd name="T7" fmla="*/ 447 h 828"/>
                <a:gd name="T8" fmla="*/ 0 w 13"/>
                <a:gd name="T9" fmla="*/ 828 h 828"/>
              </a:gdLst>
              <a:ahLst/>
              <a:cxnLst>
                <a:cxn ang="0">
                  <a:pos x="T0" y="T1"/>
                </a:cxn>
                <a:cxn ang="0">
                  <a:pos x="T2" y="T3"/>
                </a:cxn>
                <a:cxn ang="0">
                  <a:pos x="T4" y="T5"/>
                </a:cxn>
                <a:cxn ang="0">
                  <a:pos x="T6" y="T7"/>
                </a:cxn>
                <a:cxn ang="0">
                  <a:pos x="T8" y="T9"/>
                </a:cxn>
              </a:cxnLst>
              <a:rect l="0" t="0" r="r" b="b"/>
              <a:pathLst>
                <a:path w="13" h="828">
                  <a:moveTo>
                    <a:pt x="0" y="828"/>
                  </a:moveTo>
                  <a:lnTo>
                    <a:pt x="0" y="474"/>
                  </a:lnTo>
                  <a:lnTo>
                    <a:pt x="13" y="0"/>
                  </a:lnTo>
                  <a:lnTo>
                    <a:pt x="13" y="447"/>
                  </a:lnTo>
                  <a:lnTo>
                    <a:pt x="0" y="828"/>
                  </a:lnTo>
                  <a:close/>
                </a:path>
              </a:pathLst>
            </a:custGeom>
            <a:solidFill>
              <a:srgbClr val="99EA99"/>
            </a:solidFill>
            <a:ln w="0">
              <a:solidFill>
                <a:srgbClr val="99EA99"/>
              </a:solidFill>
              <a:prstDash val="solid"/>
              <a:round/>
              <a:headEnd/>
              <a:tailEnd/>
            </a:ln>
          </p:spPr>
          <p:txBody>
            <a:bodyPr vert="horz" wrap="square" lIns="91440" tIns="45720" rIns="91440" bIns="45720" numCol="1" anchor="t" anchorCtr="0" compatLnSpc="1">
              <a:prstTxWarp prst="textNoShape">
                <a:avLst/>
              </a:prstTxWarp>
            </a:bodyPr>
            <a:lstStyle/>
            <a:p>
              <a:endParaRPr lang="hu-HU"/>
            </a:p>
          </p:txBody>
        </p:sp>
        <p:sp>
          <p:nvSpPr>
            <p:cNvPr id="64595" name="Freeform 146"/>
            <p:cNvSpPr>
              <a:spLocks/>
            </p:cNvSpPr>
            <p:nvPr/>
          </p:nvSpPr>
          <p:spPr bwMode="auto">
            <a:xfrm>
              <a:off x="4004" y="1925"/>
              <a:ext cx="14" cy="523"/>
            </a:xfrm>
            <a:custGeom>
              <a:avLst/>
              <a:gdLst>
                <a:gd name="T0" fmla="*/ 0 w 14"/>
                <a:gd name="T1" fmla="*/ 499 h 523"/>
                <a:gd name="T2" fmla="*/ 0 w 14"/>
                <a:gd name="T3" fmla="*/ 52 h 523"/>
                <a:gd name="T4" fmla="*/ 14 w 14"/>
                <a:gd name="T5" fmla="*/ 0 h 523"/>
                <a:gd name="T6" fmla="*/ 14 w 14"/>
                <a:gd name="T7" fmla="*/ 523 h 523"/>
                <a:gd name="T8" fmla="*/ 0 w 14"/>
                <a:gd name="T9" fmla="*/ 499 h 523"/>
              </a:gdLst>
              <a:ahLst/>
              <a:cxnLst>
                <a:cxn ang="0">
                  <a:pos x="T0" y="T1"/>
                </a:cxn>
                <a:cxn ang="0">
                  <a:pos x="T2" y="T3"/>
                </a:cxn>
                <a:cxn ang="0">
                  <a:pos x="T4" y="T5"/>
                </a:cxn>
                <a:cxn ang="0">
                  <a:pos x="T6" y="T7"/>
                </a:cxn>
                <a:cxn ang="0">
                  <a:pos x="T8" y="T9"/>
                </a:cxn>
              </a:cxnLst>
              <a:rect l="0" t="0" r="r" b="b"/>
              <a:pathLst>
                <a:path w="14" h="523">
                  <a:moveTo>
                    <a:pt x="0" y="499"/>
                  </a:moveTo>
                  <a:lnTo>
                    <a:pt x="0" y="52"/>
                  </a:lnTo>
                  <a:lnTo>
                    <a:pt x="14" y="0"/>
                  </a:lnTo>
                  <a:lnTo>
                    <a:pt x="14" y="523"/>
                  </a:lnTo>
                  <a:lnTo>
                    <a:pt x="0" y="499"/>
                  </a:lnTo>
                  <a:close/>
                </a:path>
              </a:pathLst>
            </a:custGeom>
            <a:solidFill>
              <a:srgbClr val="99EA99"/>
            </a:solidFill>
            <a:ln w="0">
              <a:solidFill>
                <a:srgbClr val="99EA99"/>
              </a:solidFill>
              <a:prstDash val="solid"/>
              <a:round/>
              <a:headEnd/>
              <a:tailEnd/>
            </a:ln>
          </p:spPr>
          <p:txBody>
            <a:bodyPr vert="horz" wrap="square" lIns="91440" tIns="45720" rIns="91440" bIns="45720" numCol="1" anchor="t" anchorCtr="0" compatLnSpc="1">
              <a:prstTxWarp prst="textNoShape">
                <a:avLst/>
              </a:prstTxWarp>
            </a:bodyPr>
            <a:lstStyle/>
            <a:p>
              <a:endParaRPr lang="hu-HU"/>
            </a:p>
          </p:txBody>
        </p:sp>
        <p:sp>
          <p:nvSpPr>
            <p:cNvPr id="64596" name="Freeform 147"/>
            <p:cNvSpPr>
              <a:spLocks/>
            </p:cNvSpPr>
            <p:nvPr/>
          </p:nvSpPr>
          <p:spPr bwMode="auto">
            <a:xfrm>
              <a:off x="4018" y="1925"/>
              <a:ext cx="13" cy="732"/>
            </a:xfrm>
            <a:custGeom>
              <a:avLst/>
              <a:gdLst>
                <a:gd name="T0" fmla="*/ 0 w 13"/>
                <a:gd name="T1" fmla="*/ 523 h 732"/>
                <a:gd name="T2" fmla="*/ 0 w 13"/>
                <a:gd name="T3" fmla="*/ 0 h 732"/>
                <a:gd name="T4" fmla="*/ 13 w 13"/>
                <a:gd name="T5" fmla="*/ 143 h 732"/>
                <a:gd name="T6" fmla="*/ 13 w 13"/>
                <a:gd name="T7" fmla="*/ 732 h 732"/>
                <a:gd name="T8" fmla="*/ 0 w 13"/>
                <a:gd name="T9" fmla="*/ 523 h 732"/>
              </a:gdLst>
              <a:ahLst/>
              <a:cxnLst>
                <a:cxn ang="0">
                  <a:pos x="T0" y="T1"/>
                </a:cxn>
                <a:cxn ang="0">
                  <a:pos x="T2" y="T3"/>
                </a:cxn>
                <a:cxn ang="0">
                  <a:pos x="T4" y="T5"/>
                </a:cxn>
                <a:cxn ang="0">
                  <a:pos x="T6" y="T7"/>
                </a:cxn>
                <a:cxn ang="0">
                  <a:pos x="T8" y="T9"/>
                </a:cxn>
              </a:cxnLst>
              <a:rect l="0" t="0" r="r" b="b"/>
              <a:pathLst>
                <a:path w="13" h="732">
                  <a:moveTo>
                    <a:pt x="0" y="523"/>
                  </a:moveTo>
                  <a:lnTo>
                    <a:pt x="0" y="0"/>
                  </a:lnTo>
                  <a:lnTo>
                    <a:pt x="13" y="143"/>
                  </a:lnTo>
                  <a:lnTo>
                    <a:pt x="13" y="732"/>
                  </a:lnTo>
                  <a:lnTo>
                    <a:pt x="0" y="523"/>
                  </a:lnTo>
                  <a:close/>
                </a:path>
              </a:pathLst>
            </a:custGeom>
            <a:solidFill>
              <a:srgbClr val="99EA99"/>
            </a:solidFill>
            <a:ln w="0">
              <a:solidFill>
                <a:srgbClr val="99EA99"/>
              </a:solidFill>
              <a:prstDash val="solid"/>
              <a:round/>
              <a:headEnd/>
              <a:tailEnd/>
            </a:ln>
          </p:spPr>
          <p:txBody>
            <a:bodyPr vert="horz" wrap="square" lIns="91440" tIns="45720" rIns="91440" bIns="45720" numCol="1" anchor="t" anchorCtr="0" compatLnSpc="1">
              <a:prstTxWarp prst="textNoShape">
                <a:avLst/>
              </a:prstTxWarp>
            </a:bodyPr>
            <a:lstStyle/>
            <a:p>
              <a:endParaRPr lang="hu-HU"/>
            </a:p>
          </p:txBody>
        </p:sp>
        <p:sp>
          <p:nvSpPr>
            <p:cNvPr id="64597" name="Freeform 148"/>
            <p:cNvSpPr>
              <a:spLocks/>
            </p:cNvSpPr>
            <p:nvPr/>
          </p:nvSpPr>
          <p:spPr bwMode="auto">
            <a:xfrm>
              <a:off x="4031" y="2068"/>
              <a:ext cx="13" cy="825"/>
            </a:xfrm>
            <a:custGeom>
              <a:avLst/>
              <a:gdLst>
                <a:gd name="T0" fmla="*/ 0 w 13"/>
                <a:gd name="T1" fmla="*/ 589 h 825"/>
                <a:gd name="T2" fmla="*/ 0 w 13"/>
                <a:gd name="T3" fmla="*/ 0 h 825"/>
                <a:gd name="T4" fmla="*/ 13 w 13"/>
                <a:gd name="T5" fmla="*/ 176 h 825"/>
                <a:gd name="T6" fmla="*/ 13 w 13"/>
                <a:gd name="T7" fmla="*/ 825 h 825"/>
                <a:gd name="T8" fmla="*/ 0 w 13"/>
                <a:gd name="T9" fmla="*/ 589 h 825"/>
              </a:gdLst>
              <a:ahLst/>
              <a:cxnLst>
                <a:cxn ang="0">
                  <a:pos x="T0" y="T1"/>
                </a:cxn>
                <a:cxn ang="0">
                  <a:pos x="T2" y="T3"/>
                </a:cxn>
                <a:cxn ang="0">
                  <a:pos x="T4" y="T5"/>
                </a:cxn>
                <a:cxn ang="0">
                  <a:pos x="T6" y="T7"/>
                </a:cxn>
                <a:cxn ang="0">
                  <a:pos x="T8" y="T9"/>
                </a:cxn>
              </a:cxnLst>
              <a:rect l="0" t="0" r="r" b="b"/>
              <a:pathLst>
                <a:path w="13" h="825">
                  <a:moveTo>
                    <a:pt x="0" y="589"/>
                  </a:moveTo>
                  <a:lnTo>
                    <a:pt x="0" y="0"/>
                  </a:lnTo>
                  <a:lnTo>
                    <a:pt x="13" y="176"/>
                  </a:lnTo>
                  <a:lnTo>
                    <a:pt x="13" y="825"/>
                  </a:lnTo>
                  <a:lnTo>
                    <a:pt x="0" y="589"/>
                  </a:lnTo>
                  <a:close/>
                </a:path>
              </a:pathLst>
            </a:custGeom>
            <a:solidFill>
              <a:srgbClr val="99EA99"/>
            </a:solidFill>
            <a:ln w="0">
              <a:solidFill>
                <a:srgbClr val="99EA99"/>
              </a:solidFill>
              <a:prstDash val="solid"/>
              <a:round/>
              <a:headEnd/>
              <a:tailEnd/>
            </a:ln>
          </p:spPr>
          <p:txBody>
            <a:bodyPr vert="horz" wrap="square" lIns="91440" tIns="45720" rIns="91440" bIns="45720" numCol="1" anchor="t" anchorCtr="0" compatLnSpc="1">
              <a:prstTxWarp prst="textNoShape">
                <a:avLst/>
              </a:prstTxWarp>
            </a:bodyPr>
            <a:lstStyle/>
            <a:p>
              <a:endParaRPr lang="hu-HU"/>
            </a:p>
          </p:txBody>
        </p:sp>
        <p:sp>
          <p:nvSpPr>
            <p:cNvPr id="64598" name="Freeform 149"/>
            <p:cNvSpPr>
              <a:spLocks/>
            </p:cNvSpPr>
            <p:nvPr/>
          </p:nvSpPr>
          <p:spPr bwMode="auto">
            <a:xfrm>
              <a:off x="4044" y="2244"/>
              <a:ext cx="13" cy="793"/>
            </a:xfrm>
            <a:custGeom>
              <a:avLst/>
              <a:gdLst>
                <a:gd name="T0" fmla="*/ 0 w 13"/>
                <a:gd name="T1" fmla="*/ 649 h 793"/>
                <a:gd name="T2" fmla="*/ 0 w 13"/>
                <a:gd name="T3" fmla="*/ 0 h 793"/>
                <a:gd name="T4" fmla="*/ 13 w 13"/>
                <a:gd name="T5" fmla="*/ 89 h 793"/>
                <a:gd name="T6" fmla="*/ 13 w 13"/>
                <a:gd name="T7" fmla="*/ 793 h 793"/>
                <a:gd name="T8" fmla="*/ 0 w 13"/>
                <a:gd name="T9" fmla="*/ 649 h 793"/>
              </a:gdLst>
              <a:ahLst/>
              <a:cxnLst>
                <a:cxn ang="0">
                  <a:pos x="T0" y="T1"/>
                </a:cxn>
                <a:cxn ang="0">
                  <a:pos x="T2" y="T3"/>
                </a:cxn>
                <a:cxn ang="0">
                  <a:pos x="T4" y="T5"/>
                </a:cxn>
                <a:cxn ang="0">
                  <a:pos x="T6" y="T7"/>
                </a:cxn>
                <a:cxn ang="0">
                  <a:pos x="T8" y="T9"/>
                </a:cxn>
              </a:cxnLst>
              <a:rect l="0" t="0" r="r" b="b"/>
              <a:pathLst>
                <a:path w="13" h="793">
                  <a:moveTo>
                    <a:pt x="0" y="649"/>
                  </a:moveTo>
                  <a:lnTo>
                    <a:pt x="0" y="0"/>
                  </a:lnTo>
                  <a:lnTo>
                    <a:pt x="13" y="89"/>
                  </a:lnTo>
                  <a:lnTo>
                    <a:pt x="13" y="793"/>
                  </a:lnTo>
                  <a:lnTo>
                    <a:pt x="0" y="649"/>
                  </a:lnTo>
                  <a:close/>
                </a:path>
              </a:pathLst>
            </a:custGeom>
            <a:solidFill>
              <a:srgbClr val="99EA99"/>
            </a:solidFill>
            <a:ln w="0">
              <a:solidFill>
                <a:srgbClr val="99EA99"/>
              </a:solidFill>
              <a:prstDash val="solid"/>
              <a:round/>
              <a:headEnd/>
              <a:tailEnd/>
            </a:ln>
          </p:spPr>
          <p:txBody>
            <a:bodyPr vert="horz" wrap="square" lIns="91440" tIns="45720" rIns="91440" bIns="45720" numCol="1" anchor="t" anchorCtr="0" compatLnSpc="1">
              <a:prstTxWarp prst="textNoShape">
                <a:avLst/>
              </a:prstTxWarp>
            </a:bodyPr>
            <a:lstStyle/>
            <a:p>
              <a:endParaRPr lang="hu-HU"/>
            </a:p>
          </p:txBody>
        </p:sp>
        <p:sp>
          <p:nvSpPr>
            <p:cNvPr id="64599" name="Freeform 150"/>
            <p:cNvSpPr>
              <a:spLocks/>
            </p:cNvSpPr>
            <p:nvPr/>
          </p:nvSpPr>
          <p:spPr bwMode="auto">
            <a:xfrm>
              <a:off x="4057" y="2333"/>
              <a:ext cx="13" cy="786"/>
            </a:xfrm>
            <a:custGeom>
              <a:avLst/>
              <a:gdLst>
                <a:gd name="T0" fmla="*/ 0 w 13"/>
                <a:gd name="T1" fmla="*/ 704 h 786"/>
                <a:gd name="T2" fmla="*/ 0 w 13"/>
                <a:gd name="T3" fmla="*/ 0 h 786"/>
                <a:gd name="T4" fmla="*/ 13 w 13"/>
                <a:gd name="T5" fmla="*/ 31 h 786"/>
                <a:gd name="T6" fmla="*/ 13 w 13"/>
                <a:gd name="T7" fmla="*/ 786 h 786"/>
                <a:gd name="T8" fmla="*/ 0 w 13"/>
                <a:gd name="T9" fmla="*/ 704 h 786"/>
              </a:gdLst>
              <a:ahLst/>
              <a:cxnLst>
                <a:cxn ang="0">
                  <a:pos x="T0" y="T1"/>
                </a:cxn>
                <a:cxn ang="0">
                  <a:pos x="T2" y="T3"/>
                </a:cxn>
                <a:cxn ang="0">
                  <a:pos x="T4" y="T5"/>
                </a:cxn>
                <a:cxn ang="0">
                  <a:pos x="T6" y="T7"/>
                </a:cxn>
                <a:cxn ang="0">
                  <a:pos x="T8" y="T9"/>
                </a:cxn>
              </a:cxnLst>
              <a:rect l="0" t="0" r="r" b="b"/>
              <a:pathLst>
                <a:path w="13" h="786">
                  <a:moveTo>
                    <a:pt x="0" y="704"/>
                  </a:moveTo>
                  <a:lnTo>
                    <a:pt x="0" y="0"/>
                  </a:lnTo>
                  <a:lnTo>
                    <a:pt x="13" y="31"/>
                  </a:lnTo>
                  <a:lnTo>
                    <a:pt x="13" y="786"/>
                  </a:lnTo>
                  <a:lnTo>
                    <a:pt x="0" y="704"/>
                  </a:lnTo>
                  <a:close/>
                </a:path>
              </a:pathLst>
            </a:custGeom>
            <a:solidFill>
              <a:srgbClr val="99EA99"/>
            </a:solidFill>
            <a:ln w="0">
              <a:solidFill>
                <a:srgbClr val="99EA99"/>
              </a:solidFill>
              <a:prstDash val="solid"/>
              <a:round/>
              <a:headEnd/>
              <a:tailEnd/>
            </a:ln>
          </p:spPr>
          <p:txBody>
            <a:bodyPr vert="horz" wrap="square" lIns="91440" tIns="45720" rIns="91440" bIns="45720" numCol="1" anchor="t" anchorCtr="0" compatLnSpc="1">
              <a:prstTxWarp prst="textNoShape">
                <a:avLst/>
              </a:prstTxWarp>
            </a:bodyPr>
            <a:lstStyle/>
            <a:p>
              <a:endParaRPr lang="hu-HU"/>
            </a:p>
          </p:txBody>
        </p:sp>
        <p:sp>
          <p:nvSpPr>
            <p:cNvPr id="64600" name="Freeform 151"/>
            <p:cNvSpPr>
              <a:spLocks/>
            </p:cNvSpPr>
            <p:nvPr/>
          </p:nvSpPr>
          <p:spPr bwMode="auto">
            <a:xfrm>
              <a:off x="4070" y="2308"/>
              <a:ext cx="13" cy="811"/>
            </a:xfrm>
            <a:custGeom>
              <a:avLst/>
              <a:gdLst>
                <a:gd name="T0" fmla="*/ 0 w 13"/>
                <a:gd name="T1" fmla="*/ 811 h 811"/>
                <a:gd name="T2" fmla="*/ 0 w 13"/>
                <a:gd name="T3" fmla="*/ 56 h 811"/>
                <a:gd name="T4" fmla="*/ 13 w 13"/>
                <a:gd name="T5" fmla="*/ 0 h 811"/>
                <a:gd name="T6" fmla="*/ 13 w 13"/>
                <a:gd name="T7" fmla="*/ 802 h 811"/>
                <a:gd name="T8" fmla="*/ 0 w 13"/>
                <a:gd name="T9" fmla="*/ 811 h 811"/>
              </a:gdLst>
              <a:ahLst/>
              <a:cxnLst>
                <a:cxn ang="0">
                  <a:pos x="T0" y="T1"/>
                </a:cxn>
                <a:cxn ang="0">
                  <a:pos x="T2" y="T3"/>
                </a:cxn>
                <a:cxn ang="0">
                  <a:pos x="T4" y="T5"/>
                </a:cxn>
                <a:cxn ang="0">
                  <a:pos x="T6" y="T7"/>
                </a:cxn>
                <a:cxn ang="0">
                  <a:pos x="T8" y="T9"/>
                </a:cxn>
              </a:cxnLst>
              <a:rect l="0" t="0" r="r" b="b"/>
              <a:pathLst>
                <a:path w="13" h="811">
                  <a:moveTo>
                    <a:pt x="0" y="811"/>
                  </a:moveTo>
                  <a:lnTo>
                    <a:pt x="0" y="56"/>
                  </a:lnTo>
                  <a:lnTo>
                    <a:pt x="13" y="0"/>
                  </a:lnTo>
                  <a:lnTo>
                    <a:pt x="13" y="802"/>
                  </a:lnTo>
                  <a:lnTo>
                    <a:pt x="0" y="811"/>
                  </a:lnTo>
                  <a:close/>
                </a:path>
              </a:pathLst>
            </a:custGeom>
            <a:solidFill>
              <a:srgbClr val="99EA99"/>
            </a:solidFill>
            <a:ln w="0">
              <a:solidFill>
                <a:srgbClr val="99EA99"/>
              </a:solidFill>
              <a:prstDash val="solid"/>
              <a:round/>
              <a:headEnd/>
              <a:tailEnd/>
            </a:ln>
          </p:spPr>
          <p:txBody>
            <a:bodyPr vert="horz" wrap="square" lIns="91440" tIns="45720" rIns="91440" bIns="45720" numCol="1" anchor="t" anchorCtr="0" compatLnSpc="1">
              <a:prstTxWarp prst="textNoShape">
                <a:avLst/>
              </a:prstTxWarp>
            </a:bodyPr>
            <a:lstStyle/>
            <a:p>
              <a:endParaRPr lang="hu-HU"/>
            </a:p>
          </p:txBody>
        </p:sp>
        <p:sp>
          <p:nvSpPr>
            <p:cNvPr id="64601" name="Freeform 152"/>
            <p:cNvSpPr>
              <a:spLocks/>
            </p:cNvSpPr>
            <p:nvPr/>
          </p:nvSpPr>
          <p:spPr bwMode="auto">
            <a:xfrm>
              <a:off x="4083" y="2308"/>
              <a:ext cx="14" cy="851"/>
            </a:xfrm>
            <a:custGeom>
              <a:avLst/>
              <a:gdLst>
                <a:gd name="T0" fmla="*/ 0 w 14"/>
                <a:gd name="T1" fmla="*/ 802 h 851"/>
                <a:gd name="T2" fmla="*/ 0 w 14"/>
                <a:gd name="T3" fmla="*/ 0 h 851"/>
                <a:gd name="T4" fmla="*/ 14 w 14"/>
                <a:gd name="T5" fmla="*/ 4 h 851"/>
                <a:gd name="T6" fmla="*/ 14 w 14"/>
                <a:gd name="T7" fmla="*/ 851 h 851"/>
                <a:gd name="T8" fmla="*/ 0 w 14"/>
                <a:gd name="T9" fmla="*/ 802 h 851"/>
              </a:gdLst>
              <a:ahLst/>
              <a:cxnLst>
                <a:cxn ang="0">
                  <a:pos x="T0" y="T1"/>
                </a:cxn>
                <a:cxn ang="0">
                  <a:pos x="T2" y="T3"/>
                </a:cxn>
                <a:cxn ang="0">
                  <a:pos x="T4" y="T5"/>
                </a:cxn>
                <a:cxn ang="0">
                  <a:pos x="T6" y="T7"/>
                </a:cxn>
                <a:cxn ang="0">
                  <a:pos x="T8" y="T9"/>
                </a:cxn>
              </a:cxnLst>
              <a:rect l="0" t="0" r="r" b="b"/>
              <a:pathLst>
                <a:path w="14" h="851">
                  <a:moveTo>
                    <a:pt x="0" y="802"/>
                  </a:moveTo>
                  <a:lnTo>
                    <a:pt x="0" y="0"/>
                  </a:lnTo>
                  <a:lnTo>
                    <a:pt x="14" y="4"/>
                  </a:lnTo>
                  <a:lnTo>
                    <a:pt x="14" y="851"/>
                  </a:lnTo>
                  <a:lnTo>
                    <a:pt x="0" y="802"/>
                  </a:lnTo>
                  <a:close/>
                </a:path>
              </a:pathLst>
            </a:custGeom>
            <a:solidFill>
              <a:srgbClr val="99EA99"/>
            </a:solidFill>
            <a:ln w="0">
              <a:solidFill>
                <a:srgbClr val="99EA99"/>
              </a:solidFill>
              <a:prstDash val="solid"/>
              <a:round/>
              <a:headEnd/>
              <a:tailEnd/>
            </a:ln>
          </p:spPr>
          <p:txBody>
            <a:bodyPr vert="horz" wrap="square" lIns="91440" tIns="45720" rIns="91440" bIns="45720" numCol="1" anchor="t" anchorCtr="0" compatLnSpc="1">
              <a:prstTxWarp prst="textNoShape">
                <a:avLst/>
              </a:prstTxWarp>
            </a:bodyPr>
            <a:lstStyle/>
            <a:p>
              <a:endParaRPr lang="hu-HU"/>
            </a:p>
          </p:txBody>
        </p:sp>
        <p:sp>
          <p:nvSpPr>
            <p:cNvPr id="64602" name="Freeform 153"/>
            <p:cNvSpPr>
              <a:spLocks/>
            </p:cNvSpPr>
            <p:nvPr/>
          </p:nvSpPr>
          <p:spPr bwMode="auto">
            <a:xfrm>
              <a:off x="4097" y="2312"/>
              <a:ext cx="13" cy="916"/>
            </a:xfrm>
            <a:custGeom>
              <a:avLst/>
              <a:gdLst>
                <a:gd name="T0" fmla="*/ 0 w 13"/>
                <a:gd name="T1" fmla="*/ 847 h 916"/>
                <a:gd name="T2" fmla="*/ 0 w 13"/>
                <a:gd name="T3" fmla="*/ 0 h 916"/>
                <a:gd name="T4" fmla="*/ 13 w 13"/>
                <a:gd name="T5" fmla="*/ 26 h 916"/>
                <a:gd name="T6" fmla="*/ 13 w 13"/>
                <a:gd name="T7" fmla="*/ 916 h 916"/>
                <a:gd name="T8" fmla="*/ 0 w 13"/>
                <a:gd name="T9" fmla="*/ 847 h 916"/>
              </a:gdLst>
              <a:ahLst/>
              <a:cxnLst>
                <a:cxn ang="0">
                  <a:pos x="T0" y="T1"/>
                </a:cxn>
                <a:cxn ang="0">
                  <a:pos x="T2" y="T3"/>
                </a:cxn>
                <a:cxn ang="0">
                  <a:pos x="T4" y="T5"/>
                </a:cxn>
                <a:cxn ang="0">
                  <a:pos x="T6" y="T7"/>
                </a:cxn>
                <a:cxn ang="0">
                  <a:pos x="T8" y="T9"/>
                </a:cxn>
              </a:cxnLst>
              <a:rect l="0" t="0" r="r" b="b"/>
              <a:pathLst>
                <a:path w="13" h="916">
                  <a:moveTo>
                    <a:pt x="0" y="847"/>
                  </a:moveTo>
                  <a:lnTo>
                    <a:pt x="0" y="0"/>
                  </a:lnTo>
                  <a:lnTo>
                    <a:pt x="13" y="26"/>
                  </a:lnTo>
                  <a:lnTo>
                    <a:pt x="13" y="916"/>
                  </a:lnTo>
                  <a:lnTo>
                    <a:pt x="0" y="847"/>
                  </a:lnTo>
                  <a:close/>
                </a:path>
              </a:pathLst>
            </a:custGeom>
            <a:solidFill>
              <a:srgbClr val="99EA99"/>
            </a:solidFill>
            <a:ln w="0">
              <a:solidFill>
                <a:srgbClr val="99EA99"/>
              </a:solidFill>
              <a:prstDash val="solid"/>
              <a:round/>
              <a:headEnd/>
              <a:tailEnd/>
            </a:ln>
          </p:spPr>
          <p:txBody>
            <a:bodyPr vert="horz" wrap="square" lIns="91440" tIns="45720" rIns="91440" bIns="45720" numCol="1" anchor="t" anchorCtr="0" compatLnSpc="1">
              <a:prstTxWarp prst="textNoShape">
                <a:avLst/>
              </a:prstTxWarp>
            </a:bodyPr>
            <a:lstStyle/>
            <a:p>
              <a:endParaRPr lang="hu-HU"/>
            </a:p>
          </p:txBody>
        </p:sp>
        <p:sp>
          <p:nvSpPr>
            <p:cNvPr id="64603" name="Freeform 154"/>
            <p:cNvSpPr>
              <a:spLocks/>
            </p:cNvSpPr>
            <p:nvPr/>
          </p:nvSpPr>
          <p:spPr bwMode="auto">
            <a:xfrm>
              <a:off x="4110" y="2333"/>
              <a:ext cx="13" cy="931"/>
            </a:xfrm>
            <a:custGeom>
              <a:avLst/>
              <a:gdLst>
                <a:gd name="T0" fmla="*/ 0 w 13"/>
                <a:gd name="T1" fmla="*/ 895 h 931"/>
                <a:gd name="T2" fmla="*/ 0 w 13"/>
                <a:gd name="T3" fmla="*/ 5 h 931"/>
                <a:gd name="T4" fmla="*/ 13 w 13"/>
                <a:gd name="T5" fmla="*/ 0 h 931"/>
                <a:gd name="T6" fmla="*/ 13 w 13"/>
                <a:gd name="T7" fmla="*/ 931 h 931"/>
                <a:gd name="T8" fmla="*/ 0 w 13"/>
                <a:gd name="T9" fmla="*/ 895 h 931"/>
              </a:gdLst>
              <a:ahLst/>
              <a:cxnLst>
                <a:cxn ang="0">
                  <a:pos x="T0" y="T1"/>
                </a:cxn>
                <a:cxn ang="0">
                  <a:pos x="T2" y="T3"/>
                </a:cxn>
                <a:cxn ang="0">
                  <a:pos x="T4" y="T5"/>
                </a:cxn>
                <a:cxn ang="0">
                  <a:pos x="T6" y="T7"/>
                </a:cxn>
                <a:cxn ang="0">
                  <a:pos x="T8" y="T9"/>
                </a:cxn>
              </a:cxnLst>
              <a:rect l="0" t="0" r="r" b="b"/>
              <a:pathLst>
                <a:path w="13" h="931">
                  <a:moveTo>
                    <a:pt x="0" y="895"/>
                  </a:moveTo>
                  <a:lnTo>
                    <a:pt x="0" y="5"/>
                  </a:lnTo>
                  <a:lnTo>
                    <a:pt x="13" y="0"/>
                  </a:lnTo>
                  <a:lnTo>
                    <a:pt x="13" y="931"/>
                  </a:lnTo>
                  <a:lnTo>
                    <a:pt x="0" y="895"/>
                  </a:lnTo>
                  <a:close/>
                </a:path>
              </a:pathLst>
            </a:custGeom>
            <a:solidFill>
              <a:srgbClr val="99EA99"/>
            </a:solidFill>
            <a:ln w="0">
              <a:solidFill>
                <a:srgbClr val="99EA99"/>
              </a:solidFill>
              <a:prstDash val="solid"/>
              <a:round/>
              <a:headEnd/>
              <a:tailEnd/>
            </a:ln>
          </p:spPr>
          <p:txBody>
            <a:bodyPr vert="horz" wrap="square" lIns="91440" tIns="45720" rIns="91440" bIns="45720" numCol="1" anchor="t" anchorCtr="0" compatLnSpc="1">
              <a:prstTxWarp prst="textNoShape">
                <a:avLst/>
              </a:prstTxWarp>
            </a:bodyPr>
            <a:lstStyle/>
            <a:p>
              <a:endParaRPr lang="hu-HU"/>
            </a:p>
          </p:txBody>
        </p:sp>
        <p:sp>
          <p:nvSpPr>
            <p:cNvPr id="64604" name="Freeform 155"/>
            <p:cNvSpPr>
              <a:spLocks/>
            </p:cNvSpPr>
            <p:nvPr/>
          </p:nvSpPr>
          <p:spPr bwMode="auto">
            <a:xfrm>
              <a:off x="4123" y="2270"/>
              <a:ext cx="13" cy="1010"/>
            </a:xfrm>
            <a:custGeom>
              <a:avLst/>
              <a:gdLst>
                <a:gd name="T0" fmla="*/ 0 w 13"/>
                <a:gd name="T1" fmla="*/ 994 h 1010"/>
                <a:gd name="T2" fmla="*/ 0 w 13"/>
                <a:gd name="T3" fmla="*/ 63 h 1010"/>
                <a:gd name="T4" fmla="*/ 13 w 13"/>
                <a:gd name="T5" fmla="*/ 0 h 1010"/>
                <a:gd name="T6" fmla="*/ 13 w 13"/>
                <a:gd name="T7" fmla="*/ 1010 h 1010"/>
                <a:gd name="T8" fmla="*/ 0 w 13"/>
                <a:gd name="T9" fmla="*/ 994 h 1010"/>
              </a:gdLst>
              <a:ahLst/>
              <a:cxnLst>
                <a:cxn ang="0">
                  <a:pos x="T0" y="T1"/>
                </a:cxn>
                <a:cxn ang="0">
                  <a:pos x="T2" y="T3"/>
                </a:cxn>
                <a:cxn ang="0">
                  <a:pos x="T4" y="T5"/>
                </a:cxn>
                <a:cxn ang="0">
                  <a:pos x="T6" y="T7"/>
                </a:cxn>
                <a:cxn ang="0">
                  <a:pos x="T8" y="T9"/>
                </a:cxn>
              </a:cxnLst>
              <a:rect l="0" t="0" r="r" b="b"/>
              <a:pathLst>
                <a:path w="13" h="1010">
                  <a:moveTo>
                    <a:pt x="0" y="994"/>
                  </a:moveTo>
                  <a:lnTo>
                    <a:pt x="0" y="63"/>
                  </a:lnTo>
                  <a:lnTo>
                    <a:pt x="13" y="0"/>
                  </a:lnTo>
                  <a:lnTo>
                    <a:pt x="13" y="1010"/>
                  </a:lnTo>
                  <a:lnTo>
                    <a:pt x="0" y="994"/>
                  </a:lnTo>
                  <a:close/>
                </a:path>
              </a:pathLst>
            </a:custGeom>
            <a:solidFill>
              <a:srgbClr val="99EA99"/>
            </a:solidFill>
            <a:ln w="0">
              <a:solidFill>
                <a:srgbClr val="99EA99"/>
              </a:solidFill>
              <a:prstDash val="solid"/>
              <a:round/>
              <a:headEnd/>
              <a:tailEnd/>
            </a:ln>
          </p:spPr>
          <p:txBody>
            <a:bodyPr vert="horz" wrap="square" lIns="91440" tIns="45720" rIns="91440" bIns="45720" numCol="1" anchor="t" anchorCtr="0" compatLnSpc="1">
              <a:prstTxWarp prst="textNoShape">
                <a:avLst/>
              </a:prstTxWarp>
            </a:bodyPr>
            <a:lstStyle/>
            <a:p>
              <a:endParaRPr lang="hu-HU"/>
            </a:p>
          </p:txBody>
        </p:sp>
        <p:sp>
          <p:nvSpPr>
            <p:cNvPr id="64605" name="Freeform 156"/>
            <p:cNvSpPr>
              <a:spLocks/>
            </p:cNvSpPr>
            <p:nvPr/>
          </p:nvSpPr>
          <p:spPr bwMode="auto">
            <a:xfrm>
              <a:off x="4136" y="2091"/>
              <a:ext cx="13" cy="1189"/>
            </a:xfrm>
            <a:custGeom>
              <a:avLst/>
              <a:gdLst>
                <a:gd name="T0" fmla="*/ 0 w 13"/>
                <a:gd name="T1" fmla="*/ 1189 h 1189"/>
                <a:gd name="T2" fmla="*/ 0 w 13"/>
                <a:gd name="T3" fmla="*/ 179 h 1189"/>
                <a:gd name="T4" fmla="*/ 13 w 13"/>
                <a:gd name="T5" fmla="*/ 0 h 1189"/>
                <a:gd name="T6" fmla="*/ 13 w 13"/>
                <a:gd name="T7" fmla="*/ 1091 h 1189"/>
                <a:gd name="T8" fmla="*/ 0 w 13"/>
                <a:gd name="T9" fmla="*/ 1189 h 1189"/>
              </a:gdLst>
              <a:ahLst/>
              <a:cxnLst>
                <a:cxn ang="0">
                  <a:pos x="T0" y="T1"/>
                </a:cxn>
                <a:cxn ang="0">
                  <a:pos x="T2" y="T3"/>
                </a:cxn>
                <a:cxn ang="0">
                  <a:pos x="T4" y="T5"/>
                </a:cxn>
                <a:cxn ang="0">
                  <a:pos x="T6" y="T7"/>
                </a:cxn>
                <a:cxn ang="0">
                  <a:pos x="T8" y="T9"/>
                </a:cxn>
              </a:cxnLst>
              <a:rect l="0" t="0" r="r" b="b"/>
              <a:pathLst>
                <a:path w="13" h="1189">
                  <a:moveTo>
                    <a:pt x="0" y="1189"/>
                  </a:moveTo>
                  <a:lnTo>
                    <a:pt x="0" y="179"/>
                  </a:lnTo>
                  <a:lnTo>
                    <a:pt x="13" y="0"/>
                  </a:lnTo>
                  <a:lnTo>
                    <a:pt x="13" y="1091"/>
                  </a:lnTo>
                  <a:lnTo>
                    <a:pt x="0" y="1189"/>
                  </a:lnTo>
                  <a:close/>
                </a:path>
              </a:pathLst>
            </a:custGeom>
            <a:solidFill>
              <a:srgbClr val="99EA99"/>
            </a:solidFill>
            <a:ln w="0">
              <a:solidFill>
                <a:srgbClr val="99EA99"/>
              </a:solidFill>
              <a:prstDash val="solid"/>
              <a:round/>
              <a:headEnd/>
              <a:tailEnd/>
            </a:ln>
          </p:spPr>
          <p:txBody>
            <a:bodyPr vert="horz" wrap="square" lIns="91440" tIns="45720" rIns="91440" bIns="45720" numCol="1" anchor="t" anchorCtr="0" compatLnSpc="1">
              <a:prstTxWarp prst="textNoShape">
                <a:avLst/>
              </a:prstTxWarp>
            </a:bodyPr>
            <a:lstStyle/>
            <a:p>
              <a:endParaRPr lang="hu-HU"/>
            </a:p>
          </p:txBody>
        </p:sp>
        <p:sp>
          <p:nvSpPr>
            <p:cNvPr id="64606" name="Freeform 157"/>
            <p:cNvSpPr>
              <a:spLocks/>
            </p:cNvSpPr>
            <p:nvPr/>
          </p:nvSpPr>
          <p:spPr bwMode="auto">
            <a:xfrm>
              <a:off x="4149" y="1625"/>
              <a:ext cx="13" cy="1557"/>
            </a:xfrm>
            <a:custGeom>
              <a:avLst/>
              <a:gdLst>
                <a:gd name="T0" fmla="*/ 0 w 13"/>
                <a:gd name="T1" fmla="*/ 1557 h 1557"/>
                <a:gd name="T2" fmla="*/ 0 w 13"/>
                <a:gd name="T3" fmla="*/ 466 h 1557"/>
                <a:gd name="T4" fmla="*/ 13 w 13"/>
                <a:gd name="T5" fmla="*/ 0 h 1557"/>
                <a:gd name="T6" fmla="*/ 13 w 13"/>
                <a:gd name="T7" fmla="*/ 1168 h 1557"/>
                <a:gd name="T8" fmla="*/ 0 w 13"/>
                <a:gd name="T9" fmla="*/ 1557 h 1557"/>
              </a:gdLst>
              <a:ahLst/>
              <a:cxnLst>
                <a:cxn ang="0">
                  <a:pos x="T0" y="T1"/>
                </a:cxn>
                <a:cxn ang="0">
                  <a:pos x="T2" y="T3"/>
                </a:cxn>
                <a:cxn ang="0">
                  <a:pos x="T4" y="T5"/>
                </a:cxn>
                <a:cxn ang="0">
                  <a:pos x="T6" y="T7"/>
                </a:cxn>
                <a:cxn ang="0">
                  <a:pos x="T8" y="T9"/>
                </a:cxn>
              </a:cxnLst>
              <a:rect l="0" t="0" r="r" b="b"/>
              <a:pathLst>
                <a:path w="13" h="1557">
                  <a:moveTo>
                    <a:pt x="0" y="1557"/>
                  </a:moveTo>
                  <a:lnTo>
                    <a:pt x="0" y="466"/>
                  </a:lnTo>
                  <a:lnTo>
                    <a:pt x="13" y="0"/>
                  </a:lnTo>
                  <a:lnTo>
                    <a:pt x="13" y="1168"/>
                  </a:lnTo>
                  <a:lnTo>
                    <a:pt x="0" y="1557"/>
                  </a:lnTo>
                  <a:close/>
                </a:path>
              </a:pathLst>
            </a:custGeom>
            <a:solidFill>
              <a:srgbClr val="99EA99"/>
            </a:solidFill>
            <a:ln w="0">
              <a:solidFill>
                <a:srgbClr val="99EA99"/>
              </a:solidFill>
              <a:prstDash val="solid"/>
              <a:round/>
              <a:headEnd/>
              <a:tailEnd/>
            </a:ln>
          </p:spPr>
          <p:txBody>
            <a:bodyPr vert="horz" wrap="square" lIns="91440" tIns="45720" rIns="91440" bIns="45720" numCol="1" anchor="t" anchorCtr="0" compatLnSpc="1">
              <a:prstTxWarp prst="textNoShape">
                <a:avLst/>
              </a:prstTxWarp>
            </a:bodyPr>
            <a:lstStyle/>
            <a:p>
              <a:endParaRPr lang="hu-HU"/>
            </a:p>
          </p:txBody>
        </p:sp>
        <p:sp>
          <p:nvSpPr>
            <p:cNvPr id="64607" name="Freeform 158"/>
            <p:cNvSpPr>
              <a:spLocks/>
            </p:cNvSpPr>
            <p:nvPr/>
          </p:nvSpPr>
          <p:spPr bwMode="auto">
            <a:xfrm>
              <a:off x="4162" y="1575"/>
              <a:ext cx="14" cy="1239"/>
            </a:xfrm>
            <a:custGeom>
              <a:avLst/>
              <a:gdLst>
                <a:gd name="T0" fmla="*/ 0 w 14"/>
                <a:gd name="T1" fmla="*/ 1218 h 1239"/>
                <a:gd name="T2" fmla="*/ 0 w 14"/>
                <a:gd name="T3" fmla="*/ 50 h 1239"/>
                <a:gd name="T4" fmla="*/ 14 w 14"/>
                <a:gd name="T5" fmla="*/ 0 h 1239"/>
                <a:gd name="T6" fmla="*/ 14 w 14"/>
                <a:gd name="T7" fmla="*/ 1239 h 1239"/>
                <a:gd name="T8" fmla="*/ 0 w 14"/>
                <a:gd name="T9" fmla="*/ 1218 h 1239"/>
              </a:gdLst>
              <a:ahLst/>
              <a:cxnLst>
                <a:cxn ang="0">
                  <a:pos x="T0" y="T1"/>
                </a:cxn>
                <a:cxn ang="0">
                  <a:pos x="T2" y="T3"/>
                </a:cxn>
                <a:cxn ang="0">
                  <a:pos x="T4" y="T5"/>
                </a:cxn>
                <a:cxn ang="0">
                  <a:pos x="T6" y="T7"/>
                </a:cxn>
                <a:cxn ang="0">
                  <a:pos x="T8" y="T9"/>
                </a:cxn>
              </a:cxnLst>
              <a:rect l="0" t="0" r="r" b="b"/>
              <a:pathLst>
                <a:path w="14" h="1239">
                  <a:moveTo>
                    <a:pt x="0" y="1218"/>
                  </a:moveTo>
                  <a:lnTo>
                    <a:pt x="0" y="50"/>
                  </a:lnTo>
                  <a:lnTo>
                    <a:pt x="14" y="0"/>
                  </a:lnTo>
                  <a:lnTo>
                    <a:pt x="14" y="1239"/>
                  </a:lnTo>
                  <a:lnTo>
                    <a:pt x="0" y="1218"/>
                  </a:lnTo>
                  <a:close/>
                </a:path>
              </a:pathLst>
            </a:custGeom>
            <a:solidFill>
              <a:srgbClr val="99EA99"/>
            </a:solidFill>
            <a:ln w="0">
              <a:solidFill>
                <a:srgbClr val="99EA99"/>
              </a:solidFill>
              <a:prstDash val="solid"/>
              <a:round/>
              <a:headEnd/>
              <a:tailEnd/>
            </a:ln>
          </p:spPr>
          <p:txBody>
            <a:bodyPr vert="horz" wrap="square" lIns="91440" tIns="45720" rIns="91440" bIns="45720" numCol="1" anchor="t" anchorCtr="0" compatLnSpc="1">
              <a:prstTxWarp prst="textNoShape">
                <a:avLst/>
              </a:prstTxWarp>
            </a:bodyPr>
            <a:lstStyle/>
            <a:p>
              <a:endParaRPr lang="hu-HU"/>
            </a:p>
          </p:txBody>
        </p:sp>
        <p:sp>
          <p:nvSpPr>
            <p:cNvPr id="64608" name="Freeform 159"/>
            <p:cNvSpPr>
              <a:spLocks/>
            </p:cNvSpPr>
            <p:nvPr/>
          </p:nvSpPr>
          <p:spPr bwMode="auto">
            <a:xfrm>
              <a:off x="4176" y="1575"/>
              <a:ext cx="13" cy="1449"/>
            </a:xfrm>
            <a:custGeom>
              <a:avLst/>
              <a:gdLst>
                <a:gd name="T0" fmla="*/ 0 w 13"/>
                <a:gd name="T1" fmla="*/ 1239 h 1449"/>
                <a:gd name="T2" fmla="*/ 0 w 13"/>
                <a:gd name="T3" fmla="*/ 0 h 1449"/>
                <a:gd name="T4" fmla="*/ 13 w 13"/>
                <a:gd name="T5" fmla="*/ 142 h 1449"/>
                <a:gd name="T6" fmla="*/ 13 w 13"/>
                <a:gd name="T7" fmla="*/ 1449 h 1449"/>
                <a:gd name="T8" fmla="*/ 0 w 13"/>
                <a:gd name="T9" fmla="*/ 1239 h 1449"/>
              </a:gdLst>
              <a:ahLst/>
              <a:cxnLst>
                <a:cxn ang="0">
                  <a:pos x="T0" y="T1"/>
                </a:cxn>
                <a:cxn ang="0">
                  <a:pos x="T2" y="T3"/>
                </a:cxn>
                <a:cxn ang="0">
                  <a:pos x="T4" y="T5"/>
                </a:cxn>
                <a:cxn ang="0">
                  <a:pos x="T6" y="T7"/>
                </a:cxn>
                <a:cxn ang="0">
                  <a:pos x="T8" y="T9"/>
                </a:cxn>
              </a:cxnLst>
              <a:rect l="0" t="0" r="r" b="b"/>
              <a:pathLst>
                <a:path w="13" h="1449">
                  <a:moveTo>
                    <a:pt x="0" y="1239"/>
                  </a:moveTo>
                  <a:lnTo>
                    <a:pt x="0" y="0"/>
                  </a:lnTo>
                  <a:lnTo>
                    <a:pt x="13" y="142"/>
                  </a:lnTo>
                  <a:lnTo>
                    <a:pt x="13" y="1449"/>
                  </a:lnTo>
                  <a:lnTo>
                    <a:pt x="0" y="1239"/>
                  </a:lnTo>
                  <a:close/>
                </a:path>
              </a:pathLst>
            </a:custGeom>
            <a:solidFill>
              <a:srgbClr val="99EA99"/>
            </a:solidFill>
            <a:ln w="0">
              <a:solidFill>
                <a:srgbClr val="99EA99"/>
              </a:solidFill>
              <a:prstDash val="solid"/>
              <a:round/>
              <a:headEnd/>
              <a:tailEnd/>
            </a:ln>
          </p:spPr>
          <p:txBody>
            <a:bodyPr vert="horz" wrap="square" lIns="91440" tIns="45720" rIns="91440" bIns="45720" numCol="1" anchor="t" anchorCtr="0" compatLnSpc="1">
              <a:prstTxWarp prst="textNoShape">
                <a:avLst/>
              </a:prstTxWarp>
            </a:bodyPr>
            <a:lstStyle/>
            <a:p>
              <a:endParaRPr lang="hu-HU"/>
            </a:p>
          </p:txBody>
        </p:sp>
        <p:sp>
          <p:nvSpPr>
            <p:cNvPr id="64609" name="Freeform 160"/>
            <p:cNvSpPr>
              <a:spLocks/>
            </p:cNvSpPr>
            <p:nvPr/>
          </p:nvSpPr>
          <p:spPr bwMode="auto">
            <a:xfrm>
              <a:off x="4189" y="1717"/>
              <a:ext cx="13" cy="1545"/>
            </a:xfrm>
            <a:custGeom>
              <a:avLst/>
              <a:gdLst>
                <a:gd name="T0" fmla="*/ 0 w 13"/>
                <a:gd name="T1" fmla="*/ 1307 h 1545"/>
                <a:gd name="T2" fmla="*/ 0 w 13"/>
                <a:gd name="T3" fmla="*/ 0 h 1545"/>
                <a:gd name="T4" fmla="*/ 13 w 13"/>
                <a:gd name="T5" fmla="*/ 174 h 1545"/>
                <a:gd name="T6" fmla="*/ 13 w 13"/>
                <a:gd name="T7" fmla="*/ 1545 h 1545"/>
                <a:gd name="T8" fmla="*/ 0 w 13"/>
                <a:gd name="T9" fmla="*/ 1307 h 1545"/>
              </a:gdLst>
              <a:ahLst/>
              <a:cxnLst>
                <a:cxn ang="0">
                  <a:pos x="T0" y="T1"/>
                </a:cxn>
                <a:cxn ang="0">
                  <a:pos x="T2" y="T3"/>
                </a:cxn>
                <a:cxn ang="0">
                  <a:pos x="T4" y="T5"/>
                </a:cxn>
                <a:cxn ang="0">
                  <a:pos x="T6" y="T7"/>
                </a:cxn>
                <a:cxn ang="0">
                  <a:pos x="T8" y="T9"/>
                </a:cxn>
              </a:cxnLst>
              <a:rect l="0" t="0" r="r" b="b"/>
              <a:pathLst>
                <a:path w="13" h="1545">
                  <a:moveTo>
                    <a:pt x="0" y="1307"/>
                  </a:moveTo>
                  <a:lnTo>
                    <a:pt x="0" y="0"/>
                  </a:lnTo>
                  <a:lnTo>
                    <a:pt x="13" y="174"/>
                  </a:lnTo>
                  <a:lnTo>
                    <a:pt x="13" y="1545"/>
                  </a:lnTo>
                  <a:lnTo>
                    <a:pt x="0" y="1307"/>
                  </a:lnTo>
                  <a:close/>
                </a:path>
              </a:pathLst>
            </a:custGeom>
            <a:solidFill>
              <a:srgbClr val="99EA99"/>
            </a:solidFill>
            <a:ln w="0">
              <a:solidFill>
                <a:srgbClr val="99EA99"/>
              </a:solidFill>
              <a:prstDash val="solid"/>
              <a:round/>
              <a:headEnd/>
              <a:tailEnd/>
            </a:ln>
          </p:spPr>
          <p:txBody>
            <a:bodyPr vert="horz" wrap="square" lIns="91440" tIns="45720" rIns="91440" bIns="45720" numCol="1" anchor="t" anchorCtr="0" compatLnSpc="1">
              <a:prstTxWarp prst="textNoShape">
                <a:avLst/>
              </a:prstTxWarp>
            </a:bodyPr>
            <a:lstStyle/>
            <a:p>
              <a:endParaRPr lang="hu-HU"/>
            </a:p>
          </p:txBody>
        </p:sp>
        <p:sp>
          <p:nvSpPr>
            <p:cNvPr id="64610" name="Freeform 161"/>
            <p:cNvSpPr>
              <a:spLocks/>
            </p:cNvSpPr>
            <p:nvPr/>
          </p:nvSpPr>
          <p:spPr bwMode="auto">
            <a:xfrm>
              <a:off x="4202" y="1891"/>
              <a:ext cx="13" cy="1518"/>
            </a:xfrm>
            <a:custGeom>
              <a:avLst/>
              <a:gdLst>
                <a:gd name="T0" fmla="*/ 0 w 13"/>
                <a:gd name="T1" fmla="*/ 1371 h 1518"/>
                <a:gd name="T2" fmla="*/ 0 w 13"/>
                <a:gd name="T3" fmla="*/ 0 h 1518"/>
                <a:gd name="T4" fmla="*/ 13 w 13"/>
                <a:gd name="T5" fmla="*/ 86 h 1518"/>
                <a:gd name="T6" fmla="*/ 13 w 13"/>
                <a:gd name="T7" fmla="*/ 1518 h 1518"/>
                <a:gd name="T8" fmla="*/ 0 w 13"/>
                <a:gd name="T9" fmla="*/ 1371 h 1518"/>
              </a:gdLst>
              <a:ahLst/>
              <a:cxnLst>
                <a:cxn ang="0">
                  <a:pos x="T0" y="T1"/>
                </a:cxn>
                <a:cxn ang="0">
                  <a:pos x="T2" y="T3"/>
                </a:cxn>
                <a:cxn ang="0">
                  <a:pos x="T4" y="T5"/>
                </a:cxn>
                <a:cxn ang="0">
                  <a:pos x="T6" y="T7"/>
                </a:cxn>
                <a:cxn ang="0">
                  <a:pos x="T8" y="T9"/>
                </a:cxn>
              </a:cxnLst>
              <a:rect l="0" t="0" r="r" b="b"/>
              <a:pathLst>
                <a:path w="13" h="1518">
                  <a:moveTo>
                    <a:pt x="0" y="1371"/>
                  </a:moveTo>
                  <a:lnTo>
                    <a:pt x="0" y="0"/>
                  </a:lnTo>
                  <a:lnTo>
                    <a:pt x="13" y="86"/>
                  </a:lnTo>
                  <a:lnTo>
                    <a:pt x="13" y="1518"/>
                  </a:lnTo>
                  <a:lnTo>
                    <a:pt x="0" y="1371"/>
                  </a:lnTo>
                  <a:close/>
                </a:path>
              </a:pathLst>
            </a:custGeom>
            <a:solidFill>
              <a:srgbClr val="99EA99"/>
            </a:solidFill>
            <a:ln w="0">
              <a:solidFill>
                <a:srgbClr val="99EA99"/>
              </a:solidFill>
              <a:prstDash val="solid"/>
              <a:round/>
              <a:headEnd/>
              <a:tailEnd/>
            </a:ln>
          </p:spPr>
          <p:txBody>
            <a:bodyPr vert="horz" wrap="square" lIns="91440" tIns="45720" rIns="91440" bIns="45720" numCol="1" anchor="t" anchorCtr="0" compatLnSpc="1">
              <a:prstTxWarp prst="textNoShape">
                <a:avLst/>
              </a:prstTxWarp>
            </a:bodyPr>
            <a:lstStyle/>
            <a:p>
              <a:endParaRPr lang="hu-HU"/>
            </a:p>
          </p:txBody>
        </p:sp>
        <p:sp>
          <p:nvSpPr>
            <p:cNvPr id="64611" name="Freeform 162"/>
            <p:cNvSpPr>
              <a:spLocks/>
            </p:cNvSpPr>
            <p:nvPr/>
          </p:nvSpPr>
          <p:spPr bwMode="auto">
            <a:xfrm>
              <a:off x="4215" y="1977"/>
              <a:ext cx="13" cy="1517"/>
            </a:xfrm>
            <a:custGeom>
              <a:avLst/>
              <a:gdLst>
                <a:gd name="T0" fmla="*/ 0 w 13"/>
                <a:gd name="T1" fmla="*/ 1432 h 1517"/>
                <a:gd name="T2" fmla="*/ 0 w 13"/>
                <a:gd name="T3" fmla="*/ 0 h 1517"/>
                <a:gd name="T4" fmla="*/ 13 w 13"/>
                <a:gd name="T5" fmla="*/ 26 h 1517"/>
                <a:gd name="T6" fmla="*/ 13 w 13"/>
                <a:gd name="T7" fmla="*/ 1517 h 1517"/>
                <a:gd name="T8" fmla="*/ 0 w 13"/>
                <a:gd name="T9" fmla="*/ 1432 h 1517"/>
              </a:gdLst>
              <a:ahLst/>
              <a:cxnLst>
                <a:cxn ang="0">
                  <a:pos x="T0" y="T1"/>
                </a:cxn>
                <a:cxn ang="0">
                  <a:pos x="T2" y="T3"/>
                </a:cxn>
                <a:cxn ang="0">
                  <a:pos x="T4" y="T5"/>
                </a:cxn>
                <a:cxn ang="0">
                  <a:pos x="T6" y="T7"/>
                </a:cxn>
                <a:cxn ang="0">
                  <a:pos x="T8" y="T9"/>
                </a:cxn>
              </a:cxnLst>
              <a:rect l="0" t="0" r="r" b="b"/>
              <a:pathLst>
                <a:path w="13" h="1517">
                  <a:moveTo>
                    <a:pt x="0" y="1432"/>
                  </a:moveTo>
                  <a:lnTo>
                    <a:pt x="0" y="0"/>
                  </a:lnTo>
                  <a:lnTo>
                    <a:pt x="13" y="26"/>
                  </a:lnTo>
                  <a:lnTo>
                    <a:pt x="13" y="1517"/>
                  </a:lnTo>
                  <a:lnTo>
                    <a:pt x="0" y="1432"/>
                  </a:lnTo>
                  <a:close/>
                </a:path>
              </a:pathLst>
            </a:custGeom>
            <a:solidFill>
              <a:srgbClr val="99EA99"/>
            </a:solidFill>
            <a:ln w="0">
              <a:solidFill>
                <a:srgbClr val="99EA99"/>
              </a:solidFill>
              <a:prstDash val="solid"/>
              <a:round/>
              <a:headEnd/>
              <a:tailEnd/>
            </a:ln>
          </p:spPr>
          <p:txBody>
            <a:bodyPr vert="horz" wrap="square" lIns="91440" tIns="45720" rIns="91440" bIns="45720" numCol="1" anchor="t" anchorCtr="0" compatLnSpc="1">
              <a:prstTxWarp prst="textNoShape">
                <a:avLst/>
              </a:prstTxWarp>
            </a:bodyPr>
            <a:lstStyle/>
            <a:p>
              <a:endParaRPr lang="hu-HU"/>
            </a:p>
          </p:txBody>
        </p:sp>
        <p:sp>
          <p:nvSpPr>
            <p:cNvPr id="64612" name="Freeform 163"/>
            <p:cNvSpPr>
              <a:spLocks/>
            </p:cNvSpPr>
            <p:nvPr/>
          </p:nvSpPr>
          <p:spPr bwMode="auto">
            <a:xfrm>
              <a:off x="4228" y="1942"/>
              <a:ext cx="13" cy="1552"/>
            </a:xfrm>
            <a:custGeom>
              <a:avLst/>
              <a:gdLst>
                <a:gd name="T0" fmla="*/ 0 w 13"/>
                <a:gd name="T1" fmla="*/ 1552 h 1552"/>
                <a:gd name="T2" fmla="*/ 0 w 13"/>
                <a:gd name="T3" fmla="*/ 61 h 1552"/>
                <a:gd name="T4" fmla="*/ 13 w 13"/>
                <a:gd name="T5" fmla="*/ 0 h 1552"/>
                <a:gd name="T6" fmla="*/ 13 w 13"/>
                <a:gd name="T7" fmla="*/ 1548 h 1552"/>
                <a:gd name="T8" fmla="*/ 0 w 13"/>
                <a:gd name="T9" fmla="*/ 1552 h 1552"/>
              </a:gdLst>
              <a:ahLst/>
              <a:cxnLst>
                <a:cxn ang="0">
                  <a:pos x="T0" y="T1"/>
                </a:cxn>
                <a:cxn ang="0">
                  <a:pos x="T2" y="T3"/>
                </a:cxn>
                <a:cxn ang="0">
                  <a:pos x="T4" y="T5"/>
                </a:cxn>
                <a:cxn ang="0">
                  <a:pos x="T6" y="T7"/>
                </a:cxn>
                <a:cxn ang="0">
                  <a:pos x="T8" y="T9"/>
                </a:cxn>
              </a:cxnLst>
              <a:rect l="0" t="0" r="r" b="b"/>
              <a:pathLst>
                <a:path w="13" h="1552">
                  <a:moveTo>
                    <a:pt x="0" y="1552"/>
                  </a:moveTo>
                  <a:lnTo>
                    <a:pt x="0" y="61"/>
                  </a:lnTo>
                  <a:lnTo>
                    <a:pt x="13" y="0"/>
                  </a:lnTo>
                  <a:lnTo>
                    <a:pt x="13" y="1548"/>
                  </a:lnTo>
                  <a:lnTo>
                    <a:pt x="0" y="1552"/>
                  </a:lnTo>
                  <a:close/>
                </a:path>
              </a:pathLst>
            </a:custGeom>
            <a:solidFill>
              <a:srgbClr val="99EA99"/>
            </a:solidFill>
            <a:ln w="0">
              <a:solidFill>
                <a:srgbClr val="99EA99"/>
              </a:solidFill>
              <a:prstDash val="solid"/>
              <a:round/>
              <a:headEnd/>
              <a:tailEnd/>
            </a:ln>
          </p:spPr>
          <p:txBody>
            <a:bodyPr vert="horz" wrap="square" lIns="91440" tIns="45720" rIns="91440" bIns="45720" numCol="1" anchor="t" anchorCtr="0" compatLnSpc="1">
              <a:prstTxWarp prst="textNoShape">
                <a:avLst/>
              </a:prstTxWarp>
            </a:bodyPr>
            <a:lstStyle/>
            <a:p>
              <a:endParaRPr lang="hu-HU"/>
            </a:p>
          </p:txBody>
        </p:sp>
        <p:sp>
          <p:nvSpPr>
            <p:cNvPr id="64613" name="Freeform 164"/>
            <p:cNvSpPr>
              <a:spLocks/>
            </p:cNvSpPr>
            <p:nvPr/>
          </p:nvSpPr>
          <p:spPr bwMode="auto">
            <a:xfrm>
              <a:off x="4241" y="1941"/>
              <a:ext cx="14" cy="1603"/>
            </a:xfrm>
            <a:custGeom>
              <a:avLst/>
              <a:gdLst>
                <a:gd name="T0" fmla="*/ 0 w 14"/>
                <a:gd name="T1" fmla="*/ 1549 h 1603"/>
                <a:gd name="T2" fmla="*/ 0 w 14"/>
                <a:gd name="T3" fmla="*/ 1 h 1603"/>
                <a:gd name="T4" fmla="*/ 14 w 14"/>
                <a:gd name="T5" fmla="*/ 0 h 1603"/>
                <a:gd name="T6" fmla="*/ 14 w 14"/>
                <a:gd name="T7" fmla="*/ 1603 h 1603"/>
                <a:gd name="T8" fmla="*/ 0 w 14"/>
                <a:gd name="T9" fmla="*/ 1549 h 1603"/>
              </a:gdLst>
              <a:ahLst/>
              <a:cxnLst>
                <a:cxn ang="0">
                  <a:pos x="T0" y="T1"/>
                </a:cxn>
                <a:cxn ang="0">
                  <a:pos x="T2" y="T3"/>
                </a:cxn>
                <a:cxn ang="0">
                  <a:pos x="T4" y="T5"/>
                </a:cxn>
                <a:cxn ang="0">
                  <a:pos x="T6" y="T7"/>
                </a:cxn>
                <a:cxn ang="0">
                  <a:pos x="T8" y="T9"/>
                </a:cxn>
              </a:cxnLst>
              <a:rect l="0" t="0" r="r" b="b"/>
              <a:pathLst>
                <a:path w="14" h="1603">
                  <a:moveTo>
                    <a:pt x="0" y="1549"/>
                  </a:moveTo>
                  <a:lnTo>
                    <a:pt x="0" y="1"/>
                  </a:lnTo>
                  <a:lnTo>
                    <a:pt x="14" y="0"/>
                  </a:lnTo>
                  <a:lnTo>
                    <a:pt x="14" y="1603"/>
                  </a:lnTo>
                  <a:lnTo>
                    <a:pt x="0" y="1549"/>
                  </a:lnTo>
                  <a:close/>
                </a:path>
              </a:pathLst>
            </a:custGeom>
            <a:solidFill>
              <a:srgbClr val="99EA99"/>
            </a:solidFill>
            <a:ln w="0">
              <a:solidFill>
                <a:srgbClr val="99EA99"/>
              </a:solidFill>
              <a:prstDash val="solid"/>
              <a:round/>
              <a:headEnd/>
              <a:tailEnd/>
            </a:ln>
          </p:spPr>
          <p:txBody>
            <a:bodyPr vert="horz" wrap="square" lIns="91440" tIns="45720" rIns="91440" bIns="45720" numCol="1" anchor="t" anchorCtr="0" compatLnSpc="1">
              <a:prstTxWarp prst="textNoShape">
                <a:avLst/>
              </a:prstTxWarp>
            </a:bodyPr>
            <a:lstStyle/>
            <a:p>
              <a:endParaRPr lang="hu-HU"/>
            </a:p>
          </p:txBody>
        </p:sp>
        <p:sp>
          <p:nvSpPr>
            <p:cNvPr id="64614" name="Freeform 165"/>
            <p:cNvSpPr>
              <a:spLocks/>
            </p:cNvSpPr>
            <p:nvPr/>
          </p:nvSpPr>
          <p:spPr bwMode="auto">
            <a:xfrm>
              <a:off x="4255" y="1941"/>
              <a:ext cx="13" cy="1677"/>
            </a:xfrm>
            <a:custGeom>
              <a:avLst/>
              <a:gdLst>
                <a:gd name="T0" fmla="*/ 0 w 13"/>
                <a:gd name="T1" fmla="*/ 1603 h 1677"/>
                <a:gd name="T2" fmla="*/ 0 w 13"/>
                <a:gd name="T3" fmla="*/ 0 h 1677"/>
                <a:gd name="T4" fmla="*/ 13 w 13"/>
                <a:gd name="T5" fmla="*/ 21 h 1677"/>
                <a:gd name="T6" fmla="*/ 13 w 13"/>
                <a:gd name="T7" fmla="*/ 1677 h 1677"/>
                <a:gd name="T8" fmla="*/ 0 w 13"/>
                <a:gd name="T9" fmla="*/ 1603 h 1677"/>
              </a:gdLst>
              <a:ahLst/>
              <a:cxnLst>
                <a:cxn ang="0">
                  <a:pos x="T0" y="T1"/>
                </a:cxn>
                <a:cxn ang="0">
                  <a:pos x="T2" y="T3"/>
                </a:cxn>
                <a:cxn ang="0">
                  <a:pos x="T4" y="T5"/>
                </a:cxn>
                <a:cxn ang="0">
                  <a:pos x="T6" y="T7"/>
                </a:cxn>
                <a:cxn ang="0">
                  <a:pos x="T8" y="T9"/>
                </a:cxn>
              </a:cxnLst>
              <a:rect l="0" t="0" r="r" b="b"/>
              <a:pathLst>
                <a:path w="13" h="1677">
                  <a:moveTo>
                    <a:pt x="0" y="1603"/>
                  </a:moveTo>
                  <a:lnTo>
                    <a:pt x="0" y="0"/>
                  </a:lnTo>
                  <a:lnTo>
                    <a:pt x="13" y="21"/>
                  </a:lnTo>
                  <a:lnTo>
                    <a:pt x="13" y="1677"/>
                  </a:lnTo>
                  <a:lnTo>
                    <a:pt x="0" y="1603"/>
                  </a:lnTo>
                  <a:close/>
                </a:path>
              </a:pathLst>
            </a:custGeom>
            <a:solidFill>
              <a:srgbClr val="99EA99"/>
            </a:solidFill>
            <a:ln w="0">
              <a:solidFill>
                <a:srgbClr val="99EA99"/>
              </a:solidFill>
              <a:prstDash val="solid"/>
              <a:round/>
              <a:headEnd/>
              <a:tailEnd/>
            </a:ln>
          </p:spPr>
          <p:txBody>
            <a:bodyPr vert="horz" wrap="square" lIns="91440" tIns="45720" rIns="91440" bIns="45720" numCol="1" anchor="t" anchorCtr="0" compatLnSpc="1">
              <a:prstTxWarp prst="textNoShape">
                <a:avLst/>
              </a:prstTxWarp>
            </a:bodyPr>
            <a:lstStyle/>
            <a:p>
              <a:endParaRPr lang="hu-HU"/>
            </a:p>
          </p:txBody>
        </p:sp>
        <p:sp>
          <p:nvSpPr>
            <p:cNvPr id="64615" name="Freeform 166"/>
            <p:cNvSpPr>
              <a:spLocks/>
            </p:cNvSpPr>
            <p:nvPr/>
          </p:nvSpPr>
          <p:spPr bwMode="auto">
            <a:xfrm>
              <a:off x="4268" y="1952"/>
              <a:ext cx="13" cy="1707"/>
            </a:xfrm>
            <a:custGeom>
              <a:avLst/>
              <a:gdLst>
                <a:gd name="T0" fmla="*/ 0 w 13"/>
                <a:gd name="T1" fmla="*/ 1666 h 1707"/>
                <a:gd name="T2" fmla="*/ 0 w 13"/>
                <a:gd name="T3" fmla="*/ 10 h 1707"/>
                <a:gd name="T4" fmla="*/ 13 w 13"/>
                <a:gd name="T5" fmla="*/ 0 h 1707"/>
                <a:gd name="T6" fmla="*/ 13 w 13"/>
                <a:gd name="T7" fmla="*/ 1707 h 1707"/>
                <a:gd name="T8" fmla="*/ 0 w 13"/>
                <a:gd name="T9" fmla="*/ 1666 h 1707"/>
              </a:gdLst>
              <a:ahLst/>
              <a:cxnLst>
                <a:cxn ang="0">
                  <a:pos x="T0" y="T1"/>
                </a:cxn>
                <a:cxn ang="0">
                  <a:pos x="T2" y="T3"/>
                </a:cxn>
                <a:cxn ang="0">
                  <a:pos x="T4" y="T5"/>
                </a:cxn>
                <a:cxn ang="0">
                  <a:pos x="T6" y="T7"/>
                </a:cxn>
                <a:cxn ang="0">
                  <a:pos x="T8" y="T9"/>
                </a:cxn>
              </a:cxnLst>
              <a:rect l="0" t="0" r="r" b="b"/>
              <a:pathLst>
                <a:path w="13" h="1707">
                  <a:moveTo>
                    <a:pt x="0" y="1666"/>
                  </a:moveTo>
                  <a:lnTo>
                    <a:pt x="0" y="10"/>
                  </a:lnTo>
                  <a:lnTo>
                    <a:pt x="13" y="0"/>
                  </a:lnTo>
                  <a:lnTo>
                    <a:pt x="13" y="1707"/>
                  </a:lnTo>
                  <a:lnTo>
                    <a:pt x="0" y="1666"/>
                  </a:lnTo>
                  <a:close/>
                </a:path>
              </a:pathLst>
            </a:custGeom>
            <a:solidFill>
              <a:srgbClr val="99EA99"/>
            </a:solidFill>
            <a:ln w="0">
              <a:solidFill>
                <a:srgbClr val="99EA99"/>
              </a:solidFill>
              <a:prstDash val="solid"/>
              <a:round/>
              <a:headEnd/>
              <a:tailEnd/>
            </a:ln>
          </p:spPr>
          <p:txBody>
            <a:bodyPr vert="horz" wrap="square" lIns="91440" tIns="45720" rIns="91440" bIns="45720" numCol="1" anchor="t" anchorCtr="0" compatLnSpc="1">
              <a:prstTxWarp prst="textNoShape">
                <a:avLst/>
              </a:prstTxWarp>
            </a:bodyPr>
            <a:lstStyle/>
            <a:p>
              <a:endParaRPr lang="hu-HU"/>
            </a:p>
          </p:txBody>
        </p:sp>
        <p:sp>
          <p:nvSpPr>
            <p:cNvPr id="64616" name="Rectangle 167"/>
            <p:cNvSpPr>
              <a:spLocks noChangeArrowheads="1"/>
            </p:cNvSpPr>
            <p:nvPr/>
          </p:nvSpPr>
          <p:spPr bwMode="auto">
            <a:xfrm>
              <a:off x="1243" y="1469"/>
              <a:ext cx="536"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700" b="0" i="0" u="none" strike="noStrike" cap="none" normalizeH="0" baseline="0" smtClean="0">
                  <a:ln>
                    <a:noFill/>
                  </a:ln>
                  <a:solidFill>
                    <a:srgbClr val="000000"/>
                  </a:solidFill>
                  <a:effectLst/>
                  <a:latin typeface="Verdana" panose="020B0604030504040204" pitchFamily="34" charset="0"/>
                </a:rPr>
                <a:t>allaskeresok_sz</a:t>
              </a:r>
              <a:endParaRPr kumimoji="0" lang="hu-HU" altLang="hu-HU" sz="1800" b="0" i="0" u="none" strike="noStrike" cap="none" normalizeH="0" baseline="0" smtClean="0">
                <a:ln>
                  <a:noFill/>
                </a:ln>
                <a:solidFill>
                  <a:schemeClr val="tx1"/>
                </a:solidFill>
                <a:effectLst/>
                <a:latin typeface="Arial" panose="020B0604020202020204" pitchFamily="34" charset="0"/>
              </a:endParaRPr>
            </a:p>
          </p:txBody>
        </p:sp>
        <p:sp>
          <p:nvSpPr>
            <p:cNvPr id="64617" name="Line 168"/>
            <p:cNvSpPr>
              <a:spLocks noChangeShapeType="1"/>
            </p:cNvSpPr>
            <p:nvPr/>
          </p:nvSpPr>
          <p:spPr bwMode="auto">
            <a:xfrm>
              <a:off x="1814" y="1502"/>
              <a:ext cx="163" cy="0"/>
            </a:xfrm>
            <a:prstGeom prst="line">
              <a:avLst/>
            </a:prstGeom>
            <a:noFill/>
            <a:ln w="6350">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618" name="Freeform 169"/>
            <p:cNvSpPr>
              <a:spLocks/>
            </p:cNvSpPr>
            <p:nvPr/>
          </p:nvSpPr>
          <p:spPr bwMode="auto">
            <a:xfrm>
              <a:off x="1158" y="2835"/>
              <a:ext cx="672" cy="501"/>
            </a:xfrm>
            <a:custGeom>
              <a:avLst/>
              <a:gdLst>
                <a:gd name="T0" fmla="*/ 0 w 4883"/>
                <a:gd name="T1" fmla="*/ 442 h 3684"/>
                <a:gd name="T2" fmla="*/ 96 w 4883"/>
                <a:gd name="T3" fmla="*/ 0 h 3684"/>
                <a:gd name="T4" fmla="*/ 192 w 4883"/>
                <a:gd name="T5" fmla="*/ 280 h 3684"/>
                <a:gd name="T6" fmla="*/ 288 w 4883"/>
                <a:gd name="T7" fmla="*/ 504 h 3684"/>
                <a:gd name="T8" fmla="*/ 383 w 4883"/>
                <a:gd name="T9" fmla="*/ 1709 h 3684"/>
                <a:gd name="T10" fmla="*/ 479 w 4883"/>
                <a:gd name="T11" fmla="*/ 1819 h 3684"/>
                <a:gd name="T12" fmla="*/ 575 w 4883"/>
                <a:gd name="T13" fmla="*/ 1229 h 3684"/>
                <a:gd name="T14" fmla="*/ 670 w 4883"/>
                <a:gd name="T15" fmla="*/ 1492 h 3684"/>
                <a:gd name="T16" fmla="*/ 766 w 4883"/>
                <a:gd name="T17" fmla="*/ 1700 h 3684"/>
                <a:gd name="T18" fmla="*/ 862 w 4883"/>
                <a:gd name="T19" fmla="*/ 2029 h 3684"/>
                <a:gd name="T20" fmla="*/ 958 w 4883"/>
                <a:gd name="T21" fmla="*/ 1748 h 3684"/>
                <a:gd name="T22" fmla="*/ 1053 w 4883"/>
                <a:gd name="T23" fmla="*/ 2257 h 3684"/>
                <a:gd name="T24" fmla="*/ 1149 w 4883"/>
                <a:gd name="T25" fmla="*/ 702 h 3684"/>
                <a:gd name="T26" fmla="*/ 1245 w 4883"/>
                <a:gd name="T27" fmla="*/ 455 h 3684"/>
                <a:gd name="T28" fmla="*/ 1341 w 4883"/>
                <a:gd name="T29" fmla="*/ 572 h 3684"/>
                <a:gd name="T30" fmla="*/ 1436 w 4883"/>
                <a:gd name="T31" fmla="*/ 1232 h 3684"/>
                <a:gd name="T32" fmla="*/ 1532 w 4883"/>
                <a:gd name="T33" fmla="*/ 2279 h 3684"/>
                <a:gd name="T34" fmla="*/ 1628 w 4883"/>
                <a:gd name="T35" fmla="*/ 2617 h 3684"/>
                <a:gd name="T36" fmla="*/ 1724 w 4883"/>
                <a:gd name="T37" fmla="*/ 1891 h 3684"/>
                <a:gd name="T38" fmla="*/ 1819 w 4883"/>
                <a:gd name="T39" fmla="*/ 1687 h 3684"/>
                <a:gd name="T40" fmla="*/ 1915 w 4883"/>
                <a:gd name="T41" fmla="*/ 1395 h 3684"/>
                <a:gd name="T42" fmla="*/ 2011 w 4883"/>
                <a:gd name="T43" fmla="*/ 1521 h 3684"/>
                <a:gd name="T44" fmla="*/ 2107 w 4883"/>
                <a:gd name="T45" fmla="*/ 1786 h 3684"/>
                <a:gd name="T46" fmla="*/ 2202 w 4883"/>
                <a:gd name="T47" fmla="*/ 1594 h 3684"/>
                <a:gd name="T48" fmla="*/ 2298 w 4883"/>
                <a:gd name="T49" fmla="*/ 1906 h 3684"/>
                <a:gd name="T50" fmla="*/ 2394 w 4883"/>
                <a:gd name="T51" fmla="*/ 993 h 3684"/>
                <a:gd name="T52" fmla="*/ 2490 w 4883"/>
                <a:gd name="T53" fmla="*/ 887 h 3684"/>
                <a:gd name="T54" fmla="*/ 2585 w 4883"/>
                <a:gd name="T55" fmla="*/ 1118 h 3684"/>
                <a:gd name="T56" fmla="*/ 2681 w 4883"/>
                <a:gd name="T57" fmla="*/ 1418 h 3684"/>
                <a:gd name="T58" fmla="*/ 2777 w 4883"/>
                <a:gd name="T59" fmla="*/ 2048 h 3684"/>
                <a:gd name="T60" fmla="*/ 2873 w 4883"/>
                <a:gd name="T61" fmla="*/ 1846 h 3684"/>
                <a:gd name="T62" fmla="*/ 2968 w 4883"/>
                <a:gd name="T63" fmla="*/ 2028 h 3684"/>
                <a:gd name="T64" fmla="*/ 3064 w 4883"/>
                <a:gd name="T65" fmla="*/ 2364 h 3684"/>
                <a:gd name="T66" fmla="*/ 3160 w 4883"/>
                <a:gd name="T67" fmla="*/ 2611 h 3684"/>
                <a:gd name="T68" fmla="*/ 3256 w 4883"/>
                <a:gd name="T69" fmla="*/ 2455 h 3684"/>
                <a:gd name="T70" fmla="*/ 3351 w 4883"/>
                <a:gd name="T71" fmla="*/ 1914 h 3684"/>
                <a:gd name="T72" fmla="*/ 3447 w 4883"/>
                <a:gd name="T73" fmla="*/ 965 h 3684"/>
                <a:gd name="T74" fmla="*/ 3543 w 4883"/>
                <a:gd name="T75" fmla="*/ 932 h 3684"/>
                <a:gd name="T76" fmla="*/ 3639 w 4883"/>
                <a:gd name="T77" fmla="*/ 1471 h 3684"/>
                <a:gd name="T78" fmla="*/ 3734 w 4883"/>
                <a:gd name="T79" fmla="*/ 2216 h 3684"/>
                <a:gd name="T80" fmla="*/ 3830 w 4883"/>
                <a:gd name="T81" fmla="*/ 2848 h 3684"/>
                <a:gd name="T82" fmla="*/ 3926 w 4883"/>
                <a:gd name="T83" fmla="*/ 3139 h 3684"/>
                <a:gd name="T84" fmla="*/ 4022 w 4883"/>
                <a:gd name="T85" fmla="*/ 2916 h 3684"/>
                <a:gd name="T86" fmla="*/ 4117 w 4883"/>
                <a:gd name="T87" fmla="*/ 3134 h 3684"/>
                <a:gd name="T88" fmla="*/ 4213 w 4883"/>
                <a:gd name="T89" fmla="*/ 3325 h 3684"/>
                <a:gd name="T90" fmla="*/ 4309 w 4883"/>
                <a:gd name="T91" fmla="*/ 3621 h 3684"/>
                <a:gd name="T92" fmla="*/ 4405 w 4883"/>
                <a:gd name="T93" fmla="*/ 3684 h 3684"/>
                <a:gd name="T94" fmla="*/ 4500 w 4883"/>
                <a:gd name="T95" fmla="*/ 2945 h 3684"/>
                <a:gd name="T96" fmla="*/ 4596 w 4883"/>
                <a:gd name="T97" fmla="*/ 2088 h 3684"/>
                <a:gd name="T98" fmla="*/ 4692 w 4883"/>
                <a:gd name="T99" fmla="*/ 1616 h 3684"/>
                <a:gd name="T100" fmla="*/ 4788 w 4883"/>
                <a:gd name="T101" fmla="*/ 1609 h 3684"/>
                <a:gd name="T102" fmla="*/ 4883 w 4883"/>
                <a:gd name="T103" fmla="*/ 2152 h 3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83" h="3684">
                  <a:moveTo>
                    <a:pt x="0" y="442"/>
                  </a:moveTo>
                  <a:lnTo>
                    <a:pt x="96" y="0"/>
                  </a:lnTo>
                  <a:lnTo>
                    <a:pt x="192" y="280"/>
                  </a:lnTo>
                  <a:lnTo>
                    <a:pt x="288" y="504"/>
                  </a:lnTo>
                  <a:lnTo>
                    <a:pt x="383" y="1709"/>
                  </a:lnTo>
                  <a:lnTo>
                    <a:pt x="479" y="1819"/>
                  </a:lnTo>
                  <a:lnTo>
                    <a:pt x="575" y="1229"/>
                  </a:lnTo>
                  <a:lnTo>
                    <a:pt x="670" y="1492"/>
                  </a:lnTo>
                  <a:lnTo>
                    <a:pt x="766" y="1700"/>
                  </a:lnTo>
                  <a:lnTo>
                    <a:pt x="862" y="2029"/>
                  </a:lnTo>
                  <a:lnTo>
                    <a:pt x="958" y="1748"/>
                  </a:lnTo>
                  <a:lnTo>
                    <a:pt x="1053" y="2257"/>
                  </a:lnTo>
                  <a:lnTo>
                    <a:pt x="1149" y="702"/>
                  </a:lnTo>
                  <a:lnTo>
                    <a:pt x="1245" y="455"/>
                  </a:lnTo>
                  <a:lnTo>
                    <a:pt x="1341" y="572"/>
                  </a:lnTo>
                  <a:lnTo>
                    <a:pt x="1436" y="1232"/>
                  </a:lnTo>
                  <a:lnTo>
                    <a:pt x="1532" y="2279"/>
                  </a:lnTo>
                  <a:lnTo>
                    <a:pt x="1628" y="2617"/>
                  </a:lnTo>
                  <a:lnTo>
                    <a:pt x="1724" y="1891"/>
                  </a:lnTo>
                  <a:lnTo>
                    <a:pt x="1819" y="1687"/>
                  </a:lnTo>
                  <a:lnTo>
                    <a:pt x="1915" y="1395"/>
                  </a:lnTo>
                  <a:lnTo>
                    <a:pt x="2011" y="1521"/>
                  </a:lnTo>
                  <a:lnTo>
                    <a:pt x="2107" y="1786"/>
                  </a:lnTo>
                  <a:lnTo>
                    <a:pt x="2202" y="1594"/>
                  </a:lnTo>
                  <a:lnTo>
                    <a:pt x="2298" y="1906"/>
                  </a:lnTo>
                  <a:lnTo>
                    <a:pt x="2394" y="993"/>
                  </a:lnTo>
                  <a:lnTo>
                    <a:pt x="2490" y="887"/>
                  </a:lnTo>
                  <a:lnTo>
                    <a:pt x="2585" y="1118"/>
                  </a:lnTo>
                  <a:lnTo>
                    <a:pt x="2681" y="1418"/>
                  </a:lnTo>
                  <a:lnTo>
                    <a:pt x="2777" y="2048"/>
                  </a:lnTo>
                  <a:lnTo>
                    <a:pt x="2873" y="1846"/>
                  </a:lnTo>
                  <a:lnTo>
                    <a:pt x="2968" y="2028"/>
                  </a:lnTo>
                  <a:lnTo>
                    <a:pt x="3064" y="2364"/>
                  </a:lnTo>
                  <a:lnTo>
                    <a:pt x="3160" y="2611"/>
                  </a:lnTo>
                  <a:lnTo>
                    <a:pt x="3256" y="2455"/>
                  </a:lnTo>
                  <a:lnTo>
                    <a:pt x="3351" y="1914"/>
                  </a:lnTo>
                  <a:lnTo>
                    <a:pt x="3447" y="965"/>
                  </a:lnTo>
                  <a:lnTo>
                    <a:pt x="3543" y="932"/>
                  </a:lnTo>
                  <a:lnTo>
                    <a:pt x="3639" y="1471"/>
                  </a:lnTo>
                  <a:lnTo>
                    <a:pt x="3734" y="2216"/>
                  </a:lnTo>
                  <a:lnTo>
                    <a:pt x="3830" y="2848"/>
                  </a:lnTo>
                  <a:lnTo>
                    <a:pt x="3926" y="3139"/>
                  </a:lnTo>
                  <a:lnTo>
                    <a:pt x="4022" y="2916"/>
                  </a:lnTo>
                  <a:lnTo>
                    <a:pt x="4117" y="3134"/>
                  </a:lnTo>
                  <a:lnTo>
                    <a:pt x="4213" y="3325"/>
                  </a:lnTo>
                  <a:lnTo>
                    <a:pt x="4309" y="3621"/>
                  </a:lnTo>
                  <a:lnTo>
                    <a:pt x="4405" y="3684"/>
                  </a:lnTo>
                  <a:lnTo>
                    <a:pt x="4500" y="2945"/>
                  </a:lnTo>
                  <a:lnTo>
                    <a:pt x="4596" y="2088"/>
                  </a:lnTo>
                  <a:lnTo>
                    <a:pt x="4692" y="1616"/>
                  </a:lnTo>
                  <a:lnTo>
                    <a:pt x="4788" y="1609"/>
                  </a:lnTo>
                  <a:lnTo>
                    <a:pt x="4883" y="2152"/>
                  </a:lnTo>
                </a:path>
              </a:pathLst>
            </a:custGeom>
            <a:noFill/>
            <a:ln w="635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619" name="Freeform 170"/>
            <p:cNvSpPr>
              <a:spLocks/>
            </p:cNvSpPr>
            <p:nvPr/>
          </p:nvSpPr>
          <p:spPr bwMode="auto">
            <a:xfrm>
              <a:off x="1830" y="3043"/>
              <a:ext cx="672" cy="490"/>
            </a:xfrm>
            <a:custGeom>
              <a:avLst/>
              <a:gdLst>
                <a:gd name="T0" fmla="*/ 0 w 4883"/>
                <a:gd name="T1" fmla="*/ 625 h 3602"/>
                <a:gd name="T2" fmla="*/ 96 w 4883"/>
                <a:gd name="T3" fmla="*/ 1250 h 3602"/>
                <a:gd name="T4" fmla="*/ 192 w 4883"/>
                <a:gd name="T5" fmla="*/ 1612 h 3602"/>
                <a:gd name="T6" fmla="*/ 287 w 4883"/>
                <a:gd name="T7" fmla="*/ 1444 h 3602"/>
                <a:gd name="T8" fmla="*/ 383 w 4883"/>
                <a:gd name="T9" fmla="*/ 1805 h 3602"/>
                <a:gd name="T10" fmla="*/ 479 w 4883"/>
                <a:gd name="T11" fmla="*/ 1801 h 3602"/>
                <a:gd name="T12" fmla="*/ 575 w 4883"/>
                <a:gd name="T13" fmla="*/ 1866 h 3602"/>
                <a:gd name="T14" fmla="*/ 670 w 4883"/>
                <a:gd name="T15" fmla="*/ 1885 h 3602"/>
                <a:gd name="T16" fmla="*/ 766 w 4883"/>
                <a:gd name="T17" fmla="*/ 1210 h 3602"/>
                <a:gd name="T18" fmla="*/ 862 w 4883"/>
                <a:gd name="T19" fmla="*/ 300 h 3602"/>
                <a:gd name="T20" fmla="*/ 958 w 4883"/>
                <a:gd name="T21" fmla="*/ 0 h 3602"/>
                <a:gd name="T22" fmla="*/ 1053 w 4883"/>
                <a:gd name="T23" fmla="*/ 139 h 3602"/>
                <a:gd name="T24" fmla="*/ 1149 w 4883"/>
                <a:gd name="T25" fmla="*/ 636 h 3602"/>
                <a:gd name="T26" fmla="*/ 1245 w 4883"/>
                <a:gd name="T27" fmla="*/ 1266 h 3602"/>
                <a:gd name="T28" fmla="*/ 1341 w 4883"/>
                <a:gd name="T29" fmla="*/ 1838 h 3602"/>
                <a:gd name="T30" fmla="*/ 1436 w 4883"/>
                <a:gd name="T31" fmla="*/ 1645 h 3602"/>
                <a:gd name="T32" fmla="*/ 1532 w 4883"/>
                <a:gd name="T33" fmla="*/ 1925 h 3602"/>
                <a:gd name="T34" fmla="*/ 1628 w 4883"/>
                <a:gd name="T35" fmla="*/ 1946 h 3602"/>
                <a:gd name="T36" fmla="*/ 1724 w 4883"/>
                <a:gd name="T37" fmla="*/ 2109 h 3602"/>
                <a:gd name="T38" fmla="*/ 1819 w 4883"/>
                <a:gd name="T39" fmla="*/ 2327 h 3602"/>
                <a:gd name="T40" fmla="*/ 1915 w 4883"/>
                <a:gd name="T41" fmla="*/ 1373 h 3602"/>
                <a:gd name="T42" fmla="*/ 2011 w 4883"/>
                <a:gd name="T43" fmla="*/ 487 h 3602"/>
                <a:gd name="T44" fmla="*/ 2107 w 4883"/>
                <a:gd name="T45" fmla="*/ 71 h 3602"/>
                <a:gd name="T46" fmla="*/ 2202 w 4883"/>
                <a:gd name="T47" fmla="*/ 585 h 3602"/>
                <a:gd name="T48" fmla="*/ 2298 w 4883"/>
                <a:gd name="T49" fmla="*/ 1202 h 3602"/>
                <a:gd name="T50" fmla="*/ 2394 w 4883"/>
                <a:gd name="T51" fmla="*/ 1767 h 3602"/>
                <a:gd name="T52" fmla="*/ 2490 w 4883"/>
                <a:gd name="T53" fmla="*/ 2245 h 3602"/>
                <a:gd name="T54" fmla="*/ 2585 w 4883"/>
                <a:gd name="T55" fmla="*/ 2234 h 3602"/>
                <a:gd name="T56" fmla="*/ 2681 w 4883"/>
                <a:gd name="T57" fmla="*/ 2815 h 3602"/>
                <a:gd name="T58" fmla="*/ 2777 w 4883"/>
                <a:gd name="T59" fmla="*/ 3042 h 3602"/>
                <a:gd name="T60" fmla="*/ 2873 w 4883"/>
                <a:gd name="T61" fmla="*/ 3548 h 3602"/>
                <a:gd name="T62" fmla="*/ 2968 w 4883"/>
                <a:gd name="T63" fmla="*/ 3602 h 3602"/>
                <a:gd name="T64" fmla="*/ 3064 w 4883"/>
                <a:gd name="T65" fmla="*/ 3195 h 3602"/>
                <a:gd name="T66" fmla="*/ 3160 w 4883"/>
                <a:gd name="T67" fmla="*/ 2324 h 3602"/>
                <a:gd name="T68" fmla="*/ 3256 w 4883"/>
                <a:gd name="T69" fmla="*/ 1646 h 3602"/>
                <a:gd name="T70" fmla="*/ 3351 w 4883"/>
                <a:gd name="T71" fmla="*/ 1936 h 3602"/>
                <a:gd name="T72" fmla="*/ 3447 w 4883"/>
                <a:gd name="T73" fmla="*/ 2522 h 3602"/>
                <a:gd name="T74" fmla="*/ 3543 w 4883"/>
                <a:gd name="T75" fmla="*/ 2886 h 3602"/>
                <a:gd name="T76" fmla="*/ 3639 w 4883"/>
                <a:gd name="T77" fmla="*/ 2803 h 3602"/>
                <a:gd name="T78" fmla="*/ 3734 w 4883"/>
                <a:gd name="T79" fmla="*/ 2562 h 3602"/>
                <a:gd name="T80" fmla="*/ 3830 w 4883"/>
                <a:gd name="T81" fmla="*/ 2544 h 3602"/>
                <a:gd name="T82" fmla="*/ 3926 w 4883"/>
                <a:gd name="T83" fmla="*/ 2658 h 3602"/>
                <a:gd name="T84" fmla="*/ 4022 w 4883"/>
                <a:gd name="T85" fmla="*/ 3043 h 3602"/>
                <a:gd name="T86" fmla="*/ 4117 w 4883"/>
                <a:gd name="T87" fmla="*/ 2976 h 3602"/>
                <a:gd name="T88" fmla="*/ 4213 w 4883"/>
                <a:gd name="T89" fmla="*/ 2403 h 3602"/>
                <a:gd name="T90" fmla="*/ 4309 w 4883"/>
                <a:gd name="T91" fmla="*/ 1458 h 3602"/>
                <a:gd name="T92" fmla="*/ 4404 w 4883"/>
                <a:gd name="T93" fmla="*/ 994 h 3602"/>
                <a:gd name="T94" fmla="*/ 4500 w 4883"/>
                <a:gd name="T95" fmla="*/ 885 h 3602"/>
                <a:gd name="T96" fmla="*/ 4596 w 4883"/>
                <a:gd name="T97" fmla="*/ 1600 h 3602"/>
                <a:gd name="T98" fmla="*/ 4692 w 4883"/>
                <a:gd name="T99" fmla="*/ 2294 h 3602"/>
                <a:gd name="T100" fmla="*/ 4787 w 4883"/>
                <a:gd name="T101" fmla="*/ 2838 h 3602"/>
                <a:gd name="T102" fmla="*/ 4883 w 4883"/>
                <a:gd name="T103" fmla="*/ 2629 h 3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83" h="3602">
                  <a:moveTo>
                    <a:pt x="0" y="625"/>
                  </a:moveTo>
                  <a:lnTo>
                    <a:pt x="96" y="1250"/>
                  </a:lnTo>
                  <a:lnTo>
                    <a:pt x="192" y="1612"/>
                  </a:lnTo>
                  <a:lnTo>
                    <a:pt x="287" y="1444"/>
                  </a:lnTo>
                  <a:lnTo>
                    <a:pt x="383" y="1805"/>
                  </a:lnTo>
                  <a:lnTo>
                    <a:pt x="479" y="1801"/>
                  </a:lnTo>
                  <a:lnTo>
                    <a:pt x="575" y="1866"/>
                  </a:lnTo>
                  <a:lnTo>
                    <a:pt x="670" y="1885"/>
                  </a:lnTo>
                  <a:lnTo>
                    <a:pt x="766" y="1210"/>
                  </a:lnTo>
                  <a:lnTo>
                    <a:pt x="862" y="300"/>
                  </a:lnTo>
                  <a:lnTo>
                    <a:pt x="958" y="0"/>
                  </a:lnTo>
                  <a:lnTo>
                    <a:pt x="1053" y="139"/>
                  </a:lnTo>
                  <a:lnTo>
                    <a:pt x="1149" y="636"/>
                  </a:lnTo>
                  <a:lnTo>
                    <a:pt x="1245" y="1266"/>
                  </a:lnTo>
                  <a:lnTo>
                    <a:pt x="1341" y="1838"/>
                  </a:lnTo>
                  <a:lnTo>
                    <a:pt x="1436" y="1645"/>
                  </a:lnTo>
                  <a:lnTo>
                    <a:pt x="1532" y="1925"/>
                  </a:lnTo>
                  <a:lnTo>
                    <a:pt x="1628" y="1946"/>
                  </a:lnTo>
                  <a:lnTo>
                    <a:pt x="1724" y="2109"/>
                  </a:lnTo>
                  <a:lnTo>
                    <a:pt x="1819" y="2327"/>
                  </a:lnTo>
                  <a:lnTo>
                    <a:pt x="1915" y="1373"/>
                  </a:lnTo>
                  <a:lnTo>
                    <a:pt x="2011" y="487"/>
                  </a:lnTo>
                  <a:lnTo>
                    <a:pt x="2107" y="71"/>
                  </a:lnTo>
                  <a:lnTo>
                    <a:pt x="2202" y="585"/>
                  </a:lnTo>
                  <a:lnTo>
                    <a:pt x="2298" y="1202"/>
                  </a:lnTo>
                  <a:lnTo>
                    <a:pt x="2394" y="1767"/>
                  </a:lnTo>
                  <a:lnTo>
                    <a:pt x="2490" y="2245"/>
                  </a:lnTo>
                  <a:lnTo>
                    <a:pt x="2585" y="2234"/>
                  </a:lnTo>
                  <a:lnTo>
                    <a:pt x="2681" y="2815"/>
                  </a:lnTo>
                  <a:lnTo>
                    <a:pt x="2777" y="3042"/>
                  </a:lnTo>
                  <a:lnTo>
                    <a:pt x="2873" y="3548"/>
                  </a:lnTo>
                  <a:lnTo>
                    <a:pt x="2968" y="3602"/>
                  </a:lnTo>
                  <a:lnTo>
                    <a:pt x="3064" y="3195"/>
                  </a:lnTo>
                  <a:lnTo>
                    <a:pt x="3160" y="2324"/>
                  </a:lnTo>
                  <a:lnTo>
                    <a:pt x="3256" y="1646"/>
                  </a:lnTo>
                  <a:lnTo>
                    <a:pt x="3351" y="1936"/>
                  </a:lnTo>
                  <a:lnTo>
                    <a:pt x="3447" y="2522"/>
                  </a:lnTo>
                  <a:lnTo>
                    <a:pt x="3543" y="2886"/>
                  </a:lnTo>
                  <a:lnTo>
                    <a:pt x="3639" y="2803"/>
                  </a:lnTo>
                  <a:lnTo>
                    <a:pt x="3734" y="2562"/>
                  </a:lnTo>
                  <a:lnTo>
                    <a:pt x="3830" y="2544"/>
                  </a:lnTo>
                  <a:lnTo>
                    <a:pt x="3926" y="2658"/>
                  </a:lnTo>
                  <a:lnTo>
                    <a:pt x="4022" y="3043"/>
                  </a:lnTo>
                  <a:lnTo>
                    <a:pt x="4117" y="2976"/>
                  </a:lnTo>
                  <a:lnTo>
                    <a:pt x="4213" y="2403"/>
                  </a:lnTo>
                  <a:lnTo>
                    <a:pt x="4309" y="1458"/>
                  </a:lnTo>
                  <a:lnTo>
                    <a:pt x="4404" y="994"/>
                  </a:lnTo>
                  <a:lnTo>
                    <a:pt x="4500" y="885"/>
                  </a:lnTo>
                  <a:lnTo>
                    <a:pt x="4596" y="1600"/>
                  </a:lnTo>
                  <a:lnTo>
                    <a:pt x="4692" y="2294"/>
                  </a:lnTo>
                  <a:lnTo>
                    <a:pt x="4787" y="2838"/>
                  </a:lnTo>
                  <a:lnTo>
                    <a:pt x="4883" y="2629"/>
                  </a:lnTo>
                </a:path>
              </a:pathLst>
            </a:custGeom>
            <a:noFill/>
            <a:ln w="635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620" name="Freeform 171"/>
            <p:cNvSpPr>
              <a:spLocks/>
            </p:cNvSpPr>
            <p:nvPr/>
          </p:nvSpPr>
          <p:spPr bwMode="auto">
            <a:xfrm>
              <a:off x="2502" y="2955"/>
              <a:ext cx="672" cy="524"/>
            </a:xfrm>
            <a:custGeom>
              <a:avLst/>
              <a:gdLst>
                <a:gd name="T0" fmla="*/ 0 w 4883"/>
                <a:gd name="T1" fmla="*/ 3275 h 3854"/>
                <a:gd name="T2" fmla="*/ 96 w 4883"/>
                <a:gd name="T3" fmla="*/ 3289 h 3854"/>
                <a:gd name="T4" fmla="*/ 192 w 4883"/>
                <a:gd name="T5" fmla="*/ 3502 h 3854"/>
                <a:gd name="T6" fmla="*/ 287 w 4883"/>
                <a:gd name="T7" fmla="*/ 3854 h 3854"/>
                <a:gd name="T8" fmla="*/ 383 w 4883"/>
                <a:gd name="T9" fmla="*/ 3605 h 3854"/>
                <a:gd name="T10" fmla="*/ 479 w 4883"/>
                <a:gd name="T11" fmla="*/ 2837 h 3854"/>
                <a:gd name="T12" fmla="*/ 575 w 4883"/>
                <a:gd name="T13" fmla="*/ 1889 h 3854"/>
                <a:gd name="T14" fmla="*/ 670 w 4883"/>
                <a:gd name="T15" fmla="*/ 1394 h 3854"/>
                <a:gd name="T16" fmla="*/ 766 w 4883"/>
                <a:gd name="T17" fmla="*/ 1604 h 3854"/>
                <a:gd name="T18" fmla="*/ 862 w 4883"/>
                <a:gd name="T19" fmla="*/ 2441 h 3854"/>
                <a:gd name="T20" fmla="*/ 958 w 4883"/>
                <a:gd name="T21" fmla="*/ 3174 h 3854"/>
                <a:gd name="T22" fmla="*/ 1053 w 4883"/>
                <a:gd name="T23" fmla="*/ 3705 h 3854"/>
                <a:gd name="T24" fmla="*/ 1149 w 4883"/>
                <a:gd name="T25" fmla="*/ 3310 h 3854"/>
                <a:gd name="T26" fmla="*/ 1245 w 4883"/>
                <a:gd name="T27" fmla="*/ 3216 h 3854"/>
                <a:gd name="T28" fmla="*/ 1341 w 4883"/>
                <a:gd name="T29" fmla="*/ 3086 h 3854"/>
                <a:gd name="T30" fmla="*/ 1436 w 4883"/>
                <a:gd name="T31" fmla="*/ 2847 h 3854"/>
                <a:gd name="T32" fmla="*/ 1532 w 4883"/>
                <a:gd name="T33" fmla="*/ 2456 h 3854"/>
                <a:gd name="T34" fmla="*/ 1628 w 4883"/>
                <a:gd name="T35" fmla="*/ 1620 h 3854"/>
                <a:gd name="T36" fmla="*/ 1724 w 4883"/>
                <a:gd name="T37" fmla="*/ 737 h 3854"/>
                <a:gd name="T38" fmla="*/ 1819 w 4883"/>
                <a:gd name="T39" fmla="*/ 392 h 3854"/>
                <a:gd name="T40" fmla="*/ 1915 w 4883"/>
                <a:gd name="T41" fmla="*/ 474 h 3854"/>
                <a:gd name="T42" fmla="*/ 2011 w 4883"/>
                <a:gd name="T43" fmla="*/ 1331 h 3854"/>
                <a:gd name="T44" fmla="*/ 2107 w 4883"/>
                <a:gd name="T45" fmla="*/ 2107 h 3854"/>
                <a:gd name="T46" fmla="*/ 2202 w 4883"/>
                <a:gd name="T47" fmla="*/ 2318 h 3854"/>
                <a:gd name="T48" fmla="*/ 2298 w 4883"/>
                <a:gd name="T49" fmla="*/ 1894 h 3854"/>
                <a:gd name="T50" fmla="*/ 2394 w 4883"/>
                <a:gd name="T51" fmla="*/ 1923 h 3854"/>
                <a:gd name="T52" fmla="*/ 2490 w 4883"/>
                <a:gd name="T53" fmla="*/ 1809 h 3854"/>
                <a:gd name="T54" fmla="*/ 2585 w 4883"/>
                <a:gd name="T55" fmla="*/ 2180 h 3854"/>
                <a:gd name="T56" fmla="*/ 2681 w 4883"/>
                <a:gd name="T57" fmla="*/ 1820 h 3854"/>
                <a:gd name="T58" fmla="*/ 2777 w 4883"/>
                <a:gd name="T59" fmla="*/ 1285 h 3854"/>
                <a:gd name="T60" fmla="*/ 2873 w 4883"/>
                <a:gd name="T61" fmla="*/ 561 h 3854"/>
                <a:gd name="T62" fmla="*/ 2968 w 4883"/>
                <a:gd name="T63" fmla="*/ 348 h 3854"/>
                <a:gd name="T64" fmla="*/ 3064 w 4883"/>
                <a:gd name="T65" fmla="*/ 1345 h 3854"/>
                <a:gd name="T66" fmla="*/ 3160 w 4883"/>
                <a:gd name="T67" fmla="*/ 2609 h 3854"/>
                <a:gd name="T68" fmla="*/ 3256 w 4883"/>
                <a:gd name="T69" fmla="*/ 3491 h 3854"/>
                <a:gd name="T70" fmla="*/ 3351 w 4883"/>
                <a:gd name="T71" fmla="*/ 3793 h 3854"/>
                <a:gd name="T72" fmla="*/ 3447 w 4883"/>
                <a:gd name="T73" fmla="*/ 2832 h 3854"/>
                <a:gd name="T74" fmla="*/ 3543 w 4883"/>
                <a:gd name="T75" fmla="*/ 2679 h 3854"/>
                <a:gd name="T76" fmla="*/ 3639 w 4883"/>
                <a:gd name="T77" fmla="*/ 2605 h 3854"/>
                <a:gd name="T78" fmla="*/ 3734 w 4883"/>
                <a:gd name="T79" fmla="*/ 2567 h 3854"/>
                <a:gd name="T80" fmla="*/ 3830 w 4883"/>
                <a:gd name="T81" fmla="*/ 2377 h 3854"/>
                <a:gd name="T82" fmla="*/ 3926 w 4883"/>
                <a:gd name="T83" fmla="*/ 1708 h 3854"/>
                <a:gd name="T84" fmla="*/ 4021 w 4883"/>
                <a:gd name="T85" fmla="*/ 657 h 3854"/>
                <a:gd name="T86" fmla="*/ 4117 w 4883"/>
                <a:gd name="T87" fmla="*/ 49 h 3854"/>
                <a:gd name="T88" fmla="*/ 4213 w 4883"/>
                <a:gd name="T89" fmla="*/ 0 h 3854"/>
                <a:gd name="T90" fmla="*/ 4309 w 4883"/>
                <a:gd name="T91" fmla="*/ 754 h 3854"/>
                <a:gd name="T92" fmla="*/ 4404 w 4883"/>
                <a:gd name="T93" fmla="*/ 1306 h 3854"/>
                <a:gd name="T94" fmla="*/ 4500 w 4883"/>
                <a:gd name="T95" fmla="*/ 1638 h 3854"/>
                <a:gd name="T96" fmla="*/ 4596 w 4883"/>
                <a:gd name="T97" fmla="*/ 1177 h 3854"/>
                <a:gd name="T98" fmla="*/ 4692 w 4883"/>
                <a:gd name="T99" fmla="*/ 990 h 3854"/>
                <a:gd name="T100" fmla="*/ 4787 w 4883"/>
                <a:gd name="T101" fmla="*/ 1044 h 3854"/>
                <a:gd name="T102" fmla="*/ 4883 w 4883"/>
                <a:gd name="T103" fmla="*/ 1088 h 3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83" h="3854">
                  <a:moveTo>
                    <a:pt x="0" y="3275"/>
                  </a:moveTo>
                  <a:lnTo>
                    <a:pt x="96" y="3289"/>
                  </a:lnTo>
                  <a:lnTo>
                    <a:pt x="192" y="3502"/>
                  </a:lnTo>
                  <a:lnTo>
                    <a:pt x="287" y="3854"/>
                  </a:lnTo>
                  <a:lnTo>
                    <a:pt x="383" y="3605"/>
                  </a:lnTo>
                  <a:lnTo>
                    <a:pt x="479" y="2837"/>
                  </a:lnTo>
                  <a:lnTo>
                    <a:pt x="575" y="1889"/>
                  </a:lnTo>
                  <a:lnTo>
                    <a:pt x="670" y="1394"/>
                  </a:lnTo>
                  <a:lnTo>
                    <a:pt x="766" y="1604"/>
                  </a:lnTo>
                  <a:lnTo>
                    <a:pt x="862" y="2441"/>
                  </a:lnTo>
                  <a:lnTo>
                    <a:pt x="958" y="3174"/>
                  </a:lnTo>
                  <a:lnTo>
                    <a:pt x="1053" y="3705"/>
                  </a:lnTo>
                  <a:lnTo>
                    <a:pt x="1149" y="3310"/>
                  </a:lnTo>
                  <a:lnTo>
                    <a:pt x="1245" y="3216"/>
                  </a:lnTo>
                  <a:lnTo>
                    <a:pt x="1341" y="3086"/>
                  </a:lnTo>
                  <a:lnTo>
                    <a:pt x="1436" y="2847"/>
                  </a:lnTo>
                  <a:lnTo>
                    <a:pt x="1532" y="2456"/>
                  </a:lnTo>
                  <a:lnTo>
                    <a:pt x="1628" y="1620"/>
                  </a:lnTo>
                  <a:lnTo>
                    <a:pt x="1724" y="737"/>
                  </a:lnTo>
                  <a:lnTo>
                    <a:pt x="1819" y="392"/>
                  </a:lnTo>
                  <a:lnTo>
                    <a:pt x="1915" y="474"/>
                  </a:lnTo>
                  <a:lnTo>
                    <a:pt x="2011" y="1331"/>
                  </a:lnTo>
                  <a:lnTo>
                    <a:pt x="2107" y="2107"/>
                  </a:lnTo>
                  <a:lnTo>
                    <a:pt x="2202" y="2318"/>
                  </a:lnTo>
                  <a:lnTo>
                    <a:pt x="2298" y="1894"/>
                  </a:lnTo>
                  <a:lnTo>
                    <a:pt x="2394" y="1923"/>
                  </a:lnTo>
                  <a:lnTo>
                    <a:pt x="2490" y="1809"/>
                  </a:lnTo>
                  <a:lnTo>
                    <a:pt x="2585" y="2180"/>
                  </a:lnTo>
                  <a:lnTo>
                    <a:pt x="2681" y="1820"/>
                  </a:lnTo>
                  <a:lnTo>
                    <a:pt x="2777" y="1285"/>
                  </a:lnTo>
                  <a:lnTo>
                    <a:pt x="2873" y="561"/>
                  </a:lnTo>
                  <a:lnTo>
                    <a:pt x="2968" y="348"/>
                  </a:lnTo>
                  <a:lnTo>
                    <a:pt x="3064" y="1345"/>
                  </a:lnTo>
                  <a:lnTo>
                    <a:pt x="3160" y="2609"/>
                  </a:lnTo>
                  <a:lnTo>
                    <a:pt x="3256" y="3491"/>
                  </a:lnTo>
                  <a:lnTo>
                    <a:pt x="3351" y="3793"/>
                  </a:lnTo>
                  <a:lnTo>
                    <a:pt x="3447" y="2832"/>
                  </a:lnTo>
                  <a:lnTo>
                    <a:pt x="3543" y="2679"/>
                  </a:lnTo>
                  <a:lnTo>
                    <a:pt x="3639" y="2605"/>
                  </a:lnTo>
                  <a:lnTo>
                    <a:pt x="3734" y="2567"/>
                  </a:lnTo>
                  <a:lnTo>
                    <a:pt x="3830" y="2377"/>
                  </a:lnTo>
                  <a:lnTo>
                    <a:pt x="3926" y="1708"/>
                  </a:lnTo>
                  <a:lnTo>
                    <a:pt x="4021" y="657"/>
                  </a:lnTo>
                  <a:lnTo>
                    <a:pt x="4117" y="49"/>
                  </a:lnTo>
                  <a:lnTo>
                    <a:pt x="4213" y="0"/>
                  </a:lnTo>
                  <a:lnTo>
                    <a:pt x="4309" y="754"/>
                  </a:lnTo>
                  <a:lnTo>
                    <a:pt x="4404" y="1306"/>
                  </a:lnTo>
                  <a:lnTo>
                    <a:pt x="4500" y="1638"/>
                  </a:lnTo>
                  <a:lnTo>
                    <a:pt x="4596" y="1177"/>
                  </a:lnTo>
                  <a:lnTo>
                    <a:pt x="4692" y="990"/>
                  </a:lnTo>
                  <a:lnTo>
                    <a:pt x="4787" y="1044"/>
                  </a:lnTo>
                  <a:lnTo>
                    <a:pt x="4883" y="1088"/>
                  </a:lnTo>
                </a:path>
              </a:pathLst>
            </a:custGeom>
            <a:noFill/>
            <a:ln w="635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621" name="Freeform 172"/>
            <p:cNvSpPr>
              <a:spLocks/>
            </p:cNvSpPr>
            <p:nvPr/>
          </p:nvSpPr>
          <p:spPr bwMode="auto">
            <a:xfrm>
              <a:off x="3174" y="1977"/>
              <a:ext cx="672" cy="1127"/>
            </a:xfrm>
            <a:custGeom>
              <a:avLst/>
              <a:gdLst>
                <a:gd name="T0" fmla="*/ 0 w 4883"/>
                <a:gd name="T1" fmla="*/ 8282 h 8286"/>
                <a:gd name="T2" fmla="*/ 96 w 4883"/>
                <a:gd name="T3" fmla="*/ 8048 h 8286"/>
                <a:gd name="T4" fmla="*/ 192 w 4883"/>
                <a:gd name="T5" fmla="*/ 7133 h 8286"/>
                <a:gd name="T6" fmla="*/ 287 w 4883"/>
                <a:gd name="T7" fmla="*/ 6411 h 8286"/>
                <a:gd name="T8" fmla="*/ 383 w 4883"/>
                <a:gd name="T9" fmla="*/ 6152 h 8286"/>
                <a:gd name="T10" fmla="*/ 479 w 4883"/>
                <a:gd name="T11" fmla="*/ 6622 h 8286"/>
                <a:gd name="T12" fmla="*/ 575 w 4883"/>
                <a:gd name="T13" fmla="*/ 7333 h 8286"/>
                <a:gd name="T14" fmla="*/ 670 w 4883"/>
                <a:gd name="T15" fmla="*/ 8099 h 8286"/>
                <a:gd name="T16" fmla="*/ 766 w 4883"/>
                <a:gd name="T17" fmla="*/ 8286 h 8286"/>
                <a:gd name="T18" fmla="*/ 862 w 4883"/>
                <a:gd name="T19" fmla="*/ 7947 h 8286"/>
                <a:gd name="T20" fmla="*/ 958 w 4883"/>
                <a:gd name="T21" fmla="*/ 7742 h 8286"/>
                <a:gd name="T22" fmla="*/ 1053 w 4883"/>
                <a:gd name="T23" fmla="*/ 7759 h 8286"/>
                <a:gd name="T24" fmla="*/ 1149 w 4883"/>
                <a:gd name="T25" fmla="*/ 7754 h 8286"/>
                <a:gd name="T26" fmla="*/ 1245 w 4883"/>
                <a:gd name="T27" fmla="*/ 7250 h 8286"/>
                <a:gd name="T28" fmla="*/ 1341 w 4883"/>
                <a:gd name="T29" fmla="*/ 6496 h 8286"/>
                <a:gd name="T30" fmla="*/ 1436 w 4883"/>
                <a:gd name="T31" fmla="*/ 5769 h 8286"/>
                <a:gd name="T32" fmla="*/ 1532 w 4883"/>
                <a:gd name="T33" fmla="*/ 4655 h 8286"/>
                <a:gd name="T34" fmla="*/ 1628 w 4883"/>
                <a:gd name="T35" fmla="*/ 3686 h 8286"/>
                <a:gd name="T36" fmla="*/ 1724 w 4883"/>
                <a:gd name="T37" fmla="*/ 3704 h 8286"/>
                <a:gd name="T38" fmla="*/ 1819 w 4883"/>
                <a:gd name="T39" fmla="*/ 3981 h 8286"/>
                <a:gd name="T40" fmla="*/ 1915 w 4883"/>
                <a:gd name="T41" fmla="*/ 4793 h 8286"/>
                <a:gd name="T42" fmla="*/ 2011 w 4883"/>
                <a:gd name="T43" fmla="*/ 4504 h 8286"/>
                <a:gd name="T44" fmla="*/ 2107 w 4883"/>
                <a:gd name="T45" fmla="*/ 4403 h 8286"/>
                <a:gd name="T46" fmla="*/ 2202 w 4883"/>
                <a:gd name="T47" fmla="*/ 4316 h 8286"/>
                <a:gd name="T48" fmla="*/ 2298 w 4883"/>
                <a:gd name="T49" fmla="*/ 4244 h 8286"/>
                <a:gd name="T50" fmla="*/ 2394 w 4883"/>
                <a:gd name="T51" fmla="*/ 3800 h 8286"/>
                <a:gd name="T52" fmla="*/ 2490 w 4883"/>
                <a:gd name="T53" fmla="*/ 2825 h 8286"/>
                <a:gd name="T54" fmla="*/ 2585 w 4883"/>
                <a:gd name="T55" fmla="*/ 1099 h 8286"/>
                <a:gd name="T56" fmla="*/ 2681 w 4883"/>
                <a:gd name="T57" fmla="*/ 1237 h 8286"/>
                <a:gd name="T58" fmla="*/ 2777 w 4883"/>
                <a:gd name="T59" fmla="*/ 1844 h 8286"/>
                <a:gd name="T60" fmla="*/ 2873 w 4883"/>
                <a:gd name="T61" fmla="*/ 3610 h 8286"/>
                <a:gd name="T62" fmla="*/ 2968 w 4883"/>
                <a:gd name="T63" fmla="*/ 5298 h 8286"/>
                <a:gd name="T64" fmla="*/ 3064 w 4883"/>
                <a:gd name="T65" fmla="*/ 5298 h 8286"/>
                <a:gd name="T66" fmla="*/ 3160 w 4883"/>
                <a:gd name="T67" fmla="*/ 4966 h 8286"/>
                <a:gd name="T68" fmla="*/ 3255 w 4883"/>
                <a:gd name="T69" fmla="*/ 5159 h 8286"/>
                <a:gd name="T70" fmla="*/ 3351 w 4883"/>
                <a:gd name="T71" fmla="*/ 5481 h 8286"/>
                <a:gd name="T72" fmla="*/ 3447 w 4883"/>
                <a:gd name="T73" fmla="*/ 5533 h 8286"/>
                <a:gd name="T74" fmla="*/ 3543 w 4883"/>
                <a:gd name="T75" fmla="*/ 5188 h 8286"/>
                <a:gd name="T76" fmla="*/ 3638 w 4883"/>
                <a:gd name="T77" fmla="*/ 3965 h 8286"/>
                <a:gd name="T78" fmla="*/ 3734 w 4883"/>
                <a:gd name="T79" fmla="*/ 34 h 8286"/>
                <a:gd name="T80" fmla="*/ 3830 w 4883"/>
                <a:gd name="T81" fmla="*/ 0 h 8286"/>
                <a:gd name="T82" fmla="*/ 3926 w 4883"/>
                <a:gd name="T83" fmla="*/ 672 h 8286"/>
                <a:gd name="T84" fmla="*/ 4021 w 4883"/>
                <a:gd name="T85" fmla="*/ 2626 h 8286"/>
                <a:gd name="T86" fmla="*/ 4117 w 4883"/>
                <a:gd name="T87" fmla="*/ 4237 h 8286"/>
                <a:gd name="T88" fmla="*/ 4213 w 4883"/>
                <a:gd name="T89" fmla="*/ 4859 h 8286"/>
                <a:gd name="T90" fmla="*/ 4309 w 4883"/>
                <a:gd name="T91" fmla="*/ 4591 h 8286"/>
                <a:gd name="T92" fmla="*/ 4404 w 4883"/>
                <a:gd name="T93" fmla="*/ 4991 h 8286"/>
                <a:gd name="T94" fmla="*/ 4500 w 4883"/>
                <a:gd name="T95" fmla="*/ 5688 h 8286"/>
                <a:gd name="T96" fmla="*/ 4596 w 4883"/>
                <a:gd name="T97" fmla="*/ 5729 h 8286"/>
                <a:gd name="T98" fmla="*/ 4692 w 4883"/>
                <a:gd name="T99" fmla="*/ 5705 h 8286"/>
                <a:gd name="T100" fmla="*/ 4787 w 4883"/>
                <a:gd name="T101" fmla="*/ 4739 h 8286"/>
                <a:gd name="T102" fmla="*/ 4883 w 4883"/>
                <a:gd name="T103" fmla="*/ 1170 h 8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83" h="8286">
                  <a:moveTo>
                    <a:pt x="0" y="8282"/>
                  </a:moveTo>
                  <a:lnTo>
                    <a:pt x="96" y="8048"/>
                  </a:lnTo>
                  <a:lnTo>
                    <a:pt x="192" y="7133"/>
                  </a:lnTo>
                  <a:lnTo>
                    <a:pt x="287" y="6411"/>
                  </a:lnTo>
                  <a:lnTo>
                    <a:pt x="383" y="6152"/>
                  </a:lnTo>
                  <a:lnTo>
                    <a:pt x="479" y="6622"/>
                  </a:lnTo>
                  <a:lnTo>
                    <a:pt x="575" y="7333"/>
                  </a:lnTo>
                  <a:lnTo>
                    <a:pt x="670" y="8099"/>
                  </a:lnTo>
                  <a:lnTo>
                    <a:pt x="766" y="8286"/>
                  </a:lnTo>
                  <a:lnTo>
                    <a:pt x="862" y="7947"/>
                  </a:lnTo>
                  <a:lnTo>
                    <a:pt x="958" y="7742"/>
                  </a:lnTo>
                  <a:lnTo>
                    <a:pt x="1053" y="7759"/>
                  </a:lnTo>
                  <a:lnTo>
                    <a:pt x="1149" y="7754"/>
                  </a:lnTo>
                  <a:lnTo>
                    <a:pt x="1245" y="7250"/>
                  </a:lnTo>
                  <a:lnTo>
                    <a:pt x="1341" y="6496"/>
                  </a:lnTo>
                  <a:lnTo>
                    <a:pt x="1436" y="5769"/>
                  </a:lnTo>
                  <a:lnTo>
                    <a:pt x="1532" y="4655"/>
                  </a:lnTo>
                  <a:lnTo>
                    <a:pt x="1628" y="3686"/>
                  </a:lnTo>
                  <a:lnTo>
                    <a:pt x="1724" y="3704"/>
                  </a:lnTo>
                  <a:lnTo>
                    <a:pt x="1819" y="3981"/>
                  </a:lnTo>
                  <a:lnTo>
                    <a:pt x="1915" y="4793"/>
                  </a:lnTo>
                  <a:lnTo>
                    <a:pt x="2011" y="4504"/>
                  </a:lnTo>
                  <a:lnTo>
                    <a:pt x="2107" y="4403"/>
                  </a:lnTo>
                  <a:lnTo>
                    <a:pt x="2202" y="4316"/>
                  </a:lnTo>
                  <a:lnTo>
                    <a:pt x="2298" y="4244"/>
                  </a:lnTo>
                  <a:lnTo>
                    <a:pt x="2394" y="3800"/>
                  </a:lnTo>
                  <a:lnTo>
                    <a:pt x="2490" y="2825"/>
                  </a:lnTo>
                  <a:lnTo>
                    <a:pt x="2585" y="1099"/>
                  </a:lnTo>
                  <a:lnTo>
                    <a:pt x="2681" y="1237"/>
                  </a:lnTo>
                  <a:lnTo>
                    <a:pt x="2777" y="1844"/>
                  </a:lnTo>
                  <a:lnTo>
                    <a:pt x="2873" y="3610"/>
                  </a:lnTo>
                  <a:lnTo>
                    <a:pt x="2968" y="5298"/>
                  </a:lnTo>
                  <a:lnTo>
                    <a:pt x="3064" y="5298"/>
                  </a:lnTo>
                  <a:lnTo>
                    <a:pt x="3160" y="4966"/>
                  </a:lnTo>
                  <a:lnTo>
                    <a:pt x="3255" y="5159"/>
                  </a:lnTo>
                  <a:lnTo>
                    <a:pt x="3351" y="5481"/>
                  </a:lnTo>
                  <a:lnTo>
                    <a:pt x="3447" y="5533"/>
                  </a:lnTo>
                  <a:lnTo>
                    <a:pt x="3543" y="5188"/>
                  </a:lnTo>
                  <a:lnTo>
                    <a:pt x="3638" y="3965"/>
                  </a:lnTo>
                  <a:lnTo>
                    <a:pt x="3734" y="34"/>
                  </a:lnTo>
                  <a:lnTo>
                    <a:pt x="3830" y="0"/>
                  </a:lnTo>
                  <a:lnTo>
                    <a:pt x="3926" y="672"/>
                  </a:lnTo>
                  <a:lnTo>
                    <a:pt x="4021" y="2626"/>
                  </a:lnTo>
                  <a:lnTo>
                    <a:pt x="4117" y="4237"/>
                  </a:lnTo>
                  <a:lnTo>
                    <a:pt x="4213" y="4859"/>
                  </a:lnTo>
                  <a:lnTo>
                    <a:pt x="4309" y="4591"/>
                  </a:lnTo>
                  <a:lnTo>
                    <a:pt x="4404" y="4991"/>
                  </a:lnTo>
                  <a:lnTo>
                    <a:pt x="4500" y="5688"/>
                  </a:lnTo>
                  <a:lnTo>
                    <a:pt x="4596" y="5729"/>
                  </a:lnTo>
                  <a:lnTo>
                    <a:pt x="4692" y="5705"/>
                  </a:lnTo>
                  <a:lnTo>
                    <a:pt x="4787" y="4739"/>
                  </a:lnTo>
                  <a:lnTo>
                    <a:pt x="4883" y="1170"/>
                  </a:lnTo>
                </a:path>
              </a:pathLst>
            </a:custGeom>
            <a:noFill/>
            <a:ln w="635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622" name="Freeform 173"/>
            <p:cNvSpPr>
              <a:spLocks/>
            </p:cNvSpPr>
            <p:nvPr/>
          </p:nvSpPr>
          <p:spPr bwMode="auto">
            <a:xfrm>
              <a:off x="3846" y="2129"/>
              <a:ext cx="119" cy="658"/>
            </a:xfrm>
            <a:custGeom>
              <a:avLst/>
              <a:gdLst>
                <a:gd name="T0" fmla="*/ 0 w 862"/>
                <a:gd name="T1" fmla="*/ 52 h 4837"/>
                <a:gd name="T2" fmla="*/ 96 w 862"/>
                <a:gd name="T3" fmla="*/ 0 h 4837"/>
                <a:gd name="T4" fmla="*/ 192 w 862"/>
                <a:gd name="T5" fmla="*/ 2088 h 4837"/>
                <a:gd name="T6" fmla="*/ 287 w 862"/>
                <a:gd name="T7" fmla="*/ 3578 h 4837"/>
                <a:gd name="T8" fmla="*/ 383 w 862"/>
                <a:gd name="T9" fmla="*/ 3972 h 4837"/>
                <a:gd name="T10" fmla="*/ 479 w 862"/>
                <a:gd name="T11" fmla="*/ 4354 h 4837"/>
                <a:gd name="T12" fmla="*/ 575 w 862"/>
                <a:gd name="T13" fmla="*/ 4185 h 4837"/>
                <a:gd name="T14" fmla="*/ 670 w 862"/>
                <a:gd name="T15" fmla="*/ 4363 h 4837"/>
                <a:gd name="T16" fmla="*/ 766 w 862"/>
                <a:gd name="T17" fmla="*/ 4639 h 4837"/>
                <a:gd name="T18" fmla="*/ 862 w 862"/>
                <a:gd name="T19" fmla="*/ 4837 h 4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2" h="4837">
                  <a:moveTo>
                    <a:pt x="0" y="52"/>
                  </a:moveTo>
                  <a:lnTo>
                    <a:pt x="96" y="0"/>
                  </a:lnTo>
                  <a:lnTo>
                    <a:pt x="192" y="2088"/>
                  </a:lnTo>
                  <a:lnTo>
                    <a:pt x="287" y="3578"/>
                  </a:lnTo>
                  <a:lnTo>
                    <a:pt x="383" y="3972"/>
                  </a:lnTo>
                  <a:lnTo>
                    <a:pt x="479" y="4354"/>
                  </a:lnTo>
                  <a:lnTo>
                    <a:pt x="575" y="4185"/>
                  </a:lnTo>
                  <a:lnTo>
                    <a:pt x="670" y="4363"/>
                  </a:lnTo>
                  <a:lnTo>
                    <a:pt x="766" y="4639"/>
                  </a:lnTo>
                  <a:lnTo>
                    <a:pt x="862" y="4837"/>
                  </a:lnTo>
                </a:path>
              </a:pathLst>
            </a:custGeom>
            <a:noFill/>
            <a:ln w="635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623" name="Rectangle 174"/>
            <p:cNvSpPr>
              <a:spLocks noChangeArrowheads="1"/>
            </p:cNvSpPr>
            <p:nvPr/>
          </p:nvSpPr>
          <p:spPr bwMode="auto">
            <a:xfrm>
              <a:off x="1491" y="1543"/>
              <a:ext cx="288"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hu-HU" sz="700" b="0" i="0" u="none" strike="noStrike" cap="none" normalizeH="0" baseline="0" smtClean="0">
                  <a:ln>
                    <a:noFill/>
                  </a:ln>
                  <a:solidFill>
                    <a:srgbClr val="000000"/>
                  </a:solidFill>
                  <a:effectLst/>
                  <a:latin typeface="Verdana" panose="020B0604030504040204" pitchFamily="34" charset="0"/>
                </a:rPr>
                <a:t>forecast</a:t>
              </a:r>
              <a:endParaRPr kumimoji="0" lang="hu-HU" altLang="hu-HU" sz="1800" b="0" i="0" u="none" strike="noStrike" cap="none" normalizeH="0" baseline="0" smtClean="0">
                <a:ln>
                  <a:noFill/>
                </a:ln>
                <a:solidFill>
                  <a:schemeClr val="tx1"/>
                </a:solidFill>
                <a:effectLst/>
                <a:latin typeface="Arial" panose="020B0604020202020204" pitchFamily="34" charset="0"/>
              </a:endParaRPr>
            </a:p>
          </p:txBody>
        </p:sp>
        <p:sp>
          <p:nvSpPr>
            <p:cNvPr id="64624" name="Line 175"/>
            <p:cNvSpPr>
              <a:spLocks noChangeShapeType="1"/>
            </p:cNvSpPr>
            <p:nvPr/>
          </p:nvSpPr>
          <p:spPr bwMode="auto">
            <a:xfrm>
              <a:off x="1814" y="1577"/>
              <a:ext cx="163" cy="0"/>
            </a:xfrm>
            <a:prstGeom prst="line">
              <a:avLst/>
            </a:prstGeom>
            <a:noFill/>
            <a:ln w="6350">
              <a:solidFill>
                <a:srgbClr val="0000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625" name="Freeform 176"/>
            <p:cNvSpPr>
              <a:spLocks/>
            </p:cNvSpPr>
            <p:nvPr/>
          </p:nvSpPr>
          <p:spPr bwMode="auto">
            <a:xfrm>
              <a:off x="1329" y="2815"/>
              <a:ext cx="673" cy="506"/>
            </a:xfrm>
            <a:custGeom>
              <a:avLst/>
              <a:gdLst>
                <a:gd name="T0" fmla="*/ 0 w 4883"/>
                <a:gd name="T1" fmla="*/ 408 h 3720"/>
                <a:gd name="T2" fmla="*/ 96 w 4883"/>
                <a:gd name="T3" fmla="*/ 922 h 3720"/>
                <a:gd name="T4" fmla="*/ 191 w 4883"/>
                <a:gd name="T5" fmla="*/ 903 h 3720"/>
                <a:gd name="T6" fmla="*/ 287 w 4883"/>
                <a:gd name="T7" fmla="*/ 2683 h 3720"/>
                <a:gd name="T8" fmla="*/ 383 w 4883"/>
                <a:gd name="T9" fmla="*/ 2485 h 3720"/>
                <a:gd name="T10" fmla="*/ 479 w 4883"/>
                <a:gd name="T11" fmla="*/ 2232 h 3720"/>
                <a:gd name="T12" fmla="*/ 574 w 4883"/>
                <a:gd name="T13" fmla="*/ 2263 h 3720"/>
                <a:gd name="T14" fmla="*/ 670 w 4883"/>
                <a:gd name="T15" fmla="*/ 1956 h 3720"/>
                <a:gd name="T16" fmla="*/ 766 w 4883"/>
                <a:gd name="T17" fmla="*/ 1787 h 3720"/>
                <a:gd name="T18" fmla="*/ 862 w 4883"/>
                <a:gd name="T19" fmla="*/ 1364 h 3720"/>
                <a:gd name="T20" fmla="*/ 957 w 4883"/>
                <a:gd name="T21" fmla="*/ 2561 h 3720"/>
                <a:gd name="T22" fmla="*/ 1053 w 4883"/>
                <a:gd name="T23" fmla="*/ 0 h 3720"/>
                <a:gd name="T24" fmla="*/ 1149 w 4883"/>
                <a:gd name="T25" fmla="*/ 2092 h 3720"/>
                <a:gd name="T26" fmla="*/ 1245 w 4883"/>
                <a:gd name="T27" fmla="*/ 1127 h 3720"/>
                <a:gd name="T28" fmla="*/ 1340 w 4883"/>
                <a:gd name="T29" fmla="*/ 1507 h 3720"/>
                <a:gd name="T30" fmla="*/ 1436 w 4883"/>
                <a:gd name="T31" fmla="*/ 2324 h 3720"/>
                <a:gd name="T32" fmla="*/ 1532 w 4883"/>
                <a:gd name="T33" fmla="*/ 1660 h 3720"/>
                <a:gd name="T34" fmla="*/ 1628 w 4883"/>
                <a:gd name="T35" fmla="*/ 1632 h 3720"/>
                <a:gd name="T36" fmla="*/ 1723 w 4883"/>
                <a:gd name="T37" fmla="*/ 2045 h 3720"/>
                <a:gd name="T38" fmla="*/ 1819 w 4883"/>
                <a:gd name="T39" fmla="*/ 2105 h 3720"/>
                <a:gd name="T40" fmla="*/ 1915 w 4883"/>
                <a:gd name="T41" fmla="*/ 2800 h 3720"/>
                <a:gd name="T42" fmla="*/ 2011 w 4883"/>
                <a:gd name="T43" fmla="*/ 2804 h 3720"/>
                <a:gd name="T44" fmla="*/ 2106 w 4883"/>
                <a:gd name="T45" fmla="*/ 2641 h 3720"/>
                <a:gd name="T46" fmla="*/ 2202 w 4883"/>
                <a:gd name="T47" fmla="*/ 1531 h 3720"/>
                <a:gd name="T48" fmla="*/ 2298 w 4883"/>
                <a:gd name="T49" fmla="*/ 385 h 3720"/>
                <a:gd name="T50" fmla="*/ 2394 w 4883"/>
                <a:gd name="T51" fmla="*/ 1247 h 3720"/>
                <a:gd name="T52" fmla="*/ 2489 w 4883"/>
                <a:gd name="T53" fmla="*/ 2044 h 3720"/>
                <a:gd name="T54" fmla="*/ 2585 w 4883"/>
                <a:gd name="T55" fmla="*/ 3099 h 3720"/>
                <a:gd name="T56" fmla="*/ 2681 w 4883"/>
                <a:gd name="T57" fmla="*/ 3430 h 3720"/>
                <a:gd name="T58" fmla="*/ 2777 w 4883"/>
                <a:gd name="T59" fmla="*/ 2840 h 3720"/>
                <a:gd name="T60" fmla="*/ 2872 w 4883"/>
                <a:gd name="T61" fmla="*/ 3198 h 3720"/>
                <a:gd name="T62" fmla="*/ 2968 w 4883"/>
                <a:gd name="T63" fmla="*/ 3437 h 3720"/>
                <a:gd name="T64" fmla="*/ 3064 w 4883"/>
                <a:gd name="T65" fmla="*/ 3707 h 3720"/>
                <a:gd name="T66" fmla="*/ 3160 w 4883"/>
                <a:gd name="T67" fmla="*/ 3720 h 3720"/>
                <a:gd name="T68" fmla="*/ 3255 w 4883"/>
                <a:gd name="T69" fmla="*/ 3597 h 3720"/>
                <a:gd name="T70" fmla="*/ 3351 w 4883"/>
                <a:gd name="T71" fmla="*/ 2283 h 3720"/>
                <a:gd name="T72" fmla="*/ 3447 w 4883"/>
                <a:gd name="T73" fmla="*/ 1904 h 3720"/>
                <a:gd name="T74" fmla="*/ 3543 w 4883"/>
                <a:gd name="T75" fmla="*/ 2031 h 3720"/>
                <a:gd name="T76" fmla="*/ 3638 w 4883"/>
                <a:gd name="T77" fmla="*/ 2258 h 3720"/>
                <a:gd name="T78" fmla="*/ 3734 w 4883"/>
                <a:gd name="T79" fmla="*/ 2957 h 3720"/>
                <a:gd name="T80" fmla="*/ 3830 w 4883"/>
                <a:gd name="T81" fmla="*/ 3287 h 3720"/>
                <a:gd name="T82" fmla="*/ 3925 w 4883"/>
                <a:gd name="T83" fmla="*/ 2972 h 3720"/>
                <a:gd name="T84" fmla="*/ 4021 w 4883"/>
                <a:gd name="T85" fmla="*/ 3306 h 3720"/>
                <a:gd name="T86" fmla="*/ 4117 w 4883"/>
                <a:gd name="T87" fmla="*/ 3681 h 3720"/>
                <a:gd name="T88" fmla="*/ 4213 w 4883"/>
                <a:gd name="T89" fmla="*/ 3697 h 3720"/>
                <a:gd name="T90" fmla="*/ 4308 w 4883"/>
                <a:gd name="T91" fmla="*/ 3514 h 3720"/>
                <a:gd name="T92" fmla="*/ 4404 w 4883"/>
                <a:gd name="T93" fmla="*/ 3057 h 3720"/>
                <a:gd name="T94" fmla="*/ 4500 w 4883"/>
                <a:gd name="T95" fmla="*/ 2063 h 3720"/>
                <a:gd name="T96" fmla="*/ 4596 w 4883"/>
                <a:gd name="T97" fmla="*/ 1556 h 3720"/>
                <a:gd name="T98" fmla="*/ 4691 w 4883"/>
                <a:gd name="T99" fmla="*/ 1835 h 3720"/>
                <a:gd name="T100" fmla="*/ 4787 w 4883"/>
                <a:gd name="T101" fmla="*/ 2360 h 3720"/>
                <a:gd name="T102" fmla="*/ 4883 w 4883"/>
                <a:gd name="T103" fmla="*/ 2937 h 3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83" h="3720">
                  <a:moveTo>
                    <a:pt x="0" y="408"/>
                  </a:moveTo>
                  <a:lnTo>
                    <a:pt x="96" y="922"/>
                  </a:lnTo>
                  <a:lnTo>
                    <a:pt x="191" y="903"/>
                  </a:lnTo>
                  <a:lnTo>
                    <a:pt x="287" y="2683"/>
                  </a:lnTo>
                  <a:lnTo>
                    <a:pt x="383" y="2485"/>
                  </a:lnTo>
                  <a:lnTo>
                    <a:pt x="479" y="2232"/>
                  </a:lnTo>
                  <a:lnTo>
                    <a:pt x="574" y="2263"/>
                  </a:lnTo>
                  <a:lnTo>
                    <a:pt x="670" y="1956"/>
                  </a:lnTo>
                  <a:lnTo>
                    <a:pt x="766" y="1787"/>
                  </a:lnTo>
                  <a:lnTo>
                    <a:pt x="862" y="1364"/>
                  </a:lnTo>
                  <a:lnTo>
                    <a:pt x="957" y="2561"/>
                  </a:lnTo>
                  <a:lnTo>
                    <a:pt x="1053" y="0"/>
                  </a:lnTo>
                  <a:lnTo>
                    <a:pt x="1149" y="2092"/>
                  </a:lnTo>
                  <a:lnTo>
                    <a:pt x="1245" y="1127"/>
                  </a:lnTo>
                  <a:lnTo>
                    <a:pt x="1340" y="1507"/>
                  </a:lnTo>
                  <a:lnTo>
                    <a:pt x="1436" y="2324"/>
                  </a:lnTo>
                  <a:lnTo>
                    <a:pt x="1532" y="1660"/>
                  </a:lnTo>
                  <a:lnTo>
                    <a:pt x="1628" y="1632"/>
                  </a:lnTo>
                  <a:lnTo>
                    <a:pt x="1723" y="2045"/>
                  </a:lnTo>
                  <a:lnTo>
                    <a:pt x="1819" y="2105"/>
                  </a:lnTo>
                  <a:lnTo>
                    <a:pt x="1915" y="2800"/>
                  </a:lnTo>
                  <a:lnTo>
                    <a:pt x="2011" y="2804"/>
                  </a:lnTo>
                  <a:lnTo>
                    <a:pt x="2106" y="2641"/>
                  </a:lnTo>
                  <a:lnTo>
                    <a:pt x="2202" y="1531"/>
                  </a:lnTo>
                  <a:lnTo>
                    <a:pt x="2298" y="385"/>
                  </a:lnTo>
                  <a:lnTo>
                    <a:pt x="2394" y="1247"/>
                  </a:lnTo>
                  <a:lnTo>
                    <a:pt x="2489" y="2044"/>
                  </a:lnTo>
                  <a:lnTo>
                    <a:pt x="2585" y="3099"/>
                  </a:lnTo>
                  <a:lnTo>
                    <a:pt x="2681" y="3430"/>
                  </a:lnTo>
                  <a:lnTo>
                    <a:pt x="2777" y="2840"/>
                  </a:lnTo>
                  <a:lnTo>
                    <a:pt x="2872" y="3198"/>
                  </a:lnTo>
                  <a:lnTo>
                    <a:pt x="2968" y="3437"/>
                  </a:lnTo>
                  <a:lnTo>
                    <a:pt x="3064" y="3707"/>
                  </a:lnTo>
                  <a:lnTo>
                    <a:pt x="3160" y="3720"/>
                  </a:lnTo>
                  <a:lnTo>
                    <a:pt x="3255" y="3597"/>
                  </a:lnTo>
                  <a:lnTo>
                    <a:pt x="3351" y="2283"/>
                  </a:lnTo>
                  <a:lnTo>
                    <a:pt x="3447" y="1904"/>
                  </a:lnTo>
                  <a:lnTo>
                    <a:pt x="3543" y="2031"/>
                  </a:lnTo>
                  <a:lnTo>
                    <a:pt x="3638" y="2258"/>
                  </a:lnTo>
                  <a:lnTo>
                    <a:pt x="3734" y="2957"/>
                  </a:lnTo>
                  <a:lnTo>
                    <a:pt x="3830" y="3287"/>
                  </a:lnTo>
                  <a:lnTo>
                    <a:pt x="3925" y="2972"/>
                  </a:lnTo>
                  <a:lnTo>
                    <a:pt x="4021" y="3306"/>
                  </a:lnTo>
                  <a:lnTo>
                    <a:pt x="4117" y="3681"/>
                  </a:lnTo>
                  <a:lnTo>
                    <a:pt x="4213" y="3697"/>
                  </a:lnTo>
                  <a:lnTo>
                    <a:pt x="4308" y="3514"/>
                  </a:lnTo>
                  <a:lnTo>
                    <a:pt x="4404" y="3057"/>
                  </a:lnTo>
                  <a:lnTo>
                    <a:pt x="4500" y="2063"/>
                  </a:lnTo>
                  <a:lnTo>
                    <a:pt x="4596" y="1556"/>
                  </a:lnTo>
                  <a:lnTo>
                    <a:pt x="4691" y="1835"/>
                  </a:lnTo>
                  <a:lnTo>
                    <a:pt x="4787" y="2360"/>
                  </a:lnTo>
                  <a:lnTo>
                    <a:pt x="4883" y="2937"/>
                  </a:lnTo>
                </a:path>
              </a:pathLst>
            </a:custGeom>
            <a:noFill/>
            <a:ln w="635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626" name="Freeform 177"/>
            <p:cNvSpPr>
              <a:spLocks/>
            </p:cNvSpPr>
            <p:nvPr/>
          </p:nvSpPr>
          <p:spPr bwMode="auto">
            <a:xfrm>
              <a:off x="2002" y="3063"/>
              <a:ext cx="672" cy="487"/>
            </a:xfrm>
            <a:custGeom>
              <a:avLst/>
              <a:gdLst>
                <a:gd name="T0" fmla="*/ 0 w 4883"/>
                <a:gd name="T1" fmla="*/ 1114 h 3585"/>
                <a:gd name="T2" fmla="*/ 96 w 4883"/>
                <a:gd name="T3" fmla="*/ 1483 h 3585"/>
                <a:gd name="T4" fmla="*/ 191 w 4883"/>
                <a:gd name="T5" fmla="*/ 1495 h 3585"/>
                <a:gd name="T6" fmla="*/ 287 w 4883"/>
                <a:gd name="T7" fmla="*/ 1761 h 3585"/>
                <a:gd name="T8" fmla="*/ 383 w 4883"/>
                <a:gd name="T9" fmla="*/ 1856 h 3585"/>
                <a:gd name="T10" fmla="*/ 479 w 4883"/>
                <a:gd name="T11" fmla="*/ 1945 h 3585"/>
                <a:gd name="T12" fmla="*/ 574 w 4883"/>
                <a:gd name="T13" fmla="*/ 1975 h 3585"/>
                <a:gd name="T14" fmla="*/ 670 w 4883"/>
                <a:gd name="T15" fmla="*/ 1622 h 3585"/>
                <a:gd name="T16" fmla="*/ 766 w 4883"/>
                <a:gd name="T17" fmla="*/ 292 h 3585"/>
                <a:gd name="T18" fmla="*/ 862 w 4883"/>
                <a:gd name="T19" fmla="*/ 0 h 3585"/>
                <a:gd name="T20" fmla="*/ 957 w 4883"/>
                <a:gd name="T21" fmla="*/ 44 h 3585"/>
                <a:gd name="T22" fmla="*/ 1053 w 4883"/>
                <a:gd name="T23" fmla="*/ 1040 h 3585"/>
                <a:gd name="T24" fmla="*/ 1149 w 4883"/>
                <a:gd name="T25" fmla="*/ 1688 h 3585"/>
                <a:gd name="T26" fmla="*/ 1245 w 4883"/>
                <a:gd name="T27" fmla="*/ 2077 h 3585"/>
                <a:gd name="T28" fmla="*/ 1340 w 4883"/>
                <a:gd name="T29" fmla="*/ 1886 h 3585"/>
                <a:gd name="T30" fmla="*/ 1436 w 4883"/>
                <a:gd name="T31" fmla="*/ 2399 h 3585"/>
                <a:gd name="T32" fmla="*/ 1532 w 4883"/>
                <a:gd name="T33" fmla="*/ 2769 h 3585"/>
                <a:gd name="T34" fmla="*/ 1628 w 4883"/>
                <a:gd name="T35" fmla="*/ 3080 h 3585"/>
                <a:gd name="T36" fmla="*/ 1723 w 4883"/>
                <a:gd name="T37" fmla="*/ 3585 h 3585"/>
                <a:gd name="T38" fmla="*/ 1819 w 4883"/>
                <a:gd name="T39" fmla="*/ 2642 h 3585"/>
                <a:gd name="T40" fmla="*/ 1915 w 4883"/>
                <a:gd name="T41" fmla="*/ 2260 h 3585"/>
                <a:gd name="T42" fmla="*/ 2011 w 4883"/>
                <a:gd name="T43" fmla="*/ 1774 h 3585"/>
                <a:gd name="T44" fmla="*/ 2106 w 4883"/>
                <a:gd name="T45" fmla="*/ 1777 h 3585"/>
                <a:gd name="T46" fmla="*/ 2202 w 4883"/>
                <a:gd name="T47" fmla="*/ 2361 h 3585"/>
                <a:gd name="T48" fmla="*/ 2298 w 4883"/>
                <a:gd name="T49" fmla="*/ 2973 h 3585"/>
                <a:gd name="T50" fmla="*/ 2394 w 4883"/>
                <a:gd name="T51" fmla="*/ 3166 h 3585"/>
                <a:gd name="T52" fmla="*/ 2489 w 4883"/>
                <a:gd name="T53" fmla="*/ 2442 h 3585"/>
                <a:gd name="T54" fmla="*/ 2585 w 4883"/>
                <a:gd name="T55" fmla="*/ 2841 h 3585"/>
                <a:gd name="T56" fmla="*/ 2681 w 4883"/>
                <a:gd name="T57" fmla="*/ 2446 h 3585"/>
                <a:gd name="T58" fmla="*/ 2777 w 4883"/>
                <a:gd name="T59" fmla="*/ 2864 h 3585"/>
                <a:gd name="T60" fmla="*/ 2872 w 4883"/>
                <a:gd name="T61" fmla="*/ 2987 h 3585"/>
                <a:gd name="T62" fmla="*/ 2968 w 4883"/>
                <a:gd name="T63" fmla="*/ 2208 h 3585"/>
                <a:gd name="T64" fmla="*/ 3064 w 4883"/>
                <a:gd name="T65" fmla="*/ 1394 h 3585"/>
                <a:gd name="T66" fmla="*/ 3159 w 4883"/>
                <a:gd name="T67" fmla="*/ 754 h 3585"/>
                <a:gd name="T68" fmla="*/ 3255 w 4883"/>
                <a:gd name="T69" fmla="*/ 1176 h 3585"/>
                <a:gd name="T70" fmla="*/ 3351 w 4883"/>
                <a:gd name="T71" fmla="*/ 1225 h 3585"/>
                <a:gd name="T72" fmla="*/ 3447 w 4883"/>
                <a:gd name="T73" fmla="*/ 1973 h 3585"/>
                <a:gd name="T74" fmla="*/ 3542 w 4883"/>
                <a:gd name="T75" fmla="*/ 2364 h 3585"/>
                <a:gd name="T76" fmla="*/ 3638 w 4883"/>
                <a:gd name="T77" fmla="*/ 2578 h 3585"/>
                <a:gd name="T78" fmla="*/ 3734 w 4883"/>
                <a:gd name="T79" fmla="*/ 2658 h 3585"/>
                <a:gd name="T80" fmla="*/ 3830 w 4883"/>
                <a:gd name="T81" fmla="*/ 2588 h 3585"/>
                <a:gd name="T82" fmla="*/ 3925 w 4883"/>
                <a:gd name="T83" fmla="*/ 3096 h 3585"/>
                <a:gd name="T84" fmla="*/ 4021 w 4883"/>
                <a:gd name="T85" fmla="*/ 3057 h 3585"/>
                <a:gd name="T86" fmla="*/ 4117 w 4883"/>
                <a:gd name="T87" fmla="*/ 2180 h 3585"/>
                <a:gd name="T88" fmla="*/ 4213 w 4883"/>
                <a:gd name="T89" fmla="*/ 1104 h 3585"/>
                <a:gd name="T90" fmla="*/ 4308 w 4883"/>
                <a:gd name="T91" fmla="*/ 593 h 3585"/>
                <a:gd name="T92" fmla="*/ 4404 w 4883"/>
                <a:gd name="T93" fmla="*/ 692 h 3585"/>
                <a:gd name="T94" fmla="*/ 4500 w 4883"/>
                <a:gd name="T95" fmla="*/ 1483 h 3585"/>
                <a:gd name="T96" fmla="*/ 4596 w 4883"/>
                <a:gd name="T97" fmla="*/ 2270 h 3585"/>
                <a:gd name="T98" fmla="*/ 4691 w 4883"/>
                <a:gd name="T99" fmla="*/ 2774 h 3585"/>
                <a:gd name="T100" fmla="*/ 4787 w 4883"/>
                <a:gd name="T101" fmla="*/ 2744 h 3585"/>
                <a:gd name="T102" fmla="*/ 4883 w 4883"/>
                <a:gd name="T103" fmla="*/ 2569 h 3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83" h="3585">
                  <a:moveTo>
                    <a:pt x="0" y="1114"/>
                  </a:moveTo>
                  <a:lnTo>
                    <a:pt x="96" y="1483"/>
                  </a:lnTo>
                  <a:lnTo>
                    <a:pt x="191" y="1495"/>
                  </a:lnTo>
                  <a:lnTo>
                    <a:pt x="287" y="1761"/>
                  </a:lnTo>
                  <a:lnTo>
                    <a:pt x="383" y="1856"/>
                  </a:lnTo>
                  <a:lnTo>
                    <a:pt x="479" y="1945"/>
                  </a:lnTo>
                  <a:lnTo>
                    <a:pt x="574" y="1975"/>
                  </a:lnTo>
                  <a:lnTo>
                    <a:pt x="670" y="1622"/>
                  </a:lnTo>
                  <a:lnTo>
                    <a:pt x="766" y="292"/>
                  </a:lnTo>
                  <a:lnTo>
                    <a:pt x="862" y="0"/>
                  </a:lnTo>
                  <a:lnTo>
                    <a:pt x="957" y="44"/>
                  </a:lnTo>
                  <a:lnTo>
                    <a:pt x="1053" y="1040"/>
                  </a:lnTo>
                  <a:lnTo>
                    <a:pt x="1149" y="1688"/>
                  </a:lnTo>
                  <a:lnTo>
                    <a:pt x="1245" y="2077"/>
                  </a:lnTo>
                  <a:lnTo>
                    <a:pt x="1340" y="1886"/>
                  </a:lnTo>
                  <a:lnTo>
                    <a:pt x="1436" y="2399"/>
                  </a:lnTo>
                  <a:lnTo>
                    <a:pt x="1532" y="2769"/>
                  </a:lnTo>
                  <a:lnTo>
                    <a:pt x="1628" y="3080"/>
                  </a:lnTo>
                  <a:lnTo>
                    <a:pt x="1723" y="3585"/>
                  </a:lnTo>
                  <a:lnTo>
                    <a:pt x="1819" y="2642"/>
                  </a:lnTo>
                  <a:lnTo>
                    <a:pt x="1915" y="2260"/>
                  </a:lnTo>
                  <a:lnTo>
                    <a:pt x="2011" y="1774"/>
                  </a:lnTo>
                  <a:lnTo>
                    <a:pt x="2106" y="1777"/>
                  </a:lnTo>
                  <a:lnTo>
                    <a:pt x="2202" y="2361"/>
                  </a:lnTo>
                  <a:lnTo>
                    <a:pt x="2298" y="2973"/>
                  </a:lnTo>
                  <a:lnTo>
                    <a:pt x="2394" y="3166"/>
                  </a:lnTo>
                  <a:lnTo>
                    <a:pt x="2489" y="2442"/>
                  </a:lnTo>
                  <a:lnTo>
                    <a:pt x="2585" y="2841"/>
                  </a:lnTo>
                  <a:lnTo>
                    <a:pt x="2681" y="2446"/>
                  </a:lnTo>
                  <a:lnTo>
                    <a:pt x="2777" y="2864"/>
                  </a:lnTo>
                  <a:lnTo>
                    <a:pt x="2872" y="2987"/>
                  </a:lnTo>
                  <a:lnTo>
                    <a:pt x="2968" y="2208"/>
                  </a:lnTo>
                  <a:lnTo>
                    <a:pt x="3064" y="1394"/>
                  </a:lnTo>
                  <a:lnTo>
                    <a:pt x="3159" y="754"/>
                  </a:lnTo>
                  <a:lnTo>
                    <a:pt x="3255" y="1176"/>
                  </a:lnTo>
                  <a:lnTo>
                    <a:pt x="3351" y="1225"/>
                  </a:lnTo>
                  <a:lnTo>
                    <a:pt x="3447" y="1973"/>
                  </a:lnTo>
                  <a:lnTo>
                    <a:pt x="3542" y="2364"/>
                  </a:lnTo>
                  <a:lnTo>
                    <a:pt x="3638" y="2578"/>
                  </a:lnTo>
                  <a:lnTo>
                    <a:pt x="3734" y="2658"/>
                  </a:lnTo>
                  <a:lnTo>
                    <a:pt x="3830" y="2588"/>
                  </a:lnTo>
                  <a:lnTo>
                    <a:pt x="3925" y="3096"/>
                  </a:lnTo>
                  <a:lnTo>
                    <a:pt x="4021" y="3057"/>
                  </a:lnTo>
                  <a:lnTo>
                    <a:pt x="4117" y="2180"/>
                  </a:lnTo>
                  <a:lnTo>
                    <a:pt x="4213" y="1104"/>
                  </a:lnTo>
                  <a:lnTo>
                    <a:pt x="4308" y="593"/>
                  </a:lnTo>
                  <a:lnTo>
                    <a:pt x="4404" y="692"/>
                  </a:lnTo>
                  <a:lnTo>
                    <a:pt x="4500" y="1483"/>
                  </a:lnTo>
                  <a:lnTo>
                    <a:pt x="4596" y="2270"/>
                  </a:lnTo>
                  <a:lnTo>
                    <a:pt x="4691" y="2774"/>
                  </a:lnTo>
                  <a:lnTo>
                    <a:pt x="4787" y="2744"/>
                  </a:lnTo>
                  <a:lnTo>
                    <a:pt x="4883" y="2569"/>
                  </a:lnTo>
                </a:path>
              </a:pathLst>
            </a:custGeom>
            <a:noFill/>
            <a:ln w="635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627" name="Freeform 178"/>
            <p:cNvSpPr>
              <a:spLocks/>
            </p:cNvSpPr>
            <p:nvPr/>
          </p:nvSpPr>
          <p:spPr bwMode="auto">
            <a:xfrm>
              <a:off x="2674" y="2792"/>
              <a:ext cx="672" cy="685"/>
            </a:xfrm>
            <a:custGeom>
              <a:avLst/>
              <a:gdLst>
                <a:gd name="T0" fmla="*/ 0 w 4883"/>
                <a:gd name="T1" fmla="*/ 4559 h 5033"/>
                <a:gd name="T2" fmla="*/ 96 w 4883"/>
                <a:gd name="T3" fmla="*/ 4553 h 5033"/>
                <a:gd name="T4" fmla="*/ 191 w 4883"/>
                <a:gd name="T5" fmla="*/ 4584 h 5033"/>
                <a:gd name="T6" fmla="*/ 287 w 4883"/>
                <a:gd name="T7" fmla="*/ 3802 h 5033"/>
                <a:gd name="T8" fmla="*/ 383 w 4883"/>
                <a:gd name="T9" fmla="*/ 2941 h 5033"/>
                <a:gd name="T10" fmla="*/ 479 w 4883"/>
                <a:gd name="T11" fmla="*/ 1860 h 5033"/>
                <a:gd name="T12" fmla="*/ 574 w 4883"/>
                <a:gd name="T13" fmla="*/ 1451 h 5033"/>
                <a:gd name="T14" fmla="*/ 670 w 4883"/>
                <a:gd name="T15" fmla="*/ 1768 h 5033"/>
                <a:gd name="T16" fmla="*/ 766 w 4883"/>
                <a:gd name="T17" fmla="*/ 2397 h 5033"/>
                <a:gd name="T18" fmla="*/ 862 w 4883"/>
                <a:gd name="T19" fmla="*/ 3218 h 5033"/>
                <a:gd name="T20" fmla="*/ 957 w 4883"/>
                <a:gd name="T21" fmla="*/ 3775 h 5033"/>
                <a:gd name="T22" fmla="*/ 1053 w 4883"/>
                <a:gd name="T23" fmla="*/ 3160 h 5033"/>
                <a:gd name="T24" fmla="*/ 1149 w 4883"/>
                <a:gd name="T25" fmla="*/ 3073 h 5033"/>
                <a:gd name="T26" fmla="*/ 1245 w 4883"/>
                <a:gd name="T27" fmla="*/ 3141 h 5033"/>
                <a:gd name="T28" fmla="*/ 1340 w 4883"/>
                <a:gd name="T29" fmla="*/ 3020 h 5033"/>
                <a:gd name="T30" fmla="*/ 1436 w 4883"/>
                <a:gd name="T31" fmla="*/ 3182 h 5033"/>
                <a:gd name="T32" fmla="*/ 1532 w 4883"/>
                <a:gd name="T33" fmla="*/ 2219 h 5033"/>
                <a:gd name="T34" fmla="*/ 1628 w 4883"/>
                <a:gd name="T35" fmla="*/ 1629 h 5033"/>
                <a:gd name="T36" fmla="*/ 1723 w 4883"/>
                <a:gd name="T37" fmla="*/ 1365 h 5033"/>
                <a:gd name="T38" fmla="*/ 1819 w 4883"/>
                <a:gd name="T39" fmla="*/ 1696 h 5033"/>
                <a:gd name="T40" fmla="*/ 1915 w 4883"/>
                <a:gd name="T41" fmla="*/ 3519 h 5033"/>
                <a:gd name="T42" fmla="*/ 2011 w 4883"/>
                <a:gd name="T43" fmla="*/ 4586 h 5033"/>
                <a:gd name="T44" fmla="*/ 2106 w 4883"/>
                <a:gd name="T45" fmla="*/ 5033 h 5033"/>
                <a:gd name="T46" fmla="*/ 2202 w 4883"/>
                <a:gd name="T47" fmla="*/ 4614 h 5033"/>
                <a:gd name="T48" fmla="*/ 2298 w 4883"/>
                <a:gd name="T49" fmla="*/ 3922 h 5033"/>
                <a:gd name="T50" fmla="*/ 2394 w 4883"/>
                <a:gd name="T51" fmla="*/ 3811 h 5033"/>
                <a:gd name="T52" fmla="*/ 2489 w 4883"/>
                <a:gd name="T53" fmla="*/ 4014 h 5033"/>
                <a:gd name="T54" fmla="*/ 2585 w 4883"/>
                <a:gd name="T55" fmla="*/ 3395 h 5033"/>
                <a:gd name="T56" fmla="*/ 2681 w 4883"/>
                <a:gd name="T57" fmla="*/ 2966 h 5033"/>
                <a:gd name="T58" fmla="*/ 2776 w 4883"/>
                <a:gd name="T59" fmla="*/ 2080 h 5033"/>
                <a:gd name="T60" fmla="*/ 2872 w 4883"/>
                <a:gd name="T61" fmla="*/ 1495 h 5033"/>
                <a:gd name="T62" fmla="*/ 2968 w 4883"/>
                <a:gd name="T63" fmla="*/ 1771 h 5033"/>
                <a:gd name="T64" fmla="*/ 3064 w 4883"/>
                <a:gd name="T65" fmla="*/ 2123 h 5033"/>
                <a:gd name="T66" fmla="*/ 3159 w 4883"/>
                <a:gd name="T67" fmla="*/ 2719 h 5033"/>
                <a:gd name="T68" fmla="*/ 3255 w 4883"/>
                <a:gd name="T69" fmla="*/ 2770 h 5033"/>
                <a:gd name="T70" fmla="*/ 3351 w 4883"/>
                <a:gd name="T71" fmla="*/ 2168 h 5033"/>
                <a:gd name="T72" fmla="*/ 3447 w 4883"/>
                <a:gd name="T73" fmla="*/ 2341 h 5033"/>
                <a:gd name="T74" fmla="*/ 3542 w 4883"/>
                <a:gd name="T75" fmla="*/ 2089 h 5033"/>
                <a:gd name="T76" fmla="*/ 3638 w 4883"/>
                <a:gd name="T77" fmla="*/ 2352 h 5033"/>
                <a:gd name="T78" fmla="*/ 3734 w 4883"/>
                <a:gd name="T79" fmla="*/ 2018 h 5033"/>
                <a:gd name="T80" fmla="*/ 3830 w 4883"/>
                <a:gd name="T81" fmla="*/ 1399 h 5033"/>
                <a:gd name="T82" fmla="*/ 3925 w 4883"/>
                <a:gd name="T83" fmla="*/ 143 h 5033"/>
                <a:gd name="T84" fmla="*/ 4021 w 4883"/>
                <a:gd name="T85" fmla="*/ 0 h 5033"/>
                <a:gd name="T86" fmla="*/ 4117 w 4883"/>
                <a:gd name="T87" fmla="*/ 433 h 5033"/>
                <a:gd name="T88" fmla="*/ 4213 w 4883"/>
                <a:gd name="T89" fmla="*/ 1555 h 5033"/>
                <a:gd name="T90" fmla="*/ 4308 w 4883"/>
                <a:gd name="T91" fmla="*/ 1962 h 5033"/>
                <a:gd name="T92" fmla="*/ 4404 w 4883"/>
                <a:gd name="T93" fmla="*/ 2452 h 5033"/>
                <a:gd name="T94" fmla="*/ 4500 w 4883"/>
                <a:gd name="T95" fmla="*/ 1690 h 5033"/>
                <a:gd name="T96" fmla="*/ 4596 w 4883"/>
                <a:gd name="T97" fmla="*/ 1869 h 5033"/>
                <a:gd name="T98" fmla="*/ 4691 w 4883"/>
                <a:gd name="T99" fmla="*/ 1714 h 5033"/>
                <a:gd name="T100" fmla="*/ 4787 w 4883"/>
                <a:gd name="T101" fmla="*/ 1832 h 5033"/>
                <a:gd name="T102" fmla="*/ 4883 w 4883"/>
                <a:gd name="T103" fmla="*/ 1498 h 5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83" h="5033">
                  <a:moveTo>
                    <a:pt x="0" y="4559"/>
                  </a:moveTo>
                  <a:lnTo>
                    <a:pt x="96" y="4553"/>
                  </a:lnTo>
                  <a:lnTo>
                    <a:pt x="191" y="4584"/>
                  </a:lnTo>
                  <a:lnTo>
                    <a:pt x="287" y="3802"/>
                  </a:lnTo>
                  <a:lnTo>
                    <a:pt x="383" y="2941"/>
                  </a:lnTo>
                  <a:lnTo>
                    <a:pt x="479" y="1860"/>
                  </a:lnTo>
                  <a:lnTo>
                    <a:pt x="574" y="1451"/>
                  </a:lnTo>
                  <a:lnTo>
                    <a:pt x="670" y="1768"/>
                  </a:lnTo>
                  <a:lnTo>
                    <a:pt x="766" y="2397"/>
                  </a:lnTo>
                  <a:lnTo>
                    <a:pt x="862" y="3218"/>
                  </a:lnTo>
                  <a:lnTo>
                    <a:pt x="957" y="3775"/>
                  </a:lnTo>
                  <a:lnTo>
                    <a:pt x="1053" y="3160"/>
                  </a:lnTo>
                  <a:lnTo>
                    <a:pt x="1149" y="3073"/>
                  </a:lnTo>
                  <a:lnTo>
                    <a:pt x="1245" y="3141"/>
                  </a:lnTo>
                  <a:lnTo>
                    <a:pt x="1340" y="3020"/>
                  </a:lnTo>
                  <a:lnTo>
                    <a:pt x="1436" y="3182"/>
                  </a:lnTo>
                  <a:lnTo>
                    <a:pt x="1532" y="2219"/>
                  </a:lnTo>
                  <a:lnTo>
                    <a:pt x="1628" y="1629"/>
                  </a:lnTo>
                  <a:lnTo>
                    <a:pt x="1723" y="1365"/>
                  </a:lnTo>
                  <a:lnTo>
                    <a:pt x="1819" y="1696"/>
                  </a:lnTo>
                  <a:lnTo>
                    <a:pt x="1915" y="3519"/>
                  </a:lnTo>
                  <a:lnTo>
                    <a:pt x="2011" y="4586"/>
                  </a:lnTo>
                  <a:lnTo>
                    <a:pt x="2106" y="5033"/>
                  </a:lnTo>
                  <a:lnTo>
                    <a:pt x="2202" y="4614"/>
                  </a:lnTo>
                  <a:lnTo>
                    <a:pt x="2298" y="3922"/>
                  </a:lnTo>
                  <a:lnTo>
                    <a:pt x="2394" y="3811"/>
                  </a:lnTo>
                  <a:lnTo>
                    <a:pt x="2489" y="4014"/>
                  </a:lnTo>
                  <a:lnTo>
                    <a:pt x="2585" y="3395"/>
                  </a:lnTo>
                  <a:lnTo>
                    <a:pt x="2681" y="2966"/>
                  </a:lnTo>
                  <a:lnTo>
                    <a:pt x="2776" y="2080"/>
                  </a:lnTo>
                  <a:lnTo>
                    <a:pt x="2872" y="1495"/>
                  </a:lnTo>
                  <a:lnTo>
                    <a:pt x="2968" y="1771"/>
                  </a:lnTo>
                  <a:lnTo>
                    <a:pt x="3064" y="2123"/>
                  </a:lnTo>
                  <a:lnTo>
                    <a:pt x="3159" y="2719"/>
                  </a:lnTo>
                  <a:lnTo>
                    <a:pt x="3255" y="2770"/>
                  </a:lnTo>
                  <a:lnTo>
                    <a:pt x="3351" y="2168"/>
                  </a:lnTo>
                  <a:lnTo>
                    <a:pt x="3447" y="2341"/>
                  </a:lnTo>
                  <a:lnTo>
                    <a:pt x="3542" y="2089"/>
                  </a:lnTo>
                  <a:lnTo>
                    <a:pt x="3638" y="2352"/>
                  </a:lnTo>
                  <a:lnTo>
                    <a:pt x="3734" y="2018"/>
                  </a:lnTo>
                  <a:lnTo>
                    <a:pt x="3830" y="1399"/>
                  </a:lnTo>
                  <a:lnTo>
                    <a:pt x="3925" y="143"/>
                  </a:lnTo>
                  <a:lnTo>
                    <a:pt x="4021" y="0"/>
                  </a:lnTo>
                  <a:lnTo>
                    <a:pt x="4117" y="433"/>
                  </a:lnTo>
                  <a:lnTo>
                    <a:pt x="4213" y="1555"/>
                  </a:lnTo>
                  <a:lnTo>
                    <a:pt x="4308" y="1962"/>
                  </a:lnTo>
                  <a:lnTo>
                    <a:pt x="4404" y="2452"/>
                  </a:lnTo>
                  <a:lnTo>
                    <a:pt x="4500" y="1690"/>
                  </a:lnTo>
                  <a:lnTo>
                    <a:pt x="4596" y="1869"/>
                  </a:lnTo>
                  <a:lnTo>
                    <a:pt x="4691" y="1714"/>
                  </a:lnTo>
                  <a:lnTo>
                    <a:pt x="4787" y="1832"/>
                  </a:lnTo>
                  <a:lnTo>
                    <a:pt x="4883" y="1498"/>
                  </a:lnTo>
                </a:path>
              </a:pathLst>
            </a:custGeom>
            <a:noFill/>
            <a:ln w="635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628" name="Freeform 179"/>
            <p:cNvSpPr>
              <a:spLocks/>
            </p:cNvSpPr>
            <p:nvPr/>
          </p:nvSpPr>
          <p:spPr bwMode="auto">
            <a:xfrm>
              <a:off x="3346" y="1870"/>
              <a:ext cx="672" cy="1126"/>
            </a:xfrm>
            <a:custGeom>
              <a:avLst/>
              <a:gdLst>
                <a:gd name="T0" fmla="*/ 0 w 4883"/>
                <a:gd name="T1" fmla="*/ 8280 h 8280"/>
                <a:gd name="T2" fmla="*/ 96 w 4883"/>
                <a:gd name="T3" fmla="*/ 7190 h 8280"/>
                <a:gd name="T4" fmla="*/ 191 w 4883"/>
                <a:gd name="T5" fmla="*/ 6473 h 8280"/>
                <a:gd name="T6" fmla="*/ 287 w 4883"/>
                <a:gd name="T7" fmla="*/ 6211 h 8280"/>
                <a:gd name="T8" fmla="*/ 383 w 4883"/>
                <a:gd name="T9" fmla="*/ 5644 h 8280"/>
                <a:gd name="T10" fmla="*/ 479 w 4883"/>
                <a:gd name="T11" fmla="*/ 5025 h 8280"/>
                <a:gd name="T12" fmla="*/ 574 w 4883"/>
                <a:gd name="T13" fmla="*/ 5099 h 8280"/>
                <a:gd name="T14" fmla="*/ 670 w 4883"/>
                <a:gd name="T15" fmla="*/ 4948 h 8280"/>
                <a:gd name="T16" fmla="*/ 766 w 4883"/>
                <a:gd name="T17" fmla="*/ 5259 h 8280"/>
                <a:gd name="T18" fmla="*/ 862 w 4883"/>
                <a:gd name="T19" fmla="*/ 5122 h 8280"/>
                <a:gd name="T20" fmla="*/ 957 w 4883"/>
                <a:gd name="T21" fmla="*/ 5207 h 8280"/>
                <a:gd name="T22" fmla="*/ 1053 w 4883"/>
                <a:gd name="T23" fmla="*/ 5105 h 8280"/>
                <a:gd name="T24" fmla="*/ 1149 w 4883"/>
                <a:gd name="T25" fmla="*/ 4632 h 8280"/>
                <a:gd name="T26" fmla="*/ 1245 w 4883"/>
                <a:gd name="T27" fmla="*/ 3801 h 8280"/>
                <a:gd name="T28" fmla="*/ 1340 w 4883"/>
                <a:gd name="T29" fmla="*/ 2795 h 8280"/>
                <a:gd name="T30" fmla="*/ 1436 w 4883"/>
                <a:gd name="T31" fmla="*/ 940 h 8280"/>
                <a:gd name="T32" fmla="*/ 1532 w 4883"/>
                <a:gd name="T33" fmla="*/ 1907 h 8280"/>
                <a:gd name="T34" fmla="*/ 1628 w 4883"/>
                <a:gd name="T35" fmla="*/ 3163 h 8280"/>
                <a:gd name="T36" fmla="*/ 1723 w 4883"/>
                <a:gd name="T37" fmla="*/ 5135 h 8280"/>
                <a:gd name="T38" fmla="*/ 1819 w 4883"/>
                <a:gd name="T39" fmla="*/ 6821 h 8280"/>
                <a:gd name="T40" fmla="*/ 1915 w 4883"/>
                <a:gd name="T41" fmla="*/ 5565 h 8280"/>
                <a:gd name="T42" fmla="*/ 2010 w 4883"/>
                <a:gd name="T43" fmla="*/ 5653 h 8280"/>
                <a:gd name="T44" fmla="*/ 2106 w 4883"/>
                <a:gd name="T45" fmla="*/ 5960 h 8280"/>
                <a:gd name="T46" fmla="*/ 2202 w 4883"/>
                <a:gd name="T47" fmla="*/ 6301 h 8280"/>
                <a:gd name="T48" fmla="*/ 2298 w 4883"/>
                <a:gd name="T49" fmla="*/ 5906 h 8280"/>
                <a:gd name="T50" fmla="*/ 2393 w 4883"/>
                <a:gd name="T51" fmla="*/ 5106 h 8280"/>
                <a:gd name="T52" fmla="*/ 2489 w 4883"/>
                <a:gd name="T53" fmla="*/ 3402 h 8280"/>
                <a:gd name="T54" fmla="*/ 2585 w 4883"/>
                <a:gd name="T55" fmla="*/ 0 h 8280"/>
                <a:gd name="T56" fmla="*/ 2681 w 4883"/>
                <a:gd name="T57" fmla="*/ 1103 h 8280"/>
                <a:gd name="T58" fmla="*/ 2776 w 4883"/>
                <a:gd name="T59" fmla="*/ 2640 h 8280"/>
                <a:gd name="T60" fmla="*/ 2872 w 4883"/>
                <a:gd name="T61" fmla="*/ 4685 h 8280"/>
                <a:gd name="T62" fmla="*/ 2968 w 4883"/>
                <a:gd name="T63" fmla="*/ 5348 h 8280"/>
                <a:gd name="T64" fmla="*/ 3064 w 4883"/>
                <a:gd name="T65" fmla="*/ 5356 h 8280"/>
                <a:gd name="T66" fmla="*/ 3159 w 4883"/>
                <a:gd name="T67" fmla="*/ 5415 h 8280"/>
                <a:gd name="T68" fmla="*/ 3255 w 4883"/>
                <a:gd name="T69" fmla="*/ 5997 h 8280"/>
                <a:gd name="T70" fmla="*/ 3351 w 4883"/>
                <a:gd name="T71" fmla="*/ 6585 h 8280"/>
                <a:gd name="T72" fmla="*/ 3447 w 4883"/>
                <a:gd name="T73" fmla="*/ 6120 h 8280"/>
                <a:gd name="T74" fmla="*/ 3542 w 4883"/>
                <a:gd name="T75" fmla="*/ 5505 h 8280"/>
                <a:gd name="T76" fmla="*/ 3638 w 4883"/>
                <a:gd name="T77" fmla="*/ 2858 h 8280"/>
                <a:gd name="T78" fmla="*/ 3734 w 4883"/>
                <a:gd name="T79" fmla="*/ 1613 h 8280"/>
                <a:gd name="T80" fmla="*/ 3830 w 4883"/>
                <a:gd name="T81" fmla="*/ 2389 h 8280"/>
                <a:gd name="T82" fmla="*/ 3925 w 4883"/>
                <a:gd name="T83" fmla="*/ 5871 h 8280"/>
                <a:gd name="T84" fmla="*/ 4021 w 4883"/>
                <a:gd name="T85" fmla="*/ 6775 h 8280"/>
                <a:gd name="T86" fmla="*/ 4117 w 4883"/>
                <a:gd name="T87" fmla="*/ 6137 h 8280"/>
                <a:gd name="T88" fmla="*/ 4213 w 4883"/>
                <a:gd name="T89" fmla="*/ 5974 h 8280"/>
                <a:gd name="T90" fmla="*/ 4308 w 4883"/>
                <a:gd name="T91" fmla="*/ 6337 h 8280"/>
                <a:gd name="T92" fmla="*/ 4404 w 4883"/>
                <a:gd name="T93" fmla="*/ 6685 h 8280"/>
                <a:gd name="T94" fmla="*/ 4500 w 4883"/>
                <a:gd name="T95" fmla="*/ 6539 h 8280"/>
                <a:gd name="T96" fmla="*/ 4596 w 4883"/>
                <a:gd name="T97" fmla="*/ 6587 h 8280"/>
                <a:gd name="T98" fmla="*/ 4691 w 4883"/>
                <a:gd name="T99" fmla="*/ 5573 h 8280"/>
                <a:gd name="T100" fmla="*/ 4787 w 4883"/>
                <a:gd name="T101" fmla="*/ 2429 h 8280"/>
                <a:gd name="T102" fmla="*/ 4883 w 4883"/>
                <a:gd name="T103" fmla="*/ 2325 h 8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83" h="8280">
                  <a:moveTo>
                    <a:pt x="0" y="8280"/>
                  </a:moveTo>
                  <a:lnTo>
                    <a:pt x="96" y="7190"/>
                  </a:lnTo>
                  <a:lnTo>
                    <a:pt x="191" y="6473"/>
                  </a:lnTo>
                  <a:lnTo>
                    <a:pt x="287" y="6211"/>
                  </a:lnTo>
                  <a:lnTo>
                    <a:pt x="383" y="5644"/>
                  </a:lnTo>
                  <a:lnTo>
                    <a:pt x="479" y="5025"/>
                  </a:lnTo>
                  <a:lnTo>
                    <a:pt x="574" y="5099"/>
                  </a:lnTo>
                  <a:lnTo>
                    <a:pt x="670" y="4948"/>
                  </a:lnTo>
                  <a:lnTo>
                    <a:pt x="766" y="5259"/>
                  </a:lnTo>
                  <a:lnTo>
                    <a:pt x="862" y="5122"/>
                  </a:lnTo>
                  <a:lnTo>
                    <a:pt x="957" y="5207"/>
                  </a:lnTo>
                  <a:lnTo>
                    <a:pt x="1053" y="5105"/>
                  </a:lnTo>
                  <a:lnTo>
                    <a:pt x="1149" y="4632"/>
                  </a:lnTo>
                  <a:lnTo>
                    <a:pt x="1245" y="3801"/>
                  </a:lnTo>
                  <a:lnTo>
                    <a:pt x="1340" y="2795"/>
                  </a:lnTo>
                  <a:lnTo>
                    <a:pt x="1436" y="940"/>
                  </a:lnTo>
                  <a:lnTo>
                    <a:pt x="1532" y="1907"/>
                  </a:lnTo>
                  <a:lnTo>
                    <a:pt x="1628" y="3163"/>
                  </a:lnTo>
                  <a:lnTo>
                    <a:pt x="1723" y="5135"/>
                  </a:lnTo>
                  <a:lnTo>
                    <a:pt x="1819" y="6821"/>
                  </a:lnTo>
                  <a:lnTo>
                    <a:pt x="1915" y="5565"/>
                  </a:lnTo>
                  <a:lnTo>
                    <a:pt x="2010" y="5653"/>
                  </a:lnTo>
                  <a:lnTo>
                    <a:pt x="2106" y="5960"/>
                  </a:lnTo>
                  <a:lnTo>
                    <a:pt x="2202" y="6301"/>
                  </a:lnTo>
                  <a:lnTo>
                    <a:pt x="2298" y="5906"/>
                  </a:lnTo>
                  <a:lnTo>
                    <a:pt x="2393" y="5106"/>
                  </a:lnTo>
                  <a:lnTo>
                    <a:pt x="2489" y="3402"/>
                  </a:lnTo>
                  <a:lnTo>
                    <a:pt x="2585" y="0"/>
                  </a:lnTo>
                  <a:lnTo>
                    <a:pt x="2681" y="1103"/>
                  </a:lnTo>
                  <a:lnTo>
                    <a:pt x="2776" y="2640"/>
                  </a:lnTo>
                  <a:lnTo>
                    <a:pt x="2872" y="4685"/>
                  </a:lnTo>
                  <a:lnTo>
                    <a:pt x="2968" y="5348"/>
                  </a:lnTo>
                  <a:lnTo>
                    <a:pt x="3064" y="5356"/>
                  </a:lnTo>
                  <a:lnTo>
                    <a:pt x="3159" y="5415"/>
                  </a:lnTo>
                  <a:lnTo>
                    <a:pt x="3255" y="5997"/>
                  </a:lnTo>
                  <a:lnTo>
                    <a:pt x="3351" y="6585"/>
                  </a:lnTo>
                  <a:lnTo>
                    <a:pt x="3447" y="6120"/>
                  </a:lnTo>
                  <a:lnTo>
                    <a:pt x="3542" y="5505"/>
                  </a:lnTo>
                  <a:lnTo>
                    <a:pt x="3638" y="2858"/>
                  </a:lnTo>
                  <a:lnTo>
                    <a:pt x="3734" y="1613"/>
                  </a:lnTo>
                  <a:lnTo>
                    <a:pt x="3830" y="2389"/>
                  </a:lnTo>
                  <a:lnTo>
                    <a:pt x="3925" y="5871"/>
                  </a:lnTo>
                  <a:lnTo>
                    <a:pt x="4021" y="6775"/>
                  </a:lnTo>
                  <a:lnTo>
                    <a:pt x="4117" y="6137"/>
                  </a:lnTo>
                  <a:lnTo>
                    <a:pt x="4213" y="5974"/>
                  </a:lnTo>
                  <a:lnTo>
                    <a:pt x="4308" y="6337"/>
                  </a:lnTo>
                  <a:lnTo>
                    <a:pt x="4404" y="6685"/>
                  </a:lnTo>
                  <a:lnTo>
                    <a:pt x="4500" y="6539"/>
                  </a:lnTo>
                  <a:lnTo>
                    <a:pt x="4596" y="6587"/>
                  </a:lnTo>
                  <a:lnTo>
                    <a:pt x="4691" y="5573"/>
                  </a:lnTo>
                  <a:lnTo>
                    <a:pt x="4787" y="2429"/>
                  </a:lnTo>
                  <a:lnTo>
                    <a:pt x="4883" y="2325"/>
                  </a:lnTo>
                </a:path>
              </a:pathLst>
            </a:custGeom>
            <a:noFill/>
            <a:ln w="635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64629" name="Freeform 180"/>
            <p:cNvSpPr>
              <a:spLocks/>
            </p:cNvSpPr>
            <p:nvPr/>
          </p:nvSpPr>
          <p:spPr bwMode="auto">
            <a:xfrm>
              <a:off x="4018" y="2186"/>
              <a:ext cx="263" cy="619"/>
            </a:xfrm>
            <a:custGeom>
              <a:avLst/>
              <a:gdLst>
                <a:gd name="T0" fmla="*/ 0 w 1915"/>
                <a:gd name="T1" fmla="*/ 0 h 4551"/>
                <a:gd name="T2" fmla="*/ 96 w 1915"/>
                <a:gd name="T3" fmla="*/ 1296 h 4551"/>
                <a:gd name="T4" fmla="*/ 191 w 1915"/>
                <a:gd name="T5" fmla="*/ 2812 h 4551"/>
                <a:gd name="T6" fmla="*/ 287 w 1915"/>
                <a:gd name="T7" fmla="*/ 3670 h 4551"/>
                <a:gd name="T8" fmla="*/ 383 w 1915"/>
                <a:gd name="T9" fmla="*/ 4081 h 4551"/>
                <a:gd name="T10" fmla="*/ 479 w 1915"/>
                <a:gd name="T11" fmla="*/ 3843 h 4551"/>
                <a:gd name="T12" fmla="*/ 574 w 1915"/>
                <a:gd name="T13" fmla="*/ 4041 h 4551"/>
                <a:gd name="T14" fmla="*/ 670 w 1915"/>
                <a:gd name="T15" fmla="*/ 4390 h 4551"/>
                <a:gd name="T16" fmla="*/ 766 w 1915"/>
                <a:gd name="T17" fmla="*/ 4504 h 4551"/>
                <a:gd name="T18" fmla="*/ 862 w 1915"/>
                <a:gd name="T19" fmla="*/ 4329 h 4551"/>
                <a:gd name="T20" fmla="*/ 957 w 1915"/>
                <a:gd name="T21" fmla="*/ 3313 h 4551"/>
                <a:gd name="T22" fmla="*/ 1053 w 1915"/>
                <a:gd name="T23" fmla="*/ 167 h 4551"/>
                <a:gd name="T24" fmla="*/ 1149 w 1915"/>
                <a:gd name="T25" fmla="*/ 61 h 4551"/>
                <a:gd name="T26" fmla="*/ 1245 w 1915"/>
                <a:gd name="T27" fmla="*/ 1355 h 4551"/>
                <a:gd name="T28" fmla="*/ 1340 w 1915"/>
                <a:gd name="T29" fmla="*/ 2870 h 4551"/>
                <a:gd name="T30" fmla="*/ 1436 w 1915"/>
                <a:gd name="T31" fmla="*/ 3726 h 4551"/>
                <a:gd name="T32" fmla="*/ 1532 w 1915"/>
                <a:gd name="T33" fmla="*/ 4135 h 4551"/>
                <a:gd name="T34" fmla="*/ 1627 w 1915"/>
                <a:gd name="T35" fmla="*/ 3895 h 4551"/>
                <a:gd name="T36" fmla="*/ 1723 w 1915"/>
                <a:gd name="T37" fmla="*/ 4091 h 4551"/>
                <a:gd name="T38" fmla="*/ 1819 w 1915"/>
                <a:gd name="T39" fmla="*/ 4439 h 4551"/>
                <a:gd name="T40" fmla="*/ 1915 w 1915"/>
                <a:gd name="T41" fmla="*/ 4551 h 4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15" h="4551">
                  <a:moveTo>
                    <a:pt x="0" y="0"/>
                  </a:moveTo>
                  <a:lnTo>
                    <a:pt x="96" y="1296"/>
                  </a:lnTo>
                  <a:lnTo>
                    <a:pt x="191" y="2812"/>
                  </a:lnTo>
                  <a:lnTo>
                    <a:pt x="287" y="3670"/>
                  </a:lnTo>
                  <a:lnTo>
                    <a:pt x="383" y="4081"/>
                  </a:lnTo>
                  <a:lnTo>
                    <a:pt x="479" y="3843"/>
                  </a:lnTo>
                  <a:lnTo>
                    <a:pt x="574" y="4041"/>
                  </a:lnTo>
                  <a:lnTo>
                    <a:pt x="670" y="4390"/>
                  </a:lnTo>
                  <a:lnTo>
                    <a:pt x="766" y="4504"/>
                  </a:lnTo>
                  <a:lnTo>
                    <a:pt x="862" y="4329"/>
                  </a:lnTo>
                  <a:lnTo>
                    <a:pt x="957" y="3313"/>
                  </a:lnTo>
                  <a:lnTo>
                    <a:pt x="1053" y="167"/>
                  </a:lnTo>
                  <a:lnTo>
                    <a:pt x="1149" y="61"/>
                  </a:lnTo>
                  <a:lnTo>
                    <a:pt x="1245" y="1355"/>
                  </a:lnTo>
                  <a:lnTo>
                    <a:pt x="1340" y="2870"/>
                  </a:lnTo>
                  <a:lnTo>
                    <a:pt x="1436" y="3726"/>
                  </a:lnTo>
                  <a:lnTo>
                    <a:pt x="1532" y="4135"/>
                  </a:lnTo>
                  <a:lnTo>
                    <a:pt x="1627" y="3895"/>
                  </a:lnTo>
                  <a:lnTo>
                    <a:pt x="1723" y="4091"/>
                  </a:lnTo>
                  <a:lnTo>
                    <a:pt x="1819" y="4439"/>
                  </a:lnTo>
                  <a:lnTo>
                    <a:pt x="1915" y="4551"/>
                  </a:lnTo>
                </a:path>
              </a:pathLst>
            </a:custGeom>
            <a:noFill/>
            <a:ln w="635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IE" altLang="hu-HU" sz="3200" smtClean="0"/>
              <a:t>Result of the prediction if the economic crisis had not occurred</a:t>
            </a:r>
            <a:endParaRPr lang="hu-HU" altLang="hu-HU" sz="3200" smtClean="0"/>
          </a:p>
        </p:txBody>
      </p:sp>
      <p:sp>
        <p:nvSpPr>
          <p:cNvPr id="65539" name="Rectangle 3"/>
          <p:cNvSpPr>
            <a:spLocks noGrp="1" noChangeArrowheads="1"/>
          </p:cNvSpPr>
          <p:nvPr>
            <p:ph type="body" idx="1"/>
          </p:nvPr>
        </p:nvSpPr>
        <p:spPr/>
        <p:txBody>
          <a:bodyPr/>
          <a:lstStyle/>
          <a:p>
            <a:pPr>
              <a:lnSpc>
                <a:spcPct val="80000"/>
              </a:lnSpc>
              <a:buFontTx/>
              <a:buNone/>
            </a:pPr>
            <a:endParaRPr lang="hu-HU" altLang="hu-HU" sz="2000" i="1" smtClean="0"/>
          </a:p>
          <a:p>
            <a:pPr>
              <a:lnSpc>
                <a:spcPct val="80000"/>
              </a:lnSpc>
              <a:buFontTx/>
              <a:buNone/>
            </a:pPr>
            <a:endParaRPr lang="hu-HU" altLang="hu-HU" sz="2000" i="1" smtClean="0"/>
          </a:p>
          <a:p>
            <a:pPr>
              <a:lnSpc>
                <a:spcPct val="80000"/>
              </a:lnSpc>
              <a:buFontTx/>
              <a:buNone/>
            </a:pPr>
            <a:endParaRPr lang="hu-HU" altLang="hu-HU" sz="2000" i="1" smtClean="0"/>
          </a:p>
          <a:p>
            <a:pPr>
              <a:lnSpc>
                <a:spcPct val="80000"/>
              </a:lnSpc>
              <a:buFontTx/>
              <a:buNone/>
            </a:pPr>
            <a:endParaRPr lang="hu-HU" altLang="hu-HU" sz="2000" i="1" smtClean="0"/>
          </a:p>
          <a:p>
            <a:pPr>
              <a:lnSpc>
                <a:spcPct val="80000"/>
              </a:lnSpc>
              <a:buFontTx/>
              <a:buNone/>
            </a:pPr>
            <a:endParaRPr lang="hu-HU" altLang="hu-HU" sz="2000" i="1" smtClean="0"/>
          </a:p>
          <a:p>
            <a:pPr>
              <a:lnSpc>
                <a:spcPct val="80000"/>
              </a:lnSpc>
              <a:buFontTx/>
              <a:buNone/>
            </a:pPr>
            <a:endParaRPr lang="hu-HU" altLang="hu-HU" sz="2000" i="1" smtClean="0"/>
          </a:p>
          <a:p>
            <a:pPr>
              <a:lnSpc>
                <a:spcPct val="80000"/>
              </a:lnSpc>
              <a:buFontTx/>
              <a:buNone/>
            </a:pPr>
            <a:endParaRPr lang="hu-HU" altLang="hu-HU" sz="2000" i="1" smtClean="0"/>
          </a:p>
          <a:p>
            <a:pPr>
              <a:lnSpc>
                <a:spcPct val="80000"/>
              </a:lnSpc>
              <a:buFontTx/>
              <a:buNone/>
            </a:pPr>
            <a:endParaRPr lang="hu-HU" altLang="hu-HU" sz="2000" i="1" smtClean="0"/>
          </a:p>
          <a:p>
            <a:pPr>
              <a:lnSpc>
                <a:spcPct val="80000"/>
              </a:lnSpc>
              <a:buFontTx/>
              <a:buNone/>
            </a:pPr>
            <a:endParaRPr lang="hu-HU" altLang="hu-HU" sz="2000" i="1" smtClean="0"/>
          </a:p>
          <a:p>
            <a:pPr>
              <a:lnSpc>
                <a:spcPct val="80000"/>
              </a:lnSpc>
              <a:buFontTx/>
              <a:buNone/>
            </a:pPr>
            <a:endParaRPr lang="hu-HU" altLang="hu-HU" sz="2000" i="1" smtClean="0"/>
          </a:p>
          <a:p>
            <a:pPr>
              <a:lnSpc>
                <a:spcPct val="80000"/>
              </a:lnSpc>
              <a:buFontTx/>
              <a:buNone/>
            </a:pPr>
            <a:endParaRPr lang="hu-HU" altLang="hu-HU" sz="2000" i="1" smtClean="0"/>
          </a:p>
          <a:p>
            <a:pPr>
              <a:lnSpc>
                <a:spcPct val="80000"/>
              </a:lnSpc>
              <a:buFontTx/>
              <a:buNone/>
            </a:pPr>
            <a:endParaRPr lang="hu-HU" altLang="hu-HU" sz="2000" i="1" smtClean="0"/>
          </a:p>
          <a:p>
            <a:pPr>
              <a:lnSpc>
                <a:spcPct val="80000"/>
              </a:lnSpc>
              <a:buFontTx/>
              <a:buNone/>
            </a:pPr>
            <a:endParaRPr lang="hu-HU" altLang="hu-HU" sz="2000" i="1" smtClean="0"/>
          </a:p>
          <a:p>
            <a:pPr>
              <a:lnSpc>
                <a:spcPct val="80000"/>
              </a:lnSpc>
              <a:buFontTx/>
              <a:buNone/>
            </a:pPr>
            <a:r>
              <a:rPr lang="en-IE" altLang="hu-HU" sz="2000" i="1" smtClean="0"/>
              <a:t>Source: Own calculation</a:t>
            </a:r>
            <a:r>
              <a:rPr lang="en-IE" altLang="hu-HU" sz="2000" smtClean="0"/>
              <a:t> </a:t>
            </a:r>
            <a:endParaRPr lang="hu-HU" altLang="hu-HU" sz="2000" smtClean="0"/>
          </a:p>
        </p:txBody>
      </p:sp>
      <p:pic>
        <p:nvPicPr>
          <p:cNvPr id="65540" name="Diagram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2060575"/>
            <a:ext cx="6481762" cy="410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hu-HU" altLang="hu-HU" smtClean="0"/>
              <a:t>Thesis </a:t>
            </a:r>
          </a:p>
        </p:txBody>
      </p:sp>
      <p:sp>
        <p:nvSpPr>
          <p:cNvPr id="66563" name="Rectangle 3"/>
          <p:cNvSpPr>
            <a:spLocks noGrp="1" noChangeArrowheads="1"/>
          </p:cNvSpPr>
          <p:nvPr>
            <p:ph type="body" idx="1"/>
          </p:nvPr>
        </p:nvSpPr>
        <p:spPr/>
        <p:txBody>
          <a:bodyPr/>
          <a:lstStyle/>
          <a:p>
            <a:pPr>
              <a:lnSpc>
                <a:spcPct val="90000"/>
              </a:lnSpc>
            </a:pPr>
            <a:r>
              <a:rPr lang="en-IE" altLang="hu-HU" sz="2400" b="1" i="1" smtClean="0"/>
              <a:t>Thesis 3: a) Having applied ARIMA method to the past-period time series of the number of registered job-seekers it has been proven that the predicted and actual data match at 95% level of confidence. The prognosis prepared for 24 months using that forecasting method predicts a further minor deterioration of the region's employment situation for the regional employment policy.</a:t>
            </a:r>
          </a:p>
          <a:p>
            <a:pPr>
              <a:lnSpc>
                <a:spcPct val="90000"/>
              </a:lnSpc>
              <a:buFontTx/>
              <a:buNone/>
            </a:pPr>
            <a:r>
              <a:rPr lang="hu-HU" altLang="hu-HU" sz="2400" b="1" i="1" smtClean="0"/>
              <a:t>	</a:t>
            </a:r>
            <a:r>
              <a:rPr lang="en-IE" altLang="hu-HU" sz="2400" b="1" i="1" smtClean="0"/>
              <a:t>b) The difference between the prediction of Northern Hungary's registered job-seekers for the 18 months of the crisis and the actual changes prove the existence of the delayed labour market impact (hysteresis).</a:t>
            </a:r>
            <a:endParaRPr lang="hu-HU" altLang="hu-HU" sz="2400" b="1" i="1"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IE" altLang="hu-HU" sz="3200" smtClean="0"/>
              <a:t>Recommendations for developing an efficient regional employment policy </a:t>
            </a:r>
            <a:endParaRPr lang="hu-HU" altLang="hu-HU" sz="3200" smtClean="0"/>
          </a:p>
        </p:txBody>
      </p:sp>
      <p:sp>
        <p:nvSpPr>
          <p:cNvPr id="68611" name="Rectangle 3"/>
          <p:cNvSpPr>
            <a:spLocks noGrp="1" noChangeArrowheads="1"/>
          </p:cNvSpPr>
          <p:nvPr>
            <p:ph type="body" idx="1"/>
          </p:nvPr>
        </p:nvSpPr>
        <p:spPr/>
        <p:txBody>
          <a:bodyPr/>
          <a:lstStyle/>
          <a:p>
            <a:pPr>
              <a:lnSpc>
                <a:spcPct val="80000"/>
              </a:lnSpc>
            </a:pPr>
            <a:r>
              <a:rPr lang="en-IE" altLang="hu-HU" sz="2200" smtClean="0"/>
              <a:t>A multi-channel employment policy would be reasonable in the long term that combines the traditional forms of employment and alternative solutions.</a:t>
            </a:r>
            <a:endParaRPr lang="hu-HU" altLang="hu-HU" sz="2200" smtClean="0"/>
          </a:p>
          <a:p>
            <a:pPr>
              <a:lnSpc>
                <a:spcPct val="80000"/>
              </a:lnSpc>
            </a:pPr>
            <a:r>
              <a:rPr lang="en-GB" altLang="hu-HU" sz="2200" smtClean="0"/>
              <a:t>Regions having similar characteristics and similar labour market features should cooperate and act jointly in the European Union; joint asserting of interests and joint representation would bring significant results. </a:t>
            </a:r>
            <a:endParaRPr lang="hu-HU" altLang="hu-HU" sz="2200" smtClean="0"/>
          </a:p>
          <a:p>
            <a:pPr>
              <a:lnSpc>
                <a:spcPct val="80000"/>
              </a:lnSpc>
            </a:pPr>
            <a:r>
              <a:rPr lang="en-GB" altLang="hu-HU" sz="2200" smtClean="0"/>
              <a:t>The flow of sectoral labour force may exert less and less influntial power for regional employment policy in the future. </a:t>
            </a:r>
            <a:endParaRPr lang="hu-HU" altLang="hu-HU" sz="2200" smtClean="0"/>
          </a:p>
          <a:p>
            <a:pPr>
              <a:lnSpc>
                <a:spcPct val="80000"/>
              </a:lnSpc>
            </a:pPr>
            <a:r>
              <a:rPr lang="en-GB" altLang="hu-HU" sz="2200" smtClean="0"/>
              <a:t>Regional employment policy should give priority to the supporting of human potential by way of, within the active employment policy tools, increasing the amount spent on labour market trainings; it requires taking the demands and emerging needs of employers. </a:t>
            </a:r>
            <a:endParaRPr lang="hu-HU" altLang="hu-HU" sz="2200" smtClean="0"/>
          </a:p>
          <a:p>
            <a:pPr>
              <a:lnSpc>
                <a:spcPct val="80000"/>
              </a:lnSpc>
            </a:pPr>
            <a:r>
              <a:rPr lang="en-GB" altLang="hu-HU" sz="2200" smtClean="0"/>
              <a:t>Various labour market forecasting models are available to support regional employment policy. </a:t>
            </a:r>
            <a:endParaRPr lang="hu-HU" altLang="hu-HU" sz="22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ctrTitle"/>
          </p:nvPr>
        </p:nvSpPr>
        <p:spPr>
          <a:xfrm>
            <a:off x="323850" y="2463800"/>
            <a:ext cx="7772400" cy="1470025"/>
          </a:xfrm>
        </p:spPr>
        <p:txBody>
          <a:bodyPr/>
          <a:lstStyle/>
          <a:p>
            <a:pPr eaLnBrk="1" hangingPunct="1"/>
            <a:r>
              <a:rPr lang="hu-HU" altLang="hu-HU" sz="4400" smtClean="0"/>
              <a:t>Thank you for your attention!</a:t>
            </a:r>
            <a:br>
              <a:rPr lang="hu-HU" altLang="hu-HU" sz="4400" smtClean="0"/>
            </a:br>
            <a:r>
              <a:rPr lang="hu-HU" altLang="hu-HU" smtClean="0"/>
              <a:t/>
            </a:r>
            <a:br>
              <a:rPr lang="hu-HU" altLang="hu-HU" smtClean="0"/>
            </a:br>
            <a:r>
              <a:rPr lang="hu-HU" altLang="hu-HU" sz="2600" b="0" smtClean="0">
                <a:hlinkClick r:id="rId3"/>
              </a:rPr>
              <a:t>liptak.katalin@uni-miskolc.hu</a:t>
            </a:r>
            <a:r>
              <a:rPr lang="hu-HU" altLang="hu-HU" sz="2600" b="0" smtClean="0"/>
              <a:t> </a:t>
            </a:r>
            <a:br>
              <a:rPr lang="hu-HU" altLang="hu-HU" sz="2600" b="0" smtClean="0"/>
            </a:br>
            <a:endParaRPr lang="hu-HU" altLang="hu-HU" sz="26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hu-HU" altLang="hu-HU" smtClean="0"/>
              <a:t>Research questions</a:t>
            </a:r>
          </a:p>
        </p:txBody>
      </p:sp>
      <p:sp>
        <p:nvSpPr>
          <p:cNvPr id="70659" name="Rectangle 3"/>
          <p:cNvSpPr>
            <a:spLocks noGrp="1" noChangeArrowheads="1"/>
          </p:cNvSpPr>
          <p:nvPr>
            <p:ph type="body" idx="1"/>
          </p:nvPr>
        </p:nvSpPr>
        <p:spPr>
          <a:xfrm>
            <a:off x="107950" y="2143125"/>
            <a:ext cx="8135938" cy="4465638"/>
          </a:xfrm>
        </p:spPr>
        <p:txBody>
          <a:bodyPr/>
          <a:lstStyle/>
          <a:p>
            <a:pPr marL="609600" indent="-609600" eaLnBrk="1" hangingPunct="1">
              <a:buFontTx/>
              <a:buNone/>
            </a:pPr>
            <a:r>
              <a:rPr lang="hu-HU" altLang="hu-HU" sz="2800" smtClean="0"/>
              <a:t>	</a:t>
            </a:r>
            <a:r>
              <a:rPr lang="en-GB" altLang="hu-HU" sz="2800" smtClean="0"/>
              <a:t>The three research questions the paper attempts to answer are: </a:t>
            </a:r>
            <a:endParaRPr lang="hu-HU" altLang="hu-HU" sz="2800" smtClean="0"/>
          </a:p>
          <a:p>
            <a:pPr marL="609600" indent="-609600" eaLnBrk="1" hangingPunct="1">
              <a:buFont typeface="Times New Roman" panose="02020603050405020304" pitchFamily="18" charset="0"/>
              <a:buAutoNum type="arabicPeriod"/>
            </a:pPr>
            <a:r>
              <a:rPr lang="en-US" altLang="hu-HU" sz="2800" smtClean="0"/>
              <a:t>What are the main labour market trends in the CEE regions? </a:t>
            </a:r>
          </a:p>
          <a:p>
            <a:pPr marL="609600" indent="-609600" eaLnBrk="1" hangingPunct="1">
              <a:buFont typeface="Times New Roman" panose="02020603050405020304" pitchFamily="18" charset="0"/>
              <a:buAutoNum type="arabicPeriod"/>
            </a:pPr>
            <a:r>
              <a:rPr lang="en-US" altLang="hu-HU" sz="2800" smtClean="0"/>
              <a:t>What kind of relationship can be observed in Okun's law based on the unemployment rate and output gap at the national and regional level? Does the Okun’s law valid in this regions? </a:t>
            </a:r>
          </a:p>
          <a:p>
            <a:pPr marL="609600" indent="-609600" eaLnBrk="1" hangingPunct="1">
              <a:buFont typeface="Times New Roman" panose="02020603050405020304" pitchFamily="18" charset="0"/>
              <a:buAutoNum type="arabicPeriod"/>
            </a:pPr>
            <a:r>
              <a:rPr lang="en-US" altLang="hu-HU" sz="2800" smtClean="0"/>
              <a:t>What kind of forecast model could give trusted results?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hu-HU" altLang="hu-HU" smtClean="0"/>
              <a:t>Hypotesis </a:t>
            </a:r>
          </a:p>
        </p:txBody>
      </p:sp>
      <p:sp>
        <p:nvSpPr>
          <p:cNvPr id="6147" name="Rectangle 3"/>
          <p:cNvSpPr>
            <a:spLocks noGrp="1" noChangeArrowheads="1"/>
          </p:cNvSpPr>
          <p:nvPr>
            <p:ph type="body" idx="1"/>
          </p:nvPr>
        </p:nvSpPr>
        <p:spPr>
          <a:xfrm>
            <a:off x="107950" y="2463800"/>
            <a:ext cx="8135938" cy="4465638"/>
          </a:xfrm>
        </p:spPr>
        <p:txBody>
          <a:bodyPr/>
          <a:lstStyle/>
          <a:p>
            <a:pPr algn="just" eaLnBrk="1" hangingPunct="1"/>
            <a:r>
              <a:rPr lang="en-IE" altLang="hu-HU" b="1" i="1" smtClean="0"/>
              <a:t>Hyothesis 1: Hoover index suggests that the trend observed in the regional equalization of population and the number of employees in East-Central European countries contradicts that in the Western countries.</a:t>
            </a:r>
            <a:endParaRPr lang="hu-HU" altLang="hu-HU" b="1" i="1" smtClean="0"/>
          </a:p>
          <a:p>
            <a:pPr algn="just" eaLnBrk="1" hangingPunct="1"/>
            <a:endParaRPr lang="hu-HU" altLang="hu-HU" b="1" i="1" smtClean="0"/>
          </a:p>
        </p:txBody>
      </p:sp>
      <p:sp>
        <p:nvSpPr>
          <p:cNvPr id="6148" name="Szövegdoboz 3"/>
          <p:cNvSpPr txBox="1">
            <a:spLocks noChangeArrowheads="1"/>
          </p:cNvSpPr>
          <p:nvPr/>
        </p:nvSpPr>
        <p:spPr bwMode="auto">
          <a:xfrm>
            <a:off x="8072438" y="6429375"/>
            <a:ext cx="5000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hu-HU" altLang="hu-HU"/>
              <a:t>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IE" altLang="hu-HU" smtClean="0"/>
              <a:t>Evolution of Hoover index</a:t>
            </a:r>
            <a:endParaRPr lang="hu-HU" altLang="hu-HU" smtClean="0"/>
          </a:p>
        </p:txBody>
      </p:sp>
      <p:sp>
        <p:nvSpPr>
          <p:cNvPr id="58371" name="Rectangle 3"/>
          <p:cNvSpPr>
            <a:spLocks noGrp="1" noChangeArrowheads="1"/>
          </p:cNvSpPr>
          <p:nvPr>
            <p:ph type="body" idx="1"/>
          </p:nvPr>
        </p:nvSpPr>
        <p:spPr/>
        <p:txBody>
          <a:bodyPr/>
          <a:lstStyle/>
          <a:p>
            <a:pPr>
              <a:lnSpc>
                <a:spcPct val="90000"/>
              </a:lnSpc>
              <a:buFontTx/>
              <a:buNone/>
            </a:pPr>
            <a:endParaRPr lang="hu-HU" altLang="hu-HU" sz="2400" i="1" smtClean="0"/>
          </a:p>
          <a:p>
            <a:pPr>
              <a:lnSpc>
                <a:spcPct val="90000"/>
              </a:lnSpc>
              <a:buFontTx/>
              <a:buNone/>
            </a:pPr>
            <a:endParaRPr lang="hu-HU" altLang="hu-HU" sz="2400" i="1" smtClean="0"/>
          </a:p>
          <a:p>
            <a:pPr>
              <a:lnSpc>
                <a:spcPct val="90000"/>
              </a:lnSpc>
              <a:buFontTx/>
              <a:buNone/>
            </a:pPr>
            <a:endParaRPr lang="hu-HU" altLang="hu-HU" sz="2400" i="1" smtClean="0"/>
          </a:p>
          <a:p>
            <a:pPr>
              <a:lnSpc>
                <a:spcPct val="90000"/>
              </a:lnSpc>
              <a:buFontTx/>
              <a:buNone/>
            </a:pPr>
            <a:endParaRPr lang="hu-HU" altLang="hu-HU" sz="2400" i="1" smtClean="0"/>
          </a:p>
          <a:p>
            <a:pPr>
              <a:lnSpc>
                <a:spcPct val="90000"/>
              </a:lnSpc>
              <a:buFontTx/>
              <a:buNone/>
            </a:pPr>
            <a:endParaRPr lang="hu-HU" altLang="hu-HU" sz="2400" i="1" smtClean="0"/>
          </a:p>
          <a:p>
            <a:pPr>
              <a:lnSpc>
                <a:spcPct val="90000"/>
              </a:lnSpc>
              <a:buFontTx/>
              <a:buNone/>
            </a:pPr>
            <a:endParaRPr lang="hu-HU" altLang="hu-HU" sz="2400" i="1" smtClean="0"/>
          </a:p>
          <a:p>
            <a:pPr>
              <a:lnSpc>
                <a:spcPct val="90000"/>
              </a:lnSpc>
              <a:buFontTx/>
              <a:buNone/>
            </a:pPr>
            <a:endParaRPr lang="hu-HU" altLang="hu-HU" sz="2400" i="1" smtClean="0"/>
          </a:p>
          <a:p>
            <a:pPr>
              <a:lnSpc>
                <a:spcPct val="90000"/>
              </a:lnSpc>
              <a:buFontTx/>
              <a:buNone/>
            </a:pPr>
            <a:endParaRPr lang="hu-HU" altLang="hu-HU" sz="2400" i="1" smtClean="0"/>
          </a:p>
          <a:p>
            <a:pPr>
              <a:lnSpc>
                <a:spcPct val="90000"/>
              </a:lnSpc>
              <a:buFontTx/>
              <a:buNone/>
            </a:pPr>
            <a:endParaRPr lang="hu-HU" altLang="hu-HU" sz="2400" i="1" smtClean="0"/>
          </a:p>
          <a:p>
            <a:pPr>
              <a:lnSpc>
                <a:spcPct val="90000"/>
              </a:lnSpc>
              <a:buFontTx/>
              <a:buNone/>
            </a:pPr>
            <a:endParaRPr lang="hu-HU" altLang="hu-HU" sz="2400" i="1" smtClean="0"/>
          </a:p>
          <a:p>
            <a:pPr>
              <a:lnSpc>
                <a:spcPct val="90000"/>
              </a:lnSpc>
              <a:buFontTx/>
              <a:buNone/>
            </a:pPr>
            <a:r>
              <a:rPr lang="en-IE" altLang="hu-HU" sz="1800" i="1" smtClean="0"/>
              <a:t>Source: Own work based on Worldbank data</a:t>
            </a:r>
            <a:endParaRPr lang="hu-HU" altLang="hu-HU" sz="1800" i="1" smtClean="0"/>
          </a:p>
        </p:txBody>
      </p:sp>
      <p:pic>
        <p:nvPicPr>
          <p:cNvPr id="583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2133600"/>
            <a:ext cx="6408737" cy="411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ím 1"/>
          <p:cNvSpPr>
            <a:spLocks noGrp="1"/>
          </p:cNvSpPr>
          <p:nvPr>
            <p:ph type="title"/>
          </p:nvPr>
        </p:nvSpPr>
        <p:spPr>
          <a:xfrm>
            <a:off x="293688" y="571500"/>
            <a:ext cx="7993062" cy="1143000"/>
          </a:xfrm>
        </p:spPr>
        <p:txBody>
          <a:bodyPr/>
          <a:lstStyle/>
          <a:p>
            <a:pPr eaLnBrk="1" hangingPunct="1"/>
            <a:r>
              <a:rPr lang="en-GB" altLang="hu-HU" sz="2800" smtClean="0"/>
              <a:t>Unemployment rate (%) between 1996 and 2010</a:t>
            </a:r>
            <a:endParaRPr lang="hu-HU" altLang="hu-HU" sz="2800" smtClean="0"/>
          </a:p>
        </p:txBody>
      </p:sp>
      <p:pic>
        <p:nvPicPr>
          <p:cNvPr id="921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313" y="1857375"/>
            <a:ext cx="8223250"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Rectangle 2"/>
          <p:cNvSpPr>
            <a:spLocks noChangeArrowheads="1"/>
          </p:cNvSpPr>
          <p:nvPr/>
        </p:nvSpPr>
        <p:spPr bwMode="auto">
          <a:xfrm>
            <a:off x="0" y="6400800"/>
            <a:ext cx="3571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hu-HU" sz="1200" i="1">
                <a:latin typeface="Times New Roman" panose="02020603050405020304" pitchFamily="18" charset="0"/>
                <a:cs typeface="Times New Roman" panose="02020603050405020304" pitchFamily="18" charset="0"/>
              </a:rPr>
              <a:t>Source: Own compilation on the basis of Eurostat data</a:t>
            </a:r>
            <a:endParaRPr lang="en-GB" altLang="hu-HU"/>
          </a:p>
        </p:txBody>
      </p:sp>
      <p:sp>
        <p:nvSpPr>
          <p:cNvPr id="9221" name="Szövegdoboz 4"/>
          <p:cNvSpPr txBox="1">
            <a:spLocks noChangeArrowheads="1"/>
          </p:cNvSpPr>
          <p:nvPr/>
        </p:nvSpPr>
        <p:spPr bwMode="auto">
          <a:xfrm>
            <a:off x="8143875" y="6357938"/>
            <a:ext cx="5000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hu-HU" altLang="hu-HU"/>
              <a:t>11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ím 1"/>
          <p:cNvSpPr>
            <a:spLocks noGrp="1"/>
          </p:cNvSpPr>
          <p:nvPr>
            <p:ph type="title"/>
          </p:nvPr>
        </p:nvSpPr>
        <p:spPr>
          <a:xfrm>
            <a:off x="107950" y="714375"/>
            <a:ext cx="7993063" cy="1143000"/>
          </a:xfrm>
        </p:spPr>
        <p:txBody>
          <a:bodyPr/>
          <a:lstStyle/>
          <a:p>
            <a:pPr eaLnBrk="1" hangingPunct="1"/>
            <a:r>
              <a:rPr lang="en-GB" altLang="hu-HU" sz="2800" smtClean="0"/>
              <a:t>Employment rate (%) between 1996 and 2010</a:t>
            </a:r>
            <a:endParaRPr lang="hu-HU" altLang="hu-HU" sz="2800" smtClean="0"/>
          </a:p>
        </p:txBody>
      </p:sp>
      <p:pic>
        <p:nvPicPr>
          <p:cNvPr id="10243" name="Picture 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55588" y="1571625"/>
            <a:ext cx="8174037" cy="4714875"/>
          </a:xfrm>
          <a:noFill/>
        </p:spPr>
      </p:pic>
      <p:sp>
        <p:nvSpPr>
          <p:cNvPr id="10244" name="Rectangle 2"/>
          <p:cNvSpPr>
            <a:spLocks noChangeArrowheads="1"/>
          </p:cNvSpPr>
          <p:nvPr/>
        </p:nvSpPr>
        <p:spPr bwMode="auto">
          <a:xfrm>
            <a:off x="0" y="6400800"/>
            <a:ext cx="3571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hu-HU" sz="1200" i="1">
                <a:latin typeface="Times New Roman" panose="02020603050405020304" pitchFamily="18" charset="0"/>
                <a:cs typeface="Times New Roman" panose="02020603050405020304" pitchFamily="18" charset="0"/>
              </a:rPr>
              <a:t>Source: Own compilation on the basis of Eurostat data</a:t>
            </a:r>
            <a:endParaRPr lang="en-GB" altLang="hu-HU"/>
          </a:p>
        </p:txBody>
      </p:sp>
      <p:sp>
        <p:nvSpPr>
          <p:cNvPr id="10245" name="Szövegdoboz 4"/>
          <p:cNvSpPr txBox="1">
            <a:spLocks noChangeArrowheads="1"/>
          </p:cNvSpPr>
          <p:nvPr/>
        </p:nvSpPr>
        <p:spPr bwMode="auto">
          <a:xfrm>
            <a:off x="8001000" y="6429375"/>
            <a:ext cx="714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hu-HU" altLang="hu-HU"/>
              <a:t>12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ím 1"/>
          <p:cNvSpPr>
            <a:spLocks noGrp="1"/>
          </p:cNvSpPr>
          <p:nvPr>
            <p:ph type="title"/>
          </p:nvPr>
        </p:nvSpPr>
        <p:spPr>
          <a:xfrm>
            <a:off x="293688" y="1071563"/>
            <a:ext cx="7993062" cy="1143000"/>
          </a:xfrm>
        </p:spPr>
        <p:txBody>
          <a:bodyPr/>
          <a:lstStyle/>
          <a:p>
            <a:pPr eaLnBrk="1" hangingPunct="1"/>
            <a:r>
              <a:rPr lang="en-GB" altLang="hu-HU" sz="3200" smtClean="0"/>
              <a:t>Length of recession in the CEE countries </a:t>
            </a:r>
            <a:r>
              <a:rPr lang="hu-HU" altLang="hu-HU" sz="3200" smtClean="0"/>
              <a:t/>
            </a:r>
            <a:br>
              <a:rPr lang="hu-HU" altLang="hu-HU" sz="3200" smtClean="0"/>
            </a:br>
            <a:r>
              <a:rPr lang="en-GB" altLang="hu-HU" sz="3200" smtClean="0"/>
              <a:t>(% change on previous quarter)</a:t>
            </a:r>
            <a:r>
              <a:rPr lang="hu-HU" altLang="hu-HU" smtClean="0"/>
              <a:t/>
            </a:r>
            <a:br>
              <a:rPr lang="hu-HU" altLang="hu-HU" smtClean="0"/>
            </a:br>
            <a:endParaRPr lang="hu-HU" altLang="hu-HU" smtClean="0"/>
          </a:p>
        </p:txBody>
      </p:sp>
      <p:graphicFrame>
        <p:nvGraphicFramePr>
          <p:cNvPr id="4" name="Tartalom helye 3"/>
          <p:cNvGraphicFramePr>
            <a:graphicFrameLocks noGrp="1"/>
          </p:cNvGraphicFramePr>
          <p:nvPr>
            <p:ph idx="1"/>
          </p:nvPr>
        </p:nvGraphicFramePr>
        <p:xfrm>
          <a:off x="142843" y="2571742"/>
          <a:ext cx="8429685" cy="3286150"/>
        </p:xfrm>
        <a:graphic>
          <a:graphicData uri="http://schemas.openxmlformats.org/drawingml/2006/table">
            <a:tbl>
              <a:tblPr/>
              <a:tblGrid>
                <a:gridCol w="2146066"/>
                <a:gridCol w="538777"/>
                <a:gridCol w="538777"/>
                <a:gridCol w="502617"/>
                <a:gridCol w="465554"/>
                <a:gridCol w="465554"/>
                <a:gridCol w="465554"/>
                <a:gridCol w="546912"/>
                <a:gridCol w="466458"/>
                <a:gridCol w="520697"/>
                <a:gridCol w="484537"/>
                <a:gridCol w="465554"/>
                <a:gridCol w="411314"/>
                <a:gridCol w="411314"/>
              </a:tblGrid>
              <a:tr h="861150">
                <a:tc>
                  <a:txBody>
                    <a:bodyPr/>
                    <a:lstStyle/>
                    <a:p>
                      <a:pPr algn="just">
                        <a:spcAft>
                          <a:spcPts val="0"/>
                        </a:spcAft>
                      </a:pPr>
                      <a:r>
                        <a:rPr lang="en-GB" sz="1400" dirty="0" smtClean="0">
                          <a:latin typeface="Times New Roman"/>
                          <a:ea typeface="Times New Roman"/>
                          <a:cs typeface="Times New Roman"/>
                        </a:rPr>
                        <a:t> </a:t>
                      </a:r>
                      <a:endParaRPr lang="hu-HU" sz="1400" dirty="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dirty="0">
                          <a:latin typeface="Times New Roman"/>
                          <a:ea typeface="Times New Roman"/>
                          <a:cs typeface="Times New Roman"/>
                        </a:rPr>
                        <a:t>2007Q3</a:t>
                      </a:r>
                      <a:endParaRPr lang="hu-HU" sz="1400" dirty="0">
                        <a:latin typeface="Arial"/>
                        <a:ea typeface="Times New Roman"/>
                        <a:cs typeface="Times New Roman"/>
                      </a:endParaRPr>
                    </a:p>
                  </a:txBody>
                  <a:tcPr marL="44450" marR="44450" marT="0" marB="0" vert="vert27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dirty="0">
                          <a:latin typeface="Times New Roman"/>
                          <a:ea typeface="Times New Roman"/>
                          <a:cs typeface="Times New Roman"/>
                        </a:rPr>
                        <a:t>2007Q4</a:t>
                      </a:r>
                      <a:endParaRPr lang="hu-HU" sz="1400" dirty="0">
                        <a:latin typeface="Arial"/>
                        <a:ea typeface="Times New Roman"/>
                        <a:cs typeface="Times New Roman"/>
                      </a:endParaRPr>
                    </a:p>
                  </a:txBody>
                  <a:tcPr marL="44450" marR="44450" marT="0" marB="0" vert="vert27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dirty="0">
                          <a:latin typeface="Times New Roman"/>
                          <a:ea typeface="Times New Roman"/>
                          <a:cs typeface="Times New Roman"/>
                        </a:rPr>
                        <a:t>2008Q1</a:t>
                      </a:r>
                      <a:endParaRPr lang="hu-HU" sz="1400" dirty="0">
                        <a:latin typeface="Arial"/>
                        <a:ea typeface="Times New Roman"/>
                        <a:cs typeface="Times New Roman"/>
                      </a:endParaRPr>
                    </a:p>
                  </a:txBody>
                  <a:tcPr marL="44450" marR="44450" marT="0" marB="0" vert="vert27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dirty="0">
                          <a:latin typeface="Times New Roman"/>
                          <a:ea typeface="Times New Roman"/>
                          <a:cs typeface="Times New Roman"/>
                        </a:rPr>
                        <a:t>2008Q2</a:t>
                      </a:r>
                      <a:endParaRPr lang="hu-HU" sz="1400" dirty="0">
                        <a:latin typeface="Arial"/>
                        <a:ea typeface="Times New Roman"/>
                        <a:cs typeface="Times New Roman"/>
                      </a:endParaRPr>
                    </a:p>
                  </a:txBody>
                  <a:tcPr marL="44450" marR="44450" marT="0" marB="0" vert="vert27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dirty="0">
                          <a:latin typeface="Times New Roman"/>
                          <a:ea typeface="Times New Roman"/>
                          <a:cs typeface="Times New Roman"/>
                        </a:rPr>
                        <a:t>2008Q3</a:t>
                      </a:r>
                      <a:endParaRPr lang="hu-HU" sz="1400" dirty="0">
                        <a:latin typeface="Arial"/>
                        <a:ea typeface="Times New Roman"/>
                        <a:cs typeface="Times New Roman"/>
                      </a:endParaRPr>
                    </a:p>
                  </a:txBody>
                  <a:tcPr marL="44450" marR="44450" marT="0" marB="0" vert="vert27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dirty="0">
                          <a:latin typeface="Times New Roman"/>
                          <a:ea typeface="Times New Roman"/>
                          <a:cs typeface="Times New Roman"/>
                        </a:rPr>
                        <a:t>2008Q4</a:t>
                      </a:r>
                      <a:endParaRPr lang="hu-HU" sz="1400" dirty="0">
                        <a:latin typeface="Arial"/>
                        <a:ea typeface="Times New Roman"/>
                        <a:cs typeface="Times New Roman"/>
                      </a:endParaRPr>
                    </a:p>
                  </a:txBody>
                  <a:tcPr marL="44450" marR="44450" marT="0" marB="0" vert="vert27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dirty="0">
                          <a:latin typeface="Times New Roman"/>
                          <a:ea typeface="Times New Roman"/>
                          <a:cs typeface="Times New Roman"/>
                        </a:rPr>
                        <a:t>2009Q1</a:t>
                      </a:r>
                      <a:endParaRPr lang="hu-HU" sz="1400" dirty="0">
                        <a:latin typeface="Arial"/>
                        <a:ea typeface="Times New Roman"/>
                        <a:cs typeface="Times New Roman"/>
                      </a:endParaRPr>
                    </a:p>
                  </a:txBody>
                  <a:tcPr marL="44450" marR="44450" marT="0" marB="0" vert="vert27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dirty="0">
                          <a:latin typeface="Times New Roman"/>
                          <a:ea typeface="Times New Roman"/>
                          <a:cs typeface="Times New Roman"/>
                        </a:rPr>
                        <a:t>2009Q2</a:t>
                      </a:r>
                      <a:endParaRPr lang="hu-HU" sz="1400" dirty="0">
                        <a:latin typeface="Arial"/>
                        <a:ea typeface="Times New Roman"/>
                        <a:cs typeface="Times New Roman"/>
                      </a:endParaRPr>
                    </a:p>
                  </a:txBody>
                  <a:tcPr marL="44450" marR="44450" marT="0" marB="0" vert="vert27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dirty="0">
                          <a:latin typeface="Times New Roman"/>
                          <a:ea typeface="Times New Roman"/>
                          <a:cs typeface="Times New Roman"/>
                        </a:rPr>
                        <a:t>2009Q3</a:t>
                      </a:r>
                      <a:endParaRPr lang="hu-HU" sz="1400" dirty="0">
                        <a:latin typeface="Arial"/>
                        <a:ea typeface="Times New Roman"/>
                        <a:cs typeface="Times New Roman"/>
                      </a:endParaRPr>
                    </a:p>
                  </a:txBody>
                  <a:tcPr marL="44450" marR="44450" marT="0" marB="0" vert="vert27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dirty="0">
                          <a:latin typeface="Times New Roman"/>
                          <a:ea typeface="Times New Roman"/>
                          <a:cs typeface="Times New Roman"/>
                        </a:rPr>
                        <a:t>2009Q4</a:t>
                      </a:r>
                      <a:endParaRPr lang="hu-HU" sz="1400" dirty="0">
                        <a:latin typeface="Arial"/>
                        <a:ea typeface="Times New Roman"/>
                        <a:cs typeface="Times New Roman"/>
                      </a:endParaRPr>
                    </a:p>
                  </a:txBody>
                  <a:tcPr marL="44450" marR="44450" marT="0" marB="0" vert="vert27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dirty="0">
                          <a:latin typeface="Times New Roman"/>
                          <a:ea typeface="Times New Roman"/>
                          <a:cs typeface="Times New Roman"/>
                        </a:rPr>
                        <a:t>2010Q1</a:t>
                      </a:r>
                      <a:endParaRPr lang="hu-HU" sz="1400" dirty="0">
                        <a:latin typeface="Arial"/>
                        <a:ea typeface="Times New Roman"/>
                        <a:cs typeface="Times New Roman"/>
                      </a:endParaRPr>
                    </a:p>
                  </a:txBody>
                  <a:tcPr marL="44450" marR="44450" marT="0" marB="0" vert="vert27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a:latin typeface="Times New Roman"/>
                          <a:ea typeface="Times New Roman"/>
                          <a:cs typeface="Times New Roman"/>
                        </a:rPr>
                        <a:t>2010Q2</a:t>
                      </a:r>
                      <a:endParaRPr lang="hu-HU" sz="1400">
                        <a:latin typeface="Arial"/>
                        <a:ea typeface="Times New Roman"/>
                        <a:cs typeface="Times New Roman"/>
                      </a:endParaRPr>
                    </a:p>
                  </a:txBody>
                  <a:tcPr marL="44450" marR="44450" marT="0" marB="0" vert="vert27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a:latin typeface="Times New Roman"/>
                          <a:ea typeface="Times New Roman"/>
                          <a:cs typeface="Times New Roman"/>
                        </a:rPr>
                        <a:t>2010Q3</a:t>
                      </a:r>
                      <a:endParaRPr lang="hu-HU" sz="1400">
                        <a:latin typeface="Arial"/>
                        <a:ea typeface="Times New Roman"/>
                        <a:cs typeface="Times New Roman"/>
                      </a:endParaRPr>
                    </a:p>
                  </a:txBody>
                  <a:tcPr marL="44450" marR="44450" marT="0" marB="0" vert="vert27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125">
                <a:tc>
                  <a:txBody>
                    <a:bodyPr/>
                    <a:lstStyle/>
                    <a:p>
                      <a:pPr algn="just">
                        <a:spcAft>
                          <a:spcPts val="0"/>
                        </a:spcAft>
                      </a:pPr>
                      <a:r>
                        <a:rPr lang="en-GB" sz="1400">
                          <a:latin typeface="Times New Roman"/>
                          <a:ea typeface="Times New Roman"/>
                          <a:cs typeface="Times New Roman"/>
                        </a:rPr>
                        <a:t>Czech Republic</a:t>
                      </a:r>
                      <a:endParaRPr lang="hu-HU"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1400">
                          <a:latin typeface="Times New Roman"/>
                          <a:ea typeface="Times New Roman"/>
                          <a:cs typeface="Times New Roman"/>
                        </a:rPr>
                        <a:t>1.3</a:t>
                      </a:r>
                      <a:endParaRPr lang="hu-HU"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1400">
                          <a:latin typeface="Times New Roman"/>
                          <a:ea typeface="Times New Roman"/>
                          <a:cs typeface="Times New Roman"/>
                        </a:rPr>
                        <a:t>1.0</a:t>
                      </a:r>
                      <a:endParaRPr lang="hu-HU" sz="1400">
                        <a:latin typeface="Arial"/>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1400" dirty="0">
                          <a:latin typeface="Times New Roman"/>
                          <a:ea typeface="Times New Roman"/>
                          <a:cs typeface="Times New Roman"/>
                        </a:rPr>
                        <a:t>0.3</a:t>
                      </a:r>
                      <a:endParaRPr lang="hu-HU" sz="1400" dirty="0">
                        <a:latin typeface="Arial"/>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1400" dirty="0">
                          <a:latin typeface="Times New Roman"/>
                          <a:ea typeface="Times New Roman"/>
                          <a:cs typeface="Times New Roman"/>
                        </a:rPr>
                        <a:t>0.7</a:t>
                      </a:r>
                      <a:endParaRPr lang="hu-HU" sz="1400" dirty="0">
                        <a:latin typeface="Arial"/>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1400" dirty="0">
                          <a:latin typeface="Times New Roman"/>
                          <a:ea typeface="Times New Roman"/>
                          <a:cs typeface="Times New Roman"/>
                        </a:rPr>
                        <a:t>0.2</a:t>
                      </a:r>
                      <a:endParaRPr lang="hu-HU" sz="1400" dirty="0">
                        <a:latin typeface="Arial"/>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1400" dirty="0">
                          <a:latin typeface="Times New Roman"/>
                          <a:ea typeface="Times New Roman"/>
                          <a:cs typeface="Times New Roman"/>
                        </a:rPr>
                        <a:t>-0.9</a:t>
                      </a:r>
                      <a:endParaRPr lang="hu-HU" sz="1400" dirty="0">
                        <a:latin typeface="Arial"/>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99"/>
                    </a:solidFill>
                  </a:tcPr>
                </a:tc>
                <a:tc>
                  <a:txBody>
                    <a:bodyPr/>
                    <a:lstStyle/>
                    <a:p>
                      <a:pPr algn="ctr">
                        <a:spcAft>
                          <a:spcPts val="0"/>
                        </a:spcAft>
                      </a:pPr>
                      <a:r>
                        <a:rPr lang="en-GB" sz="1400">
                          <a:latin typeface="Times New Roman"/>
                          <a:ea typeface="Times New Roman"/>
                          <a:cs typeface="Times New Roman"/>
                        </a:rPr>
                        <a:t>-3.6</a:t>
                      </a:r>
                      <a:endParaRPr lang="hu-HU" sz="1400">
                        <a:latin typeface="Arial"/>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00"/>
                    </a:solidFill>
                  </a:tcPr>
                </a:tc>
                <a:tc>
                  <a:txBody>
                    <a:bodyPr/>
                    <a:lstStyle/>
                    <a:p>
                      <a:pPr algn="ctr">
                        <a:spcAft>
                          <a:spcPts val="0"/>
                        </a:spcAft>
                      </a:pPr>
                      <a:r>
                        <a:rPr lang="en-GB" sz="1400">
                          <a:latin typeface="Times New Roman"/>
                          <a:ea typeface="Times New Roman"/>
                          <a:cs typeface="Times New Roman"/>
                        </a:rPr>
                        <a:t>-0.5</a:t>
                      </a:r>
                      <a:endParaRPr lang="hu-HU" sz="1400">
                        <a:latin typeface="Arial"/>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C99"/>
                    </a:solidFill>
                  </a:tcPr>
                </a:tc>
                <a:tc>
                  <a:txBody>
                    <a:bodyPr/>
                    <a:lstStyle/>
                    <a:p>
                      <a:pPr algn="ctr">
                        <a:spcAft>
                          <a:spcPts val="0"/>
                        </a:spcAft>
                      </a:pPr>
                      <a:r>
                        <a:rPr lang="en-GB" sz="1400">
                          <a:latin typeface="Times New Roman"/>
                          <a:ea typeface="Times New Roman"/>
                          <a:cs typeface="Times New Roman"/>
                        </a:rPr>
                        <a:t>0.5</a:t>
                      </a:r>
                      <a:endParaRPr lang="hu-HU" sz="1400">
                        <a:latin typeface="Arial"/>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1400">
                          <a:latin typeface="Times New Roman"/>
                          <a:ea typeface="Times New Roman"/>
                          <a:cs typeface="Times New Roman"/>
                        </a:rPr>
                        <a:t>0.4</a:t>
                      </a:r>
                      <a:endParaRPr lang="hu-HU" sz="1400">
                        <a:latin typeface="Arial"/>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1400" dirty="0">
                          <a:latin typeface="Times New Roman"/>
                          <a:ea typeface="Times New Roman"/>
                          <a:cs typeface="Times New Roman"/>
                        </a:rPr>
                        <a:t>0.6</a:t>
                      </a:r>
                      <a:endParaRPr lang="hu-HU" sz="1400" dirty="0">
                        <a:latin typeface="Arial"/>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1400">
                          <a:latin typeface="Times New Roman"/>
                          <a:ea typeface="Times New Roman"/>
                          <a:cs typeface="Times New Roman"/>
                        </a:rPr>
                        <a:t>0.8</a:t>
                      </a:r>
                      <a:endParaRPr lang="hu-HU" sz="1400">
                        <a:latin typeface="Arial"/>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1400">
                          <a:latin typeface="Times New Roman"/>
                          <a:ea typeface="Times New Roman"/>
                          <a:cs typeface="Times New Roman"/>
                        </a:rPr>
                        <a:t>1.0</a:t>
                      </a:r>
                      <a:endParaRPr lang="hu-HU" sz="1400">
                        <a:latin typeface="Arial"/>
                        <a:ea typeface="Times New Roman"/>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03125">
                <a:tc>
                  <a:txBody>
                    <a:bodyPr/>
                    <a:lstStyle/>
                    <a:p>
                      <a:pPr algn="just">
                        <a:spcAft>
                          <a:spcPts val="0"/>
                        </a:spcAft>
                      </a:pPr>
                      <a:r>
                        <a:rPr lang="en-GB" sz="1400">
                          <a:latin typeface="Times New Roman"/>
                          <a:ea typeface="Times New Roman"/>
                          <a:cs typeface="Times New Roman"/>
                        </a:rPr>
                        <a:t>Estonia</a:t>
                      </a:r>
                      <a:endParaRPr lang="hu-HU"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GB" sz="1400">
                          <a:latin typeface="Times New Roman"/>
                          <a:ea typeface="Times New Roman"/>
                          <a:cs typeface="Times New Roman"/>
                        </a:rPr>
                        <a:t>0.4</a:t>
                      </a:r>
                      <a:endParaRPr lang="hu-HU"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GB" sz="1400">
                          <a:latin typeface="Times New Roman"/>
                          <a:ea typeface="Times New Roman"/>
                          <a:cs typeface="Times New Roman"/>
                        </a:rPr>
                        <a:t>0.4</a:t>
                      </a:r>
                      <a:endParaRPr lang="hu-HU" sz="140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a:latin typeface="Times New Roman"/>
                          <a:ea typeface="Times New Roman"/>
                          <a:cs typeface="Times New Roman"/>
                        </a:rPr>
                        <a:t>-2.2</a:t>
                      </a:r>
                      <a:endParaRPr lang="hu-HU" sz="1400">
                        <a:latin typeface="Arial"/>
                        <a:ea typeface="Times New Roman"/>
                        <a:cs typeface="Times New Roman"/>
                      </a:endParaRPr>
                    </a:p>
                  </a:txBody>
                  <a:tcPr marL="44450" marR="44450" marT="0" marB="0" anchor="b">
                    <a:lnL>
                      <a:noFill/>
                    </a:lnL>
                    <a:lnR>
                      <a:noFill/>
                    </a:lnR>
                    <a:lnT>
                      <a:noFill/>
                    </a:lnT>
                    <a:lnB>
                      <a:noFill/>
                    </a:lnB>
                    <a:solidFill>
                      <a:srgbClr val="FFCC00"/>
                    </a:solidFill>
                  </a:tcPr>
                </a:tc>
                <a:tc>
                  <a:txBody>
                    <a:bodyPr/>
                    <a:lstStyle/>
                    <a:p>
                      <a:pPr algn="ctr">
                        <a:spcAft>
                          <a:spcPts val="0"/>
                        </a:spcAft>
                      </a:pPr>
                      <a:r>
                        <a:rPr lang="en-GB" sz="1400">
                          <a:latin typeface="Times New Roman"/>
                          <a:ea typeface="Times New Roman"/>
                          <a:cs typeface="Times New Roman"/>
                        </a:rPr>
                        <a:t>-1.0</a:t>
                      </a:r>
                      <a:endParaRPr lang="hu-HU" sz="1400">
                        <a:latin typeface="Arial"/>
                        <a:ea typeface="Times New Roman"/>
                        <a:cs typeface="Times New Roman"/>
                      </a:endParaRPr>
                    </a:p>
                  </a:txBody>
                  <a:tcPr marL="44450" marR="44450" marT="0" marB="0" anchor="b">
                    <a:lnL>
                      <a:noFill/>
                    </a:lnL>
                    <a:lnR>
                      <a:noFill/>
                    </a:lnR>
                    <a:lnT>
                      <a:noFill/>
                    </a:lnT>
                    <a:lnB>
                      <a:noFill/>
                    </a:lnB>
                    <a:solidFill>
                      <a:srgbClr val="FFCC99"/>
                    </a:solidFill>
                  </a:tcPr>
                </a:tc>
                <a:tc>
                  <a:txBody>
                    <a:bodyPr/>
                    <a:lstStyle/>
                    <a:p>
                      <a:pPr algn="ctr">
                        <a:spcAft>
                          <a:spcPts val="0"/>
                        </a:spcAft>
                      </a:pPr>
                      <a:r>
                        <a:rPr lang="en-GB" sz="1400" dirty="0">
                          <a:latin typeface="Times New Roman"/>
                          <a:ea typeface="Times New Roman"/>
                          <a:cs typeface="Times New Roman"/>
                        </a:rPr>
                        <a:t>-2.6</a:t>
                      </a:r>
                      <a:endParaRPr lang="hu-HU" sz="1400" dirty="0">
                        <a:latin typeface="Arial"/>
                        <a:ea typeface="Times New Roman"/>
                        <a:cs typeface="Times New Roman"/>
                      </a:endParaRPr>
                    </a:p>
                  </a:txBody>
                  <a:tcPr marL="44450" marR="44450" marT="0" marB="0" anchor="b">
                    <a:lnL>
                      <a:noFill/>
                    </a:lnL>
                    <a:lnR>
                      <a:noFill/>
                    </a:lnR>
                    <a:lnT>
                      <a:noFill/>
                    </a:lnT>
                    <a:lnB>
                      <a:noFill/>
                    </a:lnB>
                    <a:solidFill>
                      <a:srgbClr val="FFCC00"/>
                    </a:solidFill>
                  </a:tcPr>
                </a:tc>
                <a:tc>
                  <a:txBody>
                    <a:bodyPr/>
                    <a:lstStyle/>
                    <a:p>
                      <a:pPr algn="ctr">
                        <a:spcAft>
                          <a:spcPts val="0"/>
                        </a:spcAft>
                      </a:pPr>
                      <a:r>
                        <a:rPr lang="en-GB" sz="1400" dirty="0">
                          <a:latin typeface="Times New Roman"/>
                          <a:ea typeface="Times New Roman"/>
                          <a:cs typeface="Times New Roman"/>
                        </a:rPr>
                        <a:t>-5.7</a:t>
                      </a:r>
                      <a:endParaRPr lang="hu-HU" sz="1400" dirty="0">
                        <a:latin typeface="Arial"/>
                        <a:ea typeface="Times New Roman"/>
                        <a:cs typeface="Times New Roman"/>
                      </a:endParaRPr>
                    </a:p>
                  </a:txBody>
                  <a:tcPr marL="44450" marR="44450" marT="0" marB="0" anchor="b">
                    <a:lnL>
                      <a:noFill/>
                    </a:lnL>
                    <a:lnR>
                      <a:noFill/>
                    </a:lnR>
                    <a:lnT>
                      <a:noFill/>
                    </a:lnT>
                    <a:lnB>
                      <a:noFill/>
                    </a:lnB>
                    <a:solidFill>
                      <a:srgbClr val="FF9900"/>
                    </a:solidFill>
                  </a:tcPr>
                </a:tc>
                <a:tc>
                  <a:txBody>
                    <a:bodyPr/>
                    <a:lstStyle/>
                    <a:p>
                      <a:pPr algn="ctr">
                        <a:spcAft>
                          <a:spcPts val="0"/>
                        </a:spcAft>
                      </a:pPr>
                      <a:r>
                        <a:rPr lang="en-GB" sz="1400" dirty="0">
                          <a:latin typeface="Times New Roman"/>
                          <a:ea typeface="Times New Roman"/>
                          <a:cs typeface="Times New Roman"/>
                        </a:rPr>
                        <a:t>-5.6</a:t>
                      </a:r>
                      <a:endParaRPr lang="hu-HU" sz="1400" dirty="0">
                        <a:latin typeface="Arial"/>
                        <a:ea typeface="Times New Roman"/>
                        <a:cs typeface="Times New Roman"/>
                      </a:endParaRPr>
                    </a:p>
                  </a:txBody>
                  <a:tcPr marL="44450" marR="44450" marT="0" marB="0" anchor="b">
                    <a:lnL>
                      <a:noFill/>
                    </a:lnL>
                    <a:lnR>
                      <a:noFill/>
                    </a:lnR>
                    <a:lnT>
                      <a:noFill/>
                    </a:lnT>
                    <a:lnB>
                      <a:noFill/>
                    </a:lnB>
                    <a:solidFill>
                      <a:srgbClr val="FF9900"/>
                    </a:solidFill>
                  </a:tcPr>
                </a:tc>
                <a:tc>
                  <a:txBody>
                    <a:bodyPr/>
                    <a:lstStyle/>
                    <a:p>
                      <a:pPr algn="ctr">
                        <a:spcAft>
                          <a:spcPts val="0"/>
                        </a:spcAft>
                      </a:pPr>
                      <a:r>
                        <a:rPr lang="en-GB" sz="1400">
                          <a:latin typeface="Times New Roman"/>
                          <a:ea typeface="Times New Roman"/>
                          <a:cs typeface="Times New Roman"/>
                        </a:rPr>
                        <a:t>-3.7</a:t>
                      </a:r>
                      <a:endParaRPr lang="hu-HU" sz="1400">
                        <a:latin typeface="Arial"/>
                        <a:ea typeface="Times New Roman"/>
                        <a:cs typeface="Times New Roman"/>
                      </a:endParaRPr>
                    </a:p>
                  </a:txBody>
                  <a:tcPr marL="44450" marR="44450" marT="0" marB="0" anchor="b">
                    <a:lnL>
                      <a:noFill/>
                    </a:lnL>
                    <a:lnR>
                      <a:noFill/>
                    </a:lnR>
                    <a:lnT>
                      <a:noFill/>
                    </a:lnT>
                    <a:lnB>
                      <a:noFill/>
                    </a:lnB>
                    <a:solidFill>
                      <a:srgbClr val="FFCC00"/>
                    </a:solidFill>
                  </a:tcPr>
                </a:tc>
                <a:tc>
                  <a:txBody>
                    <a:bodyPr/>
                    <a:lstStyle/>
                    <a:p>
                      <a:pPr algn="ctr">
                        <a:spcAft>
                          <a:spcPts val="0"/>
                        </a:spcAft>
                      </a:pPr>
                      <a:r>
                        <a:rPr lang="en-GB" sz="1400">
                          <a:latin typeface="Times New Roman"/>
                          <a:ea typeface="Times New Roman"/>
                          <a:cs typeface="Times New Roman"/>
                        </a:rPr>
                        <a:t>-1.3</a:t>
                      </a:r>
                      <a:endParaRPr lang="hu-HU" sz="1400">
                        <a:latin typeface="Arial"/>
                        <a:ea typeface="Times New Roman"/>
                        <a:cs typeface="Times New Roman"/>
                      </a:endParaRPr>
                    </a:p>
                  </a:txBody>
                  <a:tcPr marL="44450" marR="44450" marT="0" marB="0" anchor="b">
                    <a:lnL>
                      <a:noFill/>
                    </a:lnL>
                    <a:lnR>
                      <a:noFill/>
                    </a:lnR>
                    <a:lnT>
                      <a:noFill/>
                    </a:lnT>
                    <a:lnB>
                      <a:noFill/>
                    </a:lnB>
                    <a:solidFill>
                      <a:srgbClr val="FFCC00"/>
                    </a:solidFill>
                  </a:tcPr>
                </a:tc>
                <a:tc>
                  <a:txBody>
                    <a:bodyPr/>
                    <a:lstStyle/>
                    <a:p>
                      <a:pPr algn="ctr">
                        <a:spcAft>
                          <a:spcPts val="0"/>
                        </a:spcAft>
                      </a:pPr>
                      <a:r>
                        <a:rPr lang="en-GB" sz="1400">
                          <a:latin typeface="Times New Roman"/>
                          <a:ea typeface="Times New Roman"/>
                          <a:cs typeface="Times New Roman"/>
                        </a:rPr>
                        <a:t>1.4</a:t>
                      </a:r>
                      <a:endParaRPr lang="hu-HU" sz="140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dirty="0">
                          <a:latin typeface="Times New Roman"/>
                          <a:ea typeface="Times New Roman"/>
                          <a:cs typeface="Times New Roman"/>
                        </a:rPr>
                        <a:t>1.0</a:t>
                      </a:r>
                      <a:endParaRPr lang="hu-HU" sz="1400" dirty="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a:latin typeface="Times New Roman"/>
                          <a:ea typeface="Times New Roman"/>
                          <a:cs typeface="Times New Roman"/>
                        </a:rPr>
                        <a:t>1.9</a:t>
                      </a:r>
                      <a:endParaRPr lang="hu-HU" sz="140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a:latin typeface="Times New Roman"/>
                          <a:ea typeface="Times New Roman"/>
                          <a:cs typeface="Times New Roman"/>
                        </a:rPr>
                        <a:t>0.7</a:t>
                      </a:r>
                      <a:endParaRPr lang="hu-HU" sz="1400">
                        <a:latin typeface="Arial"/>
                        <a:ea typeface="Times New Roman"/>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tcPr>
                </a:tc>
              </a:tr>
              <a:tr h="303125">
                <a:tc>
                  <a:txBody>
                    <a:bodyPr/>
                    <a:lstStyle/>
                    <a:p>
                      <a:pPr algn="just">
                        <a:spcAft>
                          <a:spcPts val="0"/>
                        </a:spcAft>
                      </a:pPr>
                      <a:r>
                        <a:rPr lang="en-GB" sz="1400">
                          <a:latin typeface="Times New Roman"/>
                          <a:ea typeface="Times New Roman"/>
                          <a:cs typeface="Times New Roman"/>
                        </a:rPr>
                        <a:t>Hungary</a:t>
                      </a:r>
                      <a:endParaRPr lang="hu-HU"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GB" sz="1400">
                          <a:latin typeface="Times New Roman"/>
                          <a:ea typeface="Times New Roman"/>
                          <a:cs typeface="Times New Roman"/>
                        </a:rPr>
                        <a:t>0.3</a:t>
                      </a:r>
                      <a:endParaRPr lang="hu-HU"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GB" sz="1400">
                          <a:latin typeface="Times New Roman"/>
                          <a:ea typeface="Times New Roman"/>
                          <a:cs typeface="Times New Roman"/>
                        </a:rPr>
                        <a:t>0.6</a:t>
                      </a:r>
                      <a:endParaRPr lang="hu-HU" sz="140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a:latin typeface="Times New Roman"/>
                          <a:ea typeface="Times New Roman"/>
                          <a:cs typeface="Times New Roman"/>
                        </a:rPr>
                        <a:t>1.2</a:t>
                      </a:r>
                      <a:endParaRPr lang="hu-HU" sz="140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a:latin typeface="Times New Roman"/>
                          <a:ea typeface="Times New Roman"/>
                          <a:cs typeface="Times New Roman"/>
                        </a:rPr>
                        <a:t>-0.2</a:t>
                      </a:r>
                      <a:endParaRPr lang="hu-HU" sz="1400">
                        <a:latin typeface="Arial"/>
                        <a:ea typeface="Times New Roman"/>
                        <a:cs typeface="Times New Roman"/>
                      </a:endParaRPr>
                    </a:p>
                  </a:txBody>
                  <a:tcPr marL="44450" marR="44450" marT="0" marB="0" anchor="b">
                    <a:lnL>
                      <a:noFill/>
                    </a:lnL>
                    <a:lnR>
                      <a:noFill/>
                    </a:lnR>
                    <a:lnT>
                      <a:noFill/>
                    </a:lnT>
                    <a:lnB>
                      <a:noFill/>
                    </a:lnB>
                    <a:solidFill>
                      <a:srgbClr val="FFCC99"/>
                    </a:solidFill>
                  </a:tcPr>
                </a:tc>
                <a:tc>
                  <a:txBody>
                    <a:bodyPr/>
                    <a:lstStyle/>
                    <a:p>
                      <a:pPr algn="ctr">
                        <a:spcAft>
                          <a:spcPts val="0"/>
                        </a:spcAft>
                      </a:pPr>
                      <a:r>
                        <a:rPr lang="en-GB" sz="1400">
                          <a:latin typeface="Times New Roman"/>
                          <a:ea typeface="Times New Roman"/>
                          <a:cs typeface="Times New Roman"/>
                        </a:rPr>
                        <a:t>-1.0</a:t>
                      </a:r>
                      <a:endParaRPr lang="hu-HU" sz="1400">
                        <a:latin typeface="Arial"/>
                        <a:ea typeface="Times New Roman"/>
                        <a:cs typeface="Times New Roman"/>
                      </a:endParaRPr>
                    </a:p>
                  </a:txBody>
                  <a:tcPr marL="44450" marR="44450" marT="0" marB="0" anchor="b">
                    <a:lnL>
                      <a:noFill/>
                    </a:lnL>
                    <a:lnR>
                      <a:noFill/>
                    </a:lnR>
                    <a:lnT>
                      <a:noFill/>
                    </a:lnT>
                    <a:lnB>
                      <a:noFill/>
                    </a:lnB>
                    <a:solidFill>
                      <a:srgbClr val="FFCC99"/>
                    </a:solidFill>
                  </a:tcPr>
                </a:tc>
                <a:tc>
                  <a:txBody>
                    <a:bodyPr/>
                    <a:lstStyle/>
                    <a:p>
                      <a:pPr algn="ctr">
                        <a:spcAft>
                          <a:spcPts val="0"/>
                        </a:spcAft>
                      </a:pPr>
                      <a:r>
                        <a:rPr lang="en-GB" sz="1400" dirty="0">
                          <a:latin typeface="Times New Roman"/>
                          <a:ea typeface="Times New Roman"/>
                          <a:cs typeface="Times New Roman"/>
                        </a:rPr>
                        <a:t>-2.1</a:t>
                      </a:r>
                      <a:endParaRPr lang="hu-HU" sz="1400" dirty="0">
                        <a:latin typeface="Arial"/>
                        <a:ea typeface="Times New Roman"/>
                        <a:cs typeface="Times New Roman"/>
                      </a:endParaRPr>
                    </a:p>
                  </a:txBody>
                  <a:tcPr marL="44450" marR="44450" marT="0" marB="0" anchor="b">
                    <a:lnL>
                      <a:noFill/>
                    </a:lnL>
                    <a:lnR>
                      <a:noFill/>
                    </a:lnR>
                    <a:lnT>
                      <a:noFill/>
                    </a:lnT>
                    <a:lnB>
                      <a:noFill/>
                    </a:lnB>
                    <a:solidFill>
                      <a:srgbClr val="FFCC00"/>
                    </a:solidFill>
                  </a:tcPr>
                </a:tc>
                <a:tc>
                  <a:txBody>
                    <a:bodyPr/>
                    <a:lstStyle/>
                    <a:p>
                      <a:pPr algn="ctr">
                        <a:spcAft>
                          <a:spcPts val="0"/>
                        </a:spcAft>
                      </a:pPr>
                      <a:r>
                        <a:rPr lang="en-GB" sz="1400" dirty="0">
                          <a:latin typeface="Times New Roman"/>
                          <a:ea typeface="Times New Roman"/>
                          <a:cs typeface="Times New Roman"/>
                        </a:rPr>
                        <a:t>-3.2</a:t>
                      </a:r>
                      <a:endParaRPr lang="hu-HU" sz="1400" dirty="0">
                        <a:latin typeface="Arial"/>
                        <a:ea typeface="Times New Roman"/>
                        <a:cs typeface="Times New Roman"/>
                      </a:endParaRPr>
                    </a:p>
                  </a:txBody>
                  <a:tcPr marL="44450" marR="44450" marT="0" marB="0" anchor="b">
                    <a:lnL>
                      <a:noFill/>
                    </a:lnL>
                    <a:lnR>
                      <a:noFill/>
                    </a:lnR>
                    <a:lnT>
                      <a:noFill/>
                    </a:lnT>
                    <a:lnB>
                      <a:noFill/>
                    </a:lnB>
                    <a:solidFill>
                      <a:srgbClr val="FFCC00"/>
                    </a:solidFill>
                  </a:tcPr>
                </a:tc>
                <a:tc>
                  <a:txBody>
                    <a:bodyPr/>
                    <a:lstStyle/>
                    <a:p>
                      <a:pPr algn="ctr">
                        <a:spcAft>
                          <a:spcPts val="0"/>
                        </a:spcAft>
                      </a:pPr>
                      <a:r>
                        <a:rPr lang="en-GB" sz="1400" dirty="0">
                          <a:latin typeface="Times New Roman"/>
                          <a:ea typeface="Times New Roman"/>
                          <a:cs typeface="Times New Roman"/>
                        </a:rPr>
                        <a:t>-1.3</a:t>
                      </a:r>
                      <a:endParaRPr lang="hu-HU" sz="1400" dirty="0">
                        <a:latin typeface="Arial"/>
                        <a:ea typeface="Times New Roman"/>
                        <a:cs typeface="Times New Roman"/>
                      </a:endParaRPr>
                    </a:p>
                  </a:txBody>
                  <a:tcPr marL="44450" marR="44450" marT="0" marB="0" anchor="b">
                    <a:lnL>
                      <a:noFill/>
                    </a:lnL>
                    <a:lnR>
                      <a:noFill/>
                    </a:lnR>
                    <a:lnT>
                      <a:noFill/>
                    </a:lnT>
                    <a:lnB>
                      <a:noFill/>
                    </a:lnB>
                    <a:solidFill>
                      <a:srgbClr val="FFCC00"/>
                    </a:solidFill>
                  </a:tcPr>
                </a:tc>
                <a:tc>
                  <a:txBody>
                    <a:bodyPr/>
                    <a:lstStyle/>
                    <a:p>
                      <a:pPr algn="ctr">
                        <a:spcAft>
                          <a:spcPts val="0"/>
                        </a:spcAft>
                      </a:pPr>
                      <a:r>
                        <a:rPr lang="en-GB" sz="1400">
                          <a:latin typeface="Times New Roman"/>
                          <a:ea typeface="Times New Roman"/>
                          <a:cs typeface="Times New Roman"/>
                        </a:rPr>
                        <a:t>-0.8</a:t>
                      </a:r>
                      <a:endParaRPr lang="hu-HU" sz="1400">
                        <a:latin typeface="Arial"/>
                        <a:ea typeface="Times New Roman"/>
                        <a:cs typeface="Times New Roman"/>
                      </a:endParaRPr>
                    </a:p>
                  </a:txBody>
                  <a:tcPr marL="44450" marR="44450" marT="0" marB="0" anchor="b">
                    <a:lnL>
                      <a:noFill/>
                    </a:lnL>
                    <a:lnR>
                      <a:noFill/>
                    </a:lnR>
                    <a:lnT>
                      <a:noFill/>
                    </a:lnT>
                    <a:lnB>
                      <a:noFill/>
                    </a:lnB>
                    <a:solidFill>
                      <a:srgbClr val="FFCC99"/>
                    </a:solidFill>
                  </a:tcPr>
                </a:tc>
                <a:tc>
                  <a:txBody>
                    <a:bodyPr/>
                    <a:lstStyle/>
                    <a:p>
                      <a:pPr algn="ctr">
                        <a:spcAft>
                          <a:spcPts val="0"/>
                        </a:spcAft>
                      </a:pPr>
                      <a:r>
                        <a:rPr lang="en-GB" sz="1400">
                          <a:latin typeface="Times New Roman"/>
                          <a:ea typeface="Times New Roman"/>
                          <a:cs typeface="Times New Roman"/>
                        </a:rPr>
                        <a:t>0.1</a:t>
                      </a:r>
                      <a:endParaRPr lang="hu-HU" sz="140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dirty="0">
                          <a:latin typeface="Times New Roman"/>
                          <a:ea typeface="Times New Roman"/>
                          <a:cs typeface="Times New Roman"/>
                        </a:rPr>
                        <a:t>1.4</a:t>
                      </a:r>
                      <a:endParaRPr lang="hu-HU" sz="1400" dirty="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a:latin typeface="Times New Roman"/>
                          <a:ea typeface="Times New Roman"/>
                          <a:cs typeface="Times New Roman"/>
                        </a:rPr>
                        <a:t>0.2</a:t>
                      </a:r>
                      <a:endParaRPr lang="hu-HU" sz="140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a:latin typeface="Times New Roman"/>
                          <a:ea typeface="Times New Roman"/>
                          <a:cs typeface="Times New Roman"/>
                        </a:rPr>
                        <a:t>0.6</a:t>
                      </a:r>
                      <a:endParaRPr lang="hu-HU" sz="1400">
                        <a:latin typeface="Arial"/>
                        <a:ea typeface="Times New Roman"/>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tcPr>
                </a:tc>
              </a:tr>
              <a:tr h="303125">
                <a:tc>
                  <a:txBody>
                    <a:bodyPr/>
                    <a:lstStyle/>
                    <a:p>
                      <a:pPr algn="just">
                        <a:spcAft>
                          <a:spcPts val="0"/>
                        </a:spcAft>
                      </a:pPr>
                      <a:r>
                        <a:rPr lang="en-GB" sz="1400">
                          <a:latin typeface="Times New Roman"/>
                          <a:ea typeface="Times New Roman"/>
                          <a:cs typeface="Times New Roman"/>
                        </a:rPr>
                        <a:t>Latvia</a:t>
                      </a:r>
                      <a:endParaRPr lang="hu-HU"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GB" sz="1400">
                          <a:latin typeface="Times New Roman"/>
                          <a:ea typeface="Times New Roman"/>
                          <a:cs typeface="Times New Roman"/>
                        </a:rPr>
                        <a:t>1.9</a:t>
                      </a:r>
                      <a:endParaRPr lang="hu-HU"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GB" sz="1400">
                          <a:latin typeface="Times New Roman"/>
                          <a:ea typeface="Times New Roman"/>
                          <a:cs typeface="Times New Roman"/>
                        </a:rPr>
                        <a:t>0.9</a:t>
                      </a:r>
                      <a:endParaRPr lang="hu-HU" sz="140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a:latin typeface="Times New Roman"/>
                          <a:ea typeface="Times New Roman"/>
                          <a:cs typeface="Times New Roman"/>
                        </a:rPr>
                        <a:t>-3.0</a:t>
                      </a:r>
                      <a:endParaRPr lang="hu-HU" sz="1400">
                        <a:latin typeface="Arial"/>
                        <a:ea typeface="Times New Roman"/>
                        <a:cs typeface="Times New Roman"/>
                      </a:endParaRPr>
                    </a:p>
                  </a:txBody>
                  <a:tcPr marL="44450" marR="44450" marT="0" marB="0" anchor="b">
                    <a:lnL>
                      <a:noFill/>
                    </a:lnL>
                    <a:lnR>
                      <a:noFill/>
                    </a:lnR>
                    <a:lnT>
                      <a:noFill/>
                    </a:lnT>
                    <a:lnB>
                      <a:noFill/>
                    </a:lnB>
                    <a:solidFill>
                      <a:srgbClr val="FFCC00"/>
                    </a:solidFill>
                  </a:tcPr>
                </a:tc>
                <a:tc>
                  <a:txBody>
                    <a:bodyPr/>
                    <a:lstStyle/>
                    <a:p>
                      <a:pPr algn="ctr">
                        <a:spcAft>
                          <a:spcPts val="0"/>
                        </a:spcAft>
                      </a:pPr>
                      <a:r>
                        <a:rPr lang="en-GB" sz="1400">
                          <a:latin typeface="Times New Roman"/>
                          <a:ea typeface="Times New Roman"/>
                          <a:cs typeface="Times New Roman"/>
                        </a:rPr>
                        <a:t>-1.8</a:t>
                      </a:r>
                      <a:endParaRPr lang="hu-HU" sz="1400">
                        <a:latin typeface="Arial"/>
                        <a:ea typeface="Times New Roman"/>
                        <a:cs typeface="Times New Roman"/>
                      </a:endParaRPr>
                    </a:p>
                  </a:txBody>
                  <a:tcPr marL="44450" marR="44450" marT="0" marB="0" anchor="b">
                    <a:lnL>
                      <a:noFill/>
                    </a:lnL>
                    <a:lnR>
                      <a:noFill/>
                    </a:lnR>
                    <a:lnT>
                      <a:noFill/>
                    </a:lnT>
                    <a:lnB>
                      <a:noFill/>
                    </a:lnB>
                    <a:solidFill>
                      <a:srgbClr val="FFCC00"/>
                    </a:solidFill>
                  </a:tcPr>
                </a:tc>
                <a:tc>
                  <a:txBody>
                    <a:bodyPr/>
                    <a:lstStyle/>
                    <a:p>
                      <a:pPr algn="ctr">
                        <a:spcAft>
                          <a:spcPts val="0"/>
                        </a:spcAft>
                      </a:pPr>
                      <a:r>
                        <a:rPr lang="en-GB" sz="1400">
                          <a:latin typeface="Times New Roman"/>
                          <a:ea typeface="Times New Roman"/>
                          <a:cs typeface="Times New Roman"/>
                        </a:rPr>
                        <a:t>-1.8</a:t>
                      </a:r>
                      <a:endParaRPr lang="hu-HU" sz="1400">
                        <a:latin typeface="Arial"/>
                        <a:ea typeface="Times New Roman"/>
                        <a:cs typeface="Times New Roman"/>
                      </a:endParaRPr>
                    </a:p>
                  </a:txBody>
                  <a:tcPr marL="44450" marR="44450" marT="0" marB="0" anchor="b">
                    <a:lnL>
                      <a:noFill/>
                    </a:lnL>
                    <a:lnR>
                      <a:noFill/>
                    </a:lnR>
                    <a:lnT>
                      <a:noFill/>
                    </a:lnT>
                    <a:lnB>
                      <a:noFill/>
                    </a:lnB>
                    <a:solidFill>
                      <a:srgbClr val="FFCC00"/>
                    </a:solidFill>
                  </a:tcPr>
                </a:tc>
                <a:tc>
                  <a:txBody>
                    <a:bodyPr/>
                    <a:lstStyle/>
                    <a:p>
                      <a:pPr algn="ctr">
                        <a:spcAft>
                          <a:spcPts val="0"/>
                        </a:spcAft>
                      </a:pPr>
                      <a:r>
                        <a:rPr lang="en-GB" sz="1400">
                          <a:latin typeface="Times New Roman"/>
                          <a:ea typeface="Times New Roman"/>
                          <a:cs typeface="Times New Roman"/>
                        </a:rPr>
                        <a:t>-4.0</a:t>
                      </a:r>
                      <a:endParaRPr lang="hu-HU" sz="1400">
                        <a:latin typeface="Arial"/>
                        <a:ea typeface="Times New Roman"/>
                        <a:cs typeface="Times New Roman"/>
                      </a:endParaRPr>
                    </a:p>
                  </a:txBody>
                  <a:tcPr marL="44450" marR="44450" marT="0" marB="0" anchor="b">
                    <a:lnL>
                      <a:noFill/>
                    </a:lnL>
                    <a:lnR>
                      <a:noFill/>
                    </a:lnR>
                    <a:lnT>
                      <a:noFill/>
                    </a:lnT>
                    <a:lnB>
                      <a:noFill/>
                    </a:lnB>
                    <a:solidFill>
                      <a:srgbClr val="FFCC00"/>
                    </a:solidFill>
                  </a:tcPr>
                </a:tc>
                <a:tc>
                  <a:txBody>
                    <a:bodyPr/>
                    <a:lstStyle/>
                    <a:p>
                      <a:pPr algn="ctr">
                        <a:spcAft>
                          <a:spcPts val="0"/>
                        </a:spcAft>
                      </a:pPr>
                      <a:r>
                        <a:rPr lang="en-GB" sz="1400">
                          <a:latin typeface="Times New Roman"/>
                          <a:ea typeface="Times New Roman"/>
                          <a:cs typeface="Times New Roman"/>
                        </a:rPr>
                        <a:t>-11.3</a:t>
                      </a:r>
                      <a:endParaRPr lang="hu-HU" sz="1400">
                        <a:latin typeface="Arial"/>
                        <a:ea typeface="Times New Roman"/>
                        <a:cs typeface="Times New Roman"/>
                      </a:endParaRPr>
                    </a:p>
                  </a:txBody>
                  <a:tcPr marL="44450" marR="44450" marT="0" marB="0" anchor="b">
                    <a:lnL>
                      <a:noFill/>
                    </a:lnL>
                    <a:lnR>
                      <a:noFill/>
                    </a:lnR>
                    <a:lnT>
                      <a:noFill/>
                    </a:lnT>
                    <a:lnB>
                      <a:noFill/>
                    </a:lnB>
                    <a:solidFill>
                      <a:srgbClr val="FF6600"/>
                    </a:solidFill>
                  </a:tcPr>
                </a:tc>
                <a:tc>
                  <a:txBody>
                    <a:bodyPr/>
                    <a:lstStyle/>
                    <a:p>
                      <a:pPr algn="ctr">
                        <a:spcAft>
                          <a:spcPts val="0"/>
                        </a:spcAft>
                      </a:pPr>
                      <a:r>
                        <a:rPr lang="en-GB" sz="1400" dirty="0">
                          <a:latin typeface="Times New Roman"/>
                          <a:ea typeface="Times New Roman"/>
                          <a:cs typeface="Times New Roman"/>
                        </a:rPr>
                        <a:t>-1.3</a:t>
                      </a:r>
                      <a:endParaRPr lang="hu-HU" sz="1400" dirty="0">
                        <a:latin typeface="Arial"/>
                        <a:ea typeface="Times New Roman"/>
                        <a:cs typeface="Times New Roman"/>
                      </a:endParaRPr>
                    </a:p>
                  </a:txBody>
                  <a:tcPr marL="44450" marR="44450" marT="0" marB="0" anchor="b">
                    <a:lnL>
                      <a:noFill/>
                    </a:lnL>
                    <a:lnR>
                      <a:noFill/>
                    </a:lnR>
                    <a:lnT>
                      <a:noFill/>
                    </a:lnT>
                    <a:lnB>
                      <a:noFill/>
                    </a:lnB>
                    <a:solidFill>
                      <a:srgbClr val="FFCC00"/>
                    </a:solidFill>
                  </a:tcPr>
                </a:tc>
                <a:tc>
                  <a:txBody>
                    <a:bodyPr/>
                    <a:lstStyle/>
                    <a:p>
                      <a:pPr algn="ctr">
                        <a:spcAft>
                          <a:spcPts val="0"/>
                        </a:spcAft>
                      </a:pPr>
                      <a:r>
                        <a:rPr lang="en-GB" sz="1400" dirty="0">
                          <a:latin typeface="Times New Roman"/>
                          <a:ea typeface="Times New Roman"/>
                          <a:cs typeface="Times New Roman"/>
                        </a:rPr>
                        <a:t>-4.2</a:t>
                      </a:r>
                      <a:endParaRPr lang="hu-HU" sz="1400" dirty="0">
                        <a:latin typeface="Arial"/>
                        <a:ea typeface="Times New Roman"/>
                        <a:cs typeface="Times New Roman"/>
                      </a:endParaRPr>
                    </a:p>
                  </a:txBody>
                  <a:tcPr marL="44450" marR="44450" marT="0" marB="0" anchor="b">
                    <a:lnL>
                      <a:noFill/>
                    </a:lnL>
                    <a:lnR>
                      <a:noFill/>
                    </a:lnR>
                    <a:lnT>
                      <a:noFill/>
                    </a:lnT>
                    <a:lnB>
                      <a:noFill/>
                    </a:lnB>
                    <a:solidFill>
                      <a:srgbClr val="FFCC00"/>
                    </a:solidFill>
                  </a:tcPr>
                </a:tc>
                <a:tc>
                  <a:txBody>
                    <a:bodyPr/>
                    <a:lstStyle/>
                    <a:p>
                      <a:pPr algn="ctr">
                        <a:spcAft>
                          <a:spcPts val="0"/>
                        </a:spcAft>
                      </a:pPr>
                      <a:r>
                        <a:rPr lang="en-GB" sz="1400">
                          <a:latin typeface="Times New Roman"/>
                          <a:ea typeface="Times New Roman"/>
                          <a:cs typeface="Times New Roman"/>
                        </a:rPr>
                        <a:t>-0.6</a:t>
                      </a:r>
                      <a:endParaRPr lang="hu-HU" sz="1400">
                        <a:latin typeface="Arial"/>
                        <a:ea typeface="Times New Roman"/>
                        <a:cs typeface="Times New Roman"/>
                      </a:endParaRPr>
                    </a:p>
                  </a:txBody>
                  <a:tcPr marL="44450" marR="44450" marT="0" marB="0" anchor="b">
                    <a:lnL>
                      <a:noFill/>
                    </a:lnL>
                    <a:lnR>
                      <a:noFill/>
                    </a:lnR>
                    <a:lnT>
                      <a:noFill/>
                    </a:lnT>
                    <a:lnB>
                      <a:noFill/>
                    </a:lnB>
                    <a:solidFill>
                      <a:srgbClr val="FFCC99"/>
                    </a:solidFill>
                  </a:tcPr>
                </a:tc>
                <a:tc>
                  <a:txBody>
                    <a:bodyPr/>
                    <a:lstStyle/>
                    <a:p>
                      <a:pPr algn="ctr">
                        <a:spcAft>
                          <a:spcPts val="0"/>
                        </a:spcAft>
                      </a:pPr>
                      <a:r>
                        <a:rPr lang="en-GB" sz="1400" dirty="0">
                          <a:latin typeface="Times New Roman"/>
                          <a:ea typeface="Times New Roman"/>
                          <a:cs typeface="Times New Roman"/>
                        </a:rPr>
                        <a:t>1.0</a:t>
                      </a:r>
                      <a:endParaRPr lang="hu-HU" sz="1400" dirty="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dirty="0">
                          <a:latin typeface="Times New Roman"/>
                          <a:ea typeface="Times New Roman"/>
                          <a:cs typeface="Times New Roman"/>
                        </a:rPr>
                        <a:t>1.2</a:t>
                      </a:r>
                      <a:endParaRPr lang="hu-HU" sz="1400" dirty="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a:latin typeface="Times New Roman"/>
                          <a:ea typeface="Times New Roman"/>
                          <a:cs typeface="Times New Roman"/>
                        </a:rPr>
                        <a:t>0.9</a:t>
                      </a:r>
                      <a:endParaRPr lang="hu-HU" sz="1400">
                        <a:latin typeface="Arial"/>
                        <a:ea typeface="Times New Roman"/>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tcPr>
                </a:tc>
              </a:tr>
              <a:tr h="303125">
                <a:tc>
                  <a:txBody>
                    <a:bodyPr/>
                    <a:lstStyle/>
                    <a:p>
                      <a:pPr algn="just">
                        <a:spcAft>
                          <a:spcPts val="0"/>
                        </a:spcAft>
                      </a:pPr>
                      <a:r>
                        <a:rPr lang="en-GB" sz="1400">
                          <a:latin typeface="Times New Roman"/>
                          <a:ea typeface="Times New Roman"/>
                          <a:cs typeface="Times New Roman"/>
                        </a:rPr>
                        <a:t>Lithuania</a:t>
                      </a:r>
                      <a:endParaRPr lang="hu-HU"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GB" sz="1400">
                          <a:latin typeface="Times New Roman"/>
                          <a:ea typeface="Times New Roman"/>
                          <a:cs typeface="Times New Roman"/>
                        </a:rPr>
                        <a:t>3.4</a:t>
                      </a:r>
                      <a:endParaRPr lang="hu-HU"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GB" sz="1400">
                          <a:latin typeface="Times New Roman"/>
                          <a:ea typeface="Times New Roman"/>
                          <a:cs typeface="Times New Roman"/>
                        </a:rPr>
                        <a:t>0.3</a:t>
                      </a:r>
                      <a:endParaRPr lang="hu-HU" sz="140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a:latin typeface="Times New Roman"/>
                          <a:ea typeface="Times New Roman"/>
                          <a:cs typeface="Times New Roman"/>
                        </a:rPr>
                        <a:t>1.0</a:t>
                      </a:r>
                      <a:endParaRPr lang="hu-HU" sz="140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a:latin typeface="Times New Roman"/>
                          <a:ea typeface="Times New Roman"/>
                          <a:cs typeface="Times New Roman"/>
                        </a:rPr>
                        <a:t>0.4</a:t>
                      </a:r>
                      <a:endParaRPr lang="hu-HU" sz="140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a:latin typeface="Times New Roman"/>
                          <a:ea typeface="Times New Roman"/>
                          <a:cs typeface="Times New Roman"/>
                        </a:rPr>
                        <a:t>-1.8</a:t>
                      </a:r>
                      <a:endParaRPr lang="hu-HU" sz="1400">
                        <a:latin typeface="Arial"/>
                        <a:ea typeface="Times New Roman"/>
                        <a:cs typeface="Times New Roman"/>
                      </a:endParaRPr>
                    </a:p>
                  </a:txBody>
                  <a:tcPr marL="44450" marR="44450" marT="0" marB="0" anchor="b">
                    <a:lnL>
                      <a:noFill/>
                    </a:lnL>
                    <a:lnR>
                      <a:noFill/>
                    </a:lnR>
                    <a:lnT>
                      <a:noFill/>
                    </a:lnT>
                    <a:lnB>
                      <a:noFill/>
                    </a:lnB>
                    <a:solidFill>
                      <a:srgbClr val="FFCC00"/>
                    </a:solidFill>
                  </a:tcPr>
                </a:tc>
                <a:tc>
                  <a:txBody>
                    <a:bodyPr/>
                    <a:lstStyle/>
                    <a:p>
                      <a:pPr algn="ctr">
                        <a:spcAft>
                          <a:spcPts val="0"/>
                        </a:spcAft>
                      </a:pPr>
                      <a:r>
                        <a:rPr lang="en-GB" sz="1400">
                          <a:latin typeface="Times New Roman"/>
                          <a:ea typeface="Times New Roman"/>
                          <a:cs typeface="Times New Roman"/>
                        </a:rPr>
                        <a:t>-1.2</a:t>
                      </a:r>
                      <a:endParaRPr lang="hu-HU" sz="1400">
                        <a:latin typeface="Arial"/>
                        <a:ea typeface="Times New Roman"/>
                        <a:cs typeface="Times New Roman"/>
                      </a:endParaRPr>
                    </a:p>
                  </a:txBody>
                  <a:tcPr marL="44450" marR="44450" marT="0" marB="0" anchor="b">
                    <a:lnL>
                      <a:noFill/>
                    </a:lnL>
                    <a:lnR>
                      <a:noFill/>
                    </a:lnR>
                    <a:lnT>
                      <a:noFill/>
                    </a:lnT>
                    <a:lnB>
                      <a:noFill/>
                    </a:lnB>
                    <a:solidFill>
                      <a:srgbClr val="FFCC00"/>
                    </a:solidFill>
                  </a:tcPr>
                </a:tc>
                <a:tc>
                  <a:txBody>
                    <a:bodyPr/>
                    <a:lstStyle/>
                    <a:p>
                      <a:pPr algn="ctr">
                        <a:spcAft>
                          <a:spcPts val="0"/>
                        </a:spcAft>
                      </a:pPr>
                      <a:r>
                        <a:rPr lang="en-GB" sz="1400">
                          <a:latin typeface="Times New Roman"/>
                          <a:ea typeface="Times New Roman"/>
                          <a:cs typeface="Times New Roman"/>
                        </a:rPr>
                        <a:t>-11.5</a:t>
                      </a:r>
                      <a:endParaRPr lang="hu-HU" sz="1400">
                        <a:latin typeface="Arial"/>
                        <a:ea typeface="Times New Roman"/>
                        <a:cs typeface="Times New Roman"/>
                      </a:endParaRPr>
                    </a:p>
                  </a:txBody>
                  <a:tcPr marL="44450" marR="44450" marT="0" marB="0" anchor="b">
                    <a:lnL>
                      <a:noFill/>
                    </a:lnL>
                    <a:lnR>
                      <a:noFill/>
                    </a:lnR>
                    <a:lnT>
                      <a:noFill/>
                    </a:lnT>
                    <a:lnB>
                      <a:noFill/>
                    </a:lnB>
                    <a:solidFill>
                      <a:srgbClr val="FF6600"/>
                    </a:solidFill>
                  </a:tcPr>
                </a:tc>
                <a:tc>
                  <a:txBody>
                    <a:bodyPr/>
                    <a:lstStyle/>
                    <a:p>
                      <a:pPr algn="ctr">
                        <a:spcAft>
                          <a:spcPts val="0"/>
                        </a:spcAft>
                      </a:pPr>
                      <a:r>
                        <a:rPr lang="en-GB" sz="1400">
                          <a:latin typeface="Times New Roman"/>
                          <a:ea typeface="Times New Roman"/>
                          <a:cs typeface="Times New Roman"/>
                        </a:rPr>
                        <a:t>-2.1</a:t>
                      </a:r>
                      <a:endParaRPr lang="hu-HU" sz="1400">
                        <a:latin typeface="Arial"/>
                        <a:ea typeface="Times New Roman"/>
                        <a:cs typeface="Times New Roman"/>
                      </a:endParaRPr>
                    </a:p>
                  </a:txBody>
                  <a:tcPr marL="44450" marR="44450" marT="0" marB="0" anchor="b">
                    <a:lnL>
                      <a:noFill/>
                    </a:lnL>
                    <a:lnR>
                      <a:noFill/>
                    </a:lnR>
                    <a:lnT>
                      <a:noFill/>
                    </a:lnT>
                    <a:lnB>
                      <a:noFill/>
                    </a:lnB>
                    <a:solidFill>
                      <a:srgbClr val="FFCC00"/>
                    </a:solidFill>
                  </a:tcPr>
                </a:tc>
                <a:tc>
                  <a:txBody>
                    <a:bodyPr/>
                    <a:lstStyle/>
                    <a:p>
                      <a:pPr algn="ctr">
                        <a:spcAft>
                          <a:spcPts val="0"/>
                        </a:spcAft>
                      </a:pPr>
                      <a:r>
                        <a:rPr lang="en-GB" sz="1400" dirty="0">
                          <a:latin typeface="Times New Roman"/>
                          <a:ea typeface="Times New Roman"/>
                          <a:cs typeface="Times New Roman"/>
                        </a:rPr>
                        <a:t>-0.1</a:t>
                      </a:r>
                      <a:endParaRPr lang="hu-HU" sz="1400" dirty="0">
                        <a:latin typeface="Arial"/>
                        <a:ea typeface="Times New Roman"/>
                        <a:cs typeface="Times New Roman"/>
                      </a:endParaRPr>
                    </a:p>
                  </a:txBody>
                  <a:tcPr marL="44450" marR="44450" marT="0" marB="0" anchor="b">
                    <a:lnL>
                      <a:noFill/>
                    </a:lnL>
                    <a:lnR>
                      <a:noFill/>
                    </a:lnR>
                    <a:lnT>
                      <a:noFill/>
                    </a:lnT>
                    <a:lnB>
                      <a:noFill/>
                    </a:lnB>
                    <a:solidFill>
                      <a:srgbClr val="FFCC99"/>
                    </a:solidFill>
                  </a:tcPr>
                </a:tc>
                <a:tc>
                  <a:txBody>
                    <a:bodyPr/>
                    <a:lstStyle/>
                    <a:p>
                      <a:pPr algn="ctr">
                        <a:spcAft>
                          <a:spcPts val="0"/>
                        </a:spcAft>
                      </a:pPr>
                      <a:r>
                        <a:rPr lang="en-GB" sz="1400" dirty="0">
                          <a:latin typeface="Times New Roman"/>
                          <a:ea typeface="Times New Roman"/>
                          <a:cs typeface="Times New Roman"/>
                        </a:rPr>
                        <a:t>-1.1</a:t>
                      </a:r>
                      <a:endParaRPr lang="hu-HU" sz="1400" dirty="0">
                        <a:latin typeface="Arial"/>
                        <a:ea typeface="Times New Roman"/>
                        <a:cs typeface="Times New Roman"/>
                      </a:endParaRPr>
                    </a:p>
                  </a:txBody>
                  <a:tcPr marL="44450" marR="44450" marT="0" marB="0" anchor="b">
                    <a:lnL>
                      <a:noFill/>
                    </a:lnL>
                    <a:lnR>
                      <a:noFill/>
                    </a:lnR>
                    <a:lnT>
                      <a:noFill/>
                    </a:lnT>
                    <a:lnB>
                      <a:noFill/>
                    </a:lnB>
                    <a:solidFill>
                      <a:srgbClr val="FFCC00"/>
                    </a:solidFill>
                  </a:tcPr>
                </a:tc>
                <a:tc>
                  <a:txBody>
                    <a:bodyPr/>
                    <a:lstStyle/>
                    <a:p>
                      <a:pPr algn="ctr">
                        <a:spcAft>
                          <a:spcPts val="0"/>
                        </a:spcAft>
                      </a:pPr>
                      <a:r>
                        <a:rPr lang="en-GB" sz="1400">
                          <a:latin typeface="Times New Roman"/>
                          <a:ea typeface="Times New Roman"/>
                          <a:cs typeface="Times New Roman"/>
                        </a:rPr>
                        <a:t>1.4</a:t>
                      </a:r>
                      <a:endParaRPr lang="hu-HU" sz="140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dirty="0">
                          <a:latin typeface="Times New Roman"/>
                          <a:ea typeface="Times New Roman"/>
                          <a:cs typeface="Times New Roman"/>
                        </a:rPr>
                        <a:t>1.0</a:t>
                      </a:r>
                      <a:endParaRPr lang="hu-HU" sz="1400" dirty="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a:latin typeface="Times New Roman"/>
                          <a:ea typeface="Times New Roman"/>
                          <a:cs typeface="Times New Roman"/>
                        </a:rPr>
                        <a:t>0.3</a:t>
                      </a:r>
                      <a:endParaRPr lang="hu-HU" sz="1400">
                        <a:latin typeface="Arial"/>
                        <a:ea typeface="Times New Roman"/>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tcPr>
                </a:tc>
              </a:tr>
              <a:tr h="303125">
                <a:tc>
                  <a:txBody>
                    <a:bodyPr/>
                    <a:lstStyle/>
                    <a:p>
                      <a:pPr algn="just">
                        <a:spcAft>
                          <a:spcPts val="0"/>
                        </a:spcAft>
                      </a:pPr>
                      <a:r>
                        <a:rPr lang="en-GB" sz="1400">
                          <a:latin typeface="Times New Roman"/>
                          <a:ea typeface="Times New Roman"/>
                          <a:cs typeface="Times New Roman"/>
                        </a:rPr>
                        <a:t>Poland</a:t>
                      </a:r>
                      <a:endParaRPr lang="hu-HU"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GB" sz="1400">
                          <a:latin typeface="Times New Roman"/>
                          <a:ea typeface="Times New Roman"/>
                          <a:cs typeface="Times New Roman"/>
                        </a:rPr>
                        <a:t>1.3</a:t>
                      </a:r>
                      <a:endParaRPr lang="hu-HU"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GB" sz="1400">
                          <a:latin typeface="Times New Roman"/>
                          <a:ea typeface="Times New Roman"/>
                          <a:cs typeface="Times New Roman"/>
                        </a:rPr>
                        <a:t>2.2</a:t>
                      </a:r>
                      <a:endParaRPr lang="hu-HU" sz="140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a:latin typeface="Times New Roman"/>
                          <a:ea typeface="Times New Roman"/>
                          <a:cs typeface="Times New Roman"/>
                        </a:rPr>
                        <a:t>1.4</a:t>
                      </a:r>
                      <a:endParaRPr lang="hu-HU" sz="140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a:latin typeface="Times New Roman"/>
                          <a:ea typeface="Times New Roman"/>
                          <a:cs typeface="Times New Roman"/>
                        </a:rPr>
                        <a:t>0.7</a:t>
                      </a:r>
                      <a:endParaRPr lang="hu-HU" sz="140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a:latin typeface="Times New Roman"/>
                          <a:ea typeface="Times New Roman"/>
                          <a:cs typeface="Times New Roman"/>
                        </a:rPr>
                        <a:t>0.8</a:t>
                      </a:r>
                      <a:endParaRPr lang="hu-HU" sz="140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a:latin typeface="Times New Roman"/>
                          <a:ea typeface="Times New Roman"/>
                          <a:cs typeface="Times New Roman"/>
                        </a:rPr>
                        <a:t>-0.4</a:t>
                      </a:r>
                      <a:endParaRPr lang="hu-HU" sz="1400">
                        <a:latin typeface="Arial"/>
                        <a:ea typeface="Times New Roman"/>
                        <a:cs typeface="Times New Roman"/>
                      </a:endParaRPr>
                    </a:p>
                  </a:txBody>
                  <a:tcPr marL="44450" marR="44450" marT="0" marB="0" anchor="b">
                    <a:lnL>
                      <a:noFill/>
                    </a:lnL>
                    <a:lnR>
                      <a:noFill/>
                    </a:lnR>
                    <a:lnT>
                      <a:noFill/>
                    </a:lnT>
                    <a:lnB>
                      <a:noFill/>
                    </a:lnB>
                    <a:solidFill>
                      <a:srgbClr val="FFCC99"/>
                    </a:solidFill>
                  </a:tcPr>
                </a:tc>
                <a:tc>
                  <a:txBody>
                    <a:bodyPr/>
                    <a:lstStyle/>
                    <a:p>
                      <a:pPr algn="ctr">
                        <a:spcAft>
                          <a:spcPts val="0"/>
                        </a:spcAft>
                      </a:pPr>
                      <a:r>
                        <a:rPr lang="en-GB" sz="1400">
                          <a:latin typeface="Times New Roman"/>
                          <a:ea typeface="Times New Roman"/>
                          <a:cs typeface="Times New Roman"/>
                        </a:rPr>
                        <a:t>0.4</a:t>
                      </a:r>
                      <a:endParaRPr lang="hu-HU" sz="140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a:latin typeface="Times New Roman"/>
                          <a:ea typeface="Times New Roman"/>
                          <a:cs typeface="Times New Roman"/>
                        </a:rPr>
                        <a:t>0.6</a:t>
                      </a:r>
                      <a:endParaRPr lang="hu-HU" sz="140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a:latin typeface="Times New Roman"/>
                          <a:ea typeface="Times New Roman"/>
                          <a:cs typeface="Times New Roman"/>
                        </a:rPr>
                        <a:t>0.4</a:t>
                      </a:r>
                      <a:endParaRPr lang="hu-HU" sz="140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dirty="0">
                          <a:latin typeface="Times New Roman"/>
                          <a:ea typeface="Times New Roman"/>
                          <a:cs typeface="Times New Roman"/>
                        </a:rPr>
                        <a:t>1.4</a:t>
                      </a:r>
                      <a:endParaRPr lang="hu-HU" sz="1400" dirty="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dirty="0">
                          <a:latin typeface="Times New Roman"/>
                          <a:ea typeface="Times New Roman"/>
                          <a:cs typeface="Times New Roman"/>
                        </a:rPr>
                        <a:t>0.7</a:t>
                      </a:r>
                      <a:endParaRPr lang="hu-HU" sz="1400" dirty="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dirty="0">
                          <a:latin typeface="Times New Roman"/>
                          <a:ea typeface="Times New Roman"/>
                          <a:cs typeface="Times New Roman"/>
                        </a:rPr>
                        <a:t>1.2</a:t>
                      </a:r>
                      <a:endParaRPr lang="hu-HU" sz="1400" dirty="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a:latin typeface="Times New Roman"/>
                          <a:ea typeface="Times New Roman"/>
                          <a:cs typeface="Times New Roman"/>
                        </a:rPr>
                        <a:t>1.3</a:t>
                      </a:r>
                      <a:endParaRPr lang="hu-HU" sz="1400">
                        <a:latin typeface="Arial"/>
                        <a:ea typeface="Times New Roman"/>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tcPr>
                </a:tc>
              </a:tr>
              <a:tr h="303125">
                <a:tc>
                  <a:txBody>
                    <a:bodyPr/>
                    <a:lstStyle/>
                    <a:p>
                      <a:pPr algn="just">
                        <a:spcAft>
                          <a:spcPts val="0"/>
                        </a:spcAft>
                      </a:pPr>
                      <a:r>
                        <a:rPr lang="en-GB" sz="1400">
                          <a:latin typeface="Times New Roman"/>
                          <a:ea typeface="Times New Roman"/>
                          <a:cs typeface="Times New Roman"/>
                        </a:rPr>
                        <a:t>Slovakia</a:t>
                      </a:r>
                      <a:endParaRPr lang="hu-HU"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GB" sz="1400">
                          <a:latin typeface="Times New Roman"/>
                          <a:ea typeface="Times New Roman"/>
                          <a:cs typeface="Times New Roman"/>
                        </a:rPr>
                        <a:t>2.5</a:t>
                      </a:r>
                      <a:endParaRPr lang="hu-HU"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GB" sz="1400">
                          <a:latin typeface="Times New Roman"/>
                          <a:ea typeface="Times New Roman"/>
                          <a:cs typeface="Times New Roman"/>
                        </a:rPr>
                        <a:t>5.2</a:t>
                      </a:r>
                      <a:endParaRPr lang="hu-HU" sz="140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a:latin typeface="Times New Roman"/>
                          <a:ea typeface="Times New Roman"/>
                          <a:cs typeface="Times New Roman"/>
                        </a:rPr>
                        <a:t>-1.4</a:t>
                      </a:r>
                      <a:endParaRPr lang="hu-HU" sz="1400">
                        <a:latin typeface="Arial"/>
                        <a:ea typeface="Times New Roman"/>
                        <a:cs typeface="Times New Roman"/>
                      </a:endParaRPr>
                    </a:p>
                  </a:txBody>
                  <a:tcPr marL="44450" marR="44450" marT="0" marB="0" anchor="b">
                    <a:lnL>
                      <a:noFill/>
                    </a:lnL>
                    <a:lnR>
                      <a:noFill/>
                    </a:lnR>
                    <a:lnT>
                      <a:noFill/>
                    </a:lnT>
                    <a:lnB>
                      <a:noFill/>
                    </a:lnB>
                    <a:solidFill>
                      <a:srgbClr val="FFCC00"/>
                    </a:solidFill>
                  </a:tcPr>
                </a:tc>
                <a:tc>
                  <a:txBody>
                    <a:bodyPr/>
                    <a:lstStyle/>
                    <a:p>
                      <a:pPr algn="ctr">
                        <a:spcAft>
                          <a:spcPts val="0"/>
                        </a:spcAft>
                      </a:pPr>
                      <a:r>
                        <a:rPr lang="en-GB" sz="1400">
                          <a:latin typeface="Times New Roman"/>
                          <a:ea typeface="Times New Roman"/>
                          <a:cs typeface="Times New Roman"/>
                        </a:rPr>
                        <a:t>1.0</a:t>
                      </a:r>
                      <a:endParaRPr lang="hu-HU" sz="140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a:latin typeface="Times New Roman"/>
                          <a:ea typeface="Times New Roman"/>
                          <a:cs typeface="Times New Roman"/>
                        </a:rPr>
                        <a:t>1.2</a:t>
                      </a:r>
                      <a:endParaRPr lang="hu-HU" sz="140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a:latin typeface="Times New Roman"/>
                          <a:ea typeface="Times New Roman"/>
                          <a:cs typeface="Times New Roman"/>
                        </a:rPr>
                        <a:t>0.6</a:t>
                      </a:r>
                      <a:endParaRPr lang="hu-HU" sz="140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a:latin typeface="Times New Roman"/>
                          <a:ea typeface="Times New Roman"/>
                          <a:cs typeface="Times New Roman"/>
                        </a:rPr>
                        <a:t>-7.6</a:t>
                      </a:r>
                      <a:endParaRPr lang="hu-HU" sz="1400">
                        <a:latin typeface="Arial"/>
                        <a:ea typeface="Times New Roman"/>
                        <a:cs typeface="Times New Roman"/>
                      </a:endParaRPr>
                    </a:p>
                  </a:txBody>
                  <a:tcPr marL="44450" marR="44450" marT="0" marB="0" anchor="b">
                    <a:lnL>
                      <a:noFill/>
                    </a:lnL>
                    <a:lnR>
                      <a:noFill/>
                    </a:lnR>
                    <a:lnT>
                      <a:noFill/>
                    </a:lnT>
                    <a:lnB>
                      <a:noFill/>
                    </a:lnB>
                    <a:solidFill>
                      <a:srgbClr val="FF9900"/>
                    </a:solidFill>
                  </a:tcPr>
                </a:tc>
                <a:tc>
                  <a:txBody>
                    <a:bodyPr/>
                    <a:lstStyle/>
                    <a:p>
                      <a:pPr algn="ctr">
                        <a:spcAft>
                          <a:spcPts val="0"/>
                        </a:spcAft>
                      </a:pPr>
                      <a:r>
                        <a:rPr lang="en-GB" sz="1400">
                          <a:latin typeface="Times New Roman"/>
                          <a:ea typeface="Times New Roman"/>
                          <a:cs typeface="Times New Roman"/>
                        </a:rPr>
                        <a:t>1.1</a:t>
                      </a:r>
                      <a:endParaRPr lang="hu-HU" sz="140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a:latin typeface="Times New Roman"/>
                          <a:ea typeface="Times New Roman"/>
                          <a:cs typeface="Times New Roman"/>
                        </a:rPr>
                        <a:t>1.2</a:t>
                      </a:r>
                      <a:endParaRPr lang="hu-HU" sz="140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dirty="0">
                          <a:latin typeface="Times New Roman"/>
                          <a:ea typeface="Times New Roman"/>
                          <a:cs typeface="Times New Roman"/>
                        </a:rPr>
                        <a:t>1.4</a:t>
                      </a:r>
                      <a:endParaRPr lang="hu-HU" sz="1400" dirty="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dirty="0">
                          <a:latin typeface="Times New Roman"/>
                          <a:ea typeface="Times New Roman"/>
                          <a:cs typeface="Times New Roman"/>
                        </a:rPr>
                        <a:t>0.7</a:t>
                      </a:r>
                      <a:endParaRPr lang="hu-HU" sz="1400" dirty="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dirty="0">
                          <a:latin typeface="Times New Roman"/>
                          <a:ea typeface="Times New Roman"/>
                          <a:cs typeface="Times New Roman"/>
                        </a:rPr>
                        <a:t>0.9</a:t>
                      </a:r>
                      <a:endParaRPr lang="hu-HU" sz="1400" dirty="0">
                        <a:latin typeface="Arial"/>
                        <a:ea typeface="Times New Roman"/>
                        <a:cs typeface="Times New Roman"/>
                      </a:endParaRPr>
                    </a:p>
                  </a:txBody>
                  <a:tcPr marL="44450" marR="44450" marT="0" marB="0" anchor="b">
                    <a:lnL>
                      <a:noFill/>
                    </a:lnL>
                    <a:lnR>
                      <a:noFill/>
                    </a:lnR>
                    <a:lnT>
                      <a:noFill/>
                    </a:lnT>
                    <a:lnB>
                      <a:noFill/>
                    </a:lnB>
                  </a:tcPr>
                </a:tc>
                <a:tc>
                  <a:txBody>
                    <a:bodyPr/>
                    <a:lstStyle/>
                    <a:p>
                      <a:pPr algn="ctr">
                        <a:spcAft>
                          <a:spcPts val="0"/>
                        </a:spcAft>
                      </a:pPr>
                      <a:r>
                        <a:rPr lang="en-GB" sz="1400" dirty="0">
                          <a:latin typeface="Times New Roman"/>
                          <a:ea typeface="Times New Roman"/>
                          <a:cs typeface="Times New Roman"/>
                        </a:rPr>
                        <a:t>0.9</a:t>
                      </a:r>
                      <a:endParaRPr lang="hu-HU" sz="1400" dirty="0">
                        <a:latin typeface="Arial"/>
                        <a:ea typeface="Times New Roman"/>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tcPr>
                </a:tc>
              </a:tr>
              <a:tr h="303125">
                <a:tc>
                  <a:txBody>
                    <a:bodyPr/>
                    <a:lstStyle/>
                    <a:p>
                      <a:pPr algn="just">
                        <a:spcAft>
                          <a:spcPts val="0"/>
                        </a:spcAft>
                      </a:pPr>
                      <a:r>
                        <a:rPr lang="en-GB" sz="1400">
                          <a:latin typeface="Times New Roman"/>
                          <a:ea typeface="Times New Roman"/>
                          <a:cs typeface="Times New Roman"/>
                        </a:rPr>
                        <a:t>Slovenia</a:t>
                      </a:r>
                      <a:endParaRPr lang="hu-HU"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latin typeface="Times New Roman"/>
                          <a:ea typeface="Times New Roman"/>
                          <a:cs typeface="Times New Roman"/>
                        </a:rPr>
                        <a:t>2.0</a:t>
                      </a:r>
                      <a:endParaRPr lang="hu-HU" sz="1400">
                        <a:latin typeface="Arial"/>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latin typeface="Times New Roman"/>
                          <a:ea typeface="Times New Roman"/>
                          <a:cs typeface="Times New Roman"/>
                        </a:rPr>
                        <a:t>0.8</a:t>
                      </a:r>
                      <a:endParaRPr lang="hu-HU" sz="1400">
                        <a:latin typeface="Arial"/>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latin typeface="Times New Roman"/>
                          <a:ea typeface="Times New Roman"/>
                          <a:cs typeface="Times New Roman"/>
                        </a:rPr>
                        <a:t>1.7</a:t>
                      </a:r>
                      <a:endParaRPr lang="hu-HU" sz="1400">
                        <a:latin typeface="Arial"/>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latin typeface="Times New Roman"/>
                          <a:ea typeface="Times New Roman"/>
                          <a:cs typeface="Times New Roman"/>
                        </a:rPr>
                        <a:t>0.7</a:t>
                      </a:r>
                      <a:endParaRPr lang="hu-HU" sz="1400">
                        <a:latin typeface="Arial"/>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latin typeface="Times New Roman"/>
                          <a:ea typeface="Times New Roman"/>
                          <a:cs typeface="Times New Roman"/>
                        </a:rPr>
                        <a:t>0.2</a:t>
                      </a:r>
                      <a:endParaRPr lang="hu-HU" sz="1400">
                        <a:latin typeface="Arial"/>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latin typeface="Times New Roman"/>
                          <a:ea typeface="Times New Roman"/>
                          <a:cs typeface="Times New Roman"/>
                        </a:rPr>
                        <a:t>-3.3</a:t>
                      </a:r>
                      <a:endParaRPr lang="hu-HU" sz="1400">
                        <a:latin typeface="Arial"/>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CC00"/>
                    </a:solidFill>
                  </a:tcPr>
                </a:tc>
                <a:tc>
                  <a:txBody>
                    <a:bodyPr/>
                    <a:lstStyle/>
                    <a:p>
                      <a:pPr algn="ctr">
                        <a:spcAft>
                          <a:spcPts val="0"/>
                        </a:spcAft>
                      </a:pPr>
                      <a:r>
                        <a:rPr lang="en-GB" sz="1400">
                          <a:latin typeface="Times New Roman"/>
                          <a:ea typeface="Times New Roman"/>
                          <a:cs typeface="Times New Roman"/>
                        </a:rPr>
                        <a:t>-6.0</a:t>
                      </a:r>
                      <a:endParaRPr lang="hu-HU" sz="1400">
                        <a:latin typeface="Arial"/>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9900"/>
                    </a:solidFill>
                  </a:tcPr>
                </a:tc>
                <a:tc>
                  <a:txBody>
                    <a:bodyPr/>
                    <a:lstStyle/>
                    <a:p>
                      <a:pPr algn="ctr">
                        <a:spcAft>
                          <a:spcPts val="0"/>
                        </a:spcAft>
                      </a:pPr>
                      <a:r>
                        <a:rPr lang="en-GB" sz="1400">
                          <a:latin typeface="Times New Roman"/>
                          <a:ea typeface="Times New Roman"/>
                          <a:cs typeface="Times New Roman"/>
                        </a:rPr>
                        <a:t>-0.6</a:t>
                      </a:r>
                      <a:endParaRPr lang="hu-HU" sz="1400">
                        <a:latin typeface="Arial"/>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CC99"/>
                    </a:solidFill>
                  </a:tcPr>
                </a:tc>
                <a:tc>
                  <a:txBody>
                    <a:bodyPr/>
                    <a:lstStyle/>
                    <a:p>
                      <a:pPr algn="ctr">
                        <a:spcAft>
                          <a:spcPts val="0"/>
                        </a:spcAft>
                      </a:pPr>
                      <a:r>
                        <a:rPr lang="en-GB" sz="1400">
                          <a:latin typeface="Times New Roman"/>
                          <a:ea typeface="Times New Roman"/>
                          <a:cs typeface="Times New Roman"/>
                        </a:rPr>
                        <a:t>0.4</a:t>
                      </a:r>
                      <a:endParaRPr lang="hu-HU" sz="1400">
                        <a:latin typeface="Arial"/>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latin typeface="Times New Roman"/>
                          <a:ea typeface="Times New Roman"/>
                          <a:cs typeface="Times New Roman"/>
                        </a:rPr>
                        <a:t>0.1</a:t>
                      </a:r>
                      <a:endParaRPr lang="hu-HU" sz="1400">
                        <a:latin typeface="Arial"/>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dirty="0">
                          <a:latin typeface="Times New Roman"/>
                          <a:ea typeface="Times New Roman"/>
                          <a:cs typeface="Times New Roman"/>
                        </a:rPr>
                        <a:t>-0.1</a:t>
                      </a:r>
                      <a:endParaRPr lang="hu-HU" sz="1400" dirty="0">
                        <a:latin typeface="Arial"/>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FCC99"/>
                    </a:solidFill>
                  </a:tcPr>
                </a:tc>
                <a:tc>
                  <a:txBody>
                    <a:bodyPr/>
                    <a:lstStyle/>
                    <a:p>
                      <a:pPr algn="ctr">
                        <a:spcAft>
                          <a:spcPts val="0"/>
                        </a:spcAft>
                      </a:pPr>
                      <a:r>
                        <a:rPr lang="en-GB" sz="1400" dirty="0">
                          <a:latin typeface="Times New Roman"/>
                          <a:ea typeface="Times New Roman"/>
                          <a:cs typeface="Times New Roman"/>
                        </a:rPr>
                        <a:t>1.0</a:t>
                      </a:r>
                      <a:endParaRPr lang="hu-HU" sz="1400" dirty="0">
                        <a:latin typeface="Arial"/>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dirty="0">
                          <a:latin typeface="Times New Roman"/>
                          <a:ea typeface="Times New Roman"/>
                          <a:cs typeface="Times New Roman"/>
                        </a:rPr>
                        <a:t>0.3</a:t>
                      </a:r>
                      <a:endParaRPr lang="hu-HU" sz="1400" dirty="0">
                        <a:latin typeface="Arial"/>
                        <a:ea typeface="Times New Roman"/>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13316" name="Rectangle 2"/>
          <p:cNvSpPr>
            <a:spLocks noChangeArrowheads="1"/>
          </p:cNvSpPr>
          <p:nvPr/>
        </p:nvSpPr>
        <p:spPr bwMode="auto">
          <a:xfrm>
            <a:off x="0" y="6400800"/>
            <a:ext cx="3571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hu-HU" sz="1200" i="1">
                <a:latin typeface="Times New Roman" panose="02020603050405020304" pitchFamily="18" charset="0"/>
                <a:cs typeface="Times New Roman" panose="02020603050405020304" pitchFamily="18" charset="0"/>
              </a:rPr>
              <a:t>Source: Own compilation on the basis of Eurostat data</a:t>
            </a:r>
            <a:endParaRPr lang="en-GB" altLang="hu-HU"/>
          </a:p>
        </p:txBody>
      </p:sp>
      <p:sp>
        <p:nvSpPr>
          <p:cNvPr id="13317" name="Szövegdoboz 4"/>
          <p:cNvSpPr txBox="1">
            <a:spLocks noChangeArrowheads="1"/>
          </p:cNvSpPr>
          <p:nvPr/>
        </p:nvSpPr>
        <p:spPr bwMode="auto">
          <a:xfrm>
            <a:off x="7858125" y="6357938"/>
            <a:ext cx="857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hu-HU" altLang="hu-HU"/>
              <a:t>15</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hu-HU" altLang="hu-HU" smtClean="0"/>
              <a:t>Thesis </a:t>
            </a:r>
          </a:p>
        </p:txBody>
      </p:sp>
      <p:sp>
        <p:nvSpPr>
          <p:cNvPr id="59395" name="Rectangle 3"/>
          <p:cNvSpPr>
            <a:spLocks noGrp="1" noChangeArrowheads="1"/>
          </p:cNvSpPr>
          <p:nvPr>
            <p:ph type="body" idx="1"/>
          </p:nvPr>
        </p:nvSpPr>
        <p:spPr/>
        <p:txBody>
          <a:bodyPr/>
          <a:lstStyle/>
          <a:p>
            <a:r>
              <a:rPr lang="en-IE" altLang="hu-HU" b="1" i="1" smtClean="0"/>
              <a:t>Thesis 1: Labour market competition has intensifying since the expansion of the European Union in 2004, while an apparent equalization is taking place in East-Central European countries; however this equalization is not coupled with convergence it rather results in a joint divergence.</a:t>
            </a:r>
            <a:endParaRPr lang="hu-HU" altLang="hu-HU" b="1" i="1"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hu-HU" altLang="hu-HU" smtClean="0"/>
              <a:t>Hypothesis </a:t>
            </a:r>
          </a:p>
        </p:txBody>
      </p:sp>
      <p:sp>
        <p:nvSpPr>
          <p:cNvPr id="60419" name="Rectangle 3"/>
          <p:cNvSpPr>
            <a:spLocks noGrp="1" noChangeArrowheads="1"/>
          </p:cNvSpPr>
          <p:nvPr>
            <p:ph type="body" idx="1"/>
          </p:nvPr>
        </p:nvSpPr>
        <p:spPr/>
        <p:txBody>
          <a:bodyPr/>
          <a:lstStyle/>
          <a:p>
            <a:r>
              <a:rPr lang="en-IE" altLang="hu-HU" b="1" i="1" smtClean="0"/>
              <a:t>Hyothesis 2: The function-like relationship between the output gap and the unemployment rate (Okun's Law) is true at national levels; however, significant differences emerge compared with the theoretical model in the case of regions.</a:t>
            </a:r>
            <a:endParaRPr lang="hu-HU" altLang="hu-HU" b="1" i="1" smtClean="0"/>
          </a:p>
        </p:txBody>
      </p:sp>
    </p:spTree>
  </p:cSld>
  <p:clrMapOvr>
    <a:masterClrMapping/>
  </p:clrMapOvr>
</p:sld>
</file>

<file path=ppt/theme/theme1.xml><?xml version="1.0" encoding="utf-8"?>
<a:theme xmlns:a="http://schemas.openxmlformats.org/drawingml/2006/main" name="1_Egyéni tervezés">
  <a:themeElements>
    <a:clrScheme name="1_Egyéni tervezé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gyéni tervezé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gyéni tervezé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gyéni tervezé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gyéni tervezé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gyéni tervezé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gyéni tervezé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gyéni tervezé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gyéni tervezé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gyéni tervezé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gyéni tervezé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gyéni tervezé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gyéni tervezé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gyéni tervezé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327</TotalTime>
  <Words>1636</Words>
  <Application>Microsoft Office PowerPoint</Application>
  <PresentationFormat>Diavetítés a képernyőre (4:3 oldalarány)</PresentationFormat>
  <Paragraphs>317</Paragraphs>
  <Slides>19</Slides>
  <Notes>9</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19</vt:i4>
      </vt:variant>
    </vt:vector>
  </HeadingPairs>
  <TitlesOfParts>
    <vt:vector size="24" baseType="lpstr">
      <vt:lpstr>Arial</vt:lpstr>
      <vt:lpstr>Calibri</vt:lpstr>
      <vt:lpstr>Times New Roman</vt:lpstr>
      <vt:lpstr>Verdana</vt:lpstr>
      <vt:lpstr>1_Egyéni tervezés</vt:lpstr>
      <vt:lpstr>The regional labour market differences in Central-Eastern Europe</vt:lpstr>
      <vt:lpstr>Research questions</vt:lpstr>
      <vt:lpstr>Hypotesis </vt:lpstr>
      <vt:lpstr>Evolution of Hoover index</vt:lpstr>
      <vt:lpstr>Unemployment rate (%) between 1996 and 2010</vt:lpstr>
      <vt:lpstr>Employment rate (%) between 1996 and 2010</vt:lpstr>
      <vt:lpstr>Length of recession in the CEE countries  (% change on previous quarter) </vt:lpstr>
      <vt:lpstr>Thesis </vt:lpstr>
      <vt:lpstr>Hypothesis </vt:lpstr>
      <vt:lpstr>Definition of Okun’s law</vt:lpstr>
      <vt:lpstr>The Okun’s law in the CEE countries  (1996-2010) </vt:lpstr>
      <vt:lpstr>Evolution of Okun's Law in East-Central European Regions</vt:lpstr>
      <vt:lpstr>Thesis </vt:lpstr>
      <vt:lpstr>Hypothesis </vt:lpstr>
      <vt:lpstr>Prediction of the number of registered unemployed until October 2014 </vt:lpstr>
      <vt:lpstr>Result of the prediction if the economic crisis had not occurred</vt:lpstr>
      <vt:lpstr>Thesis </vt:lpstr>
      <vt:lpstr>Recommendations for developing an efficient regional employment policy </vt:lpstr>
      <vt:lpstr>Thank you for your attention!  liptak.katalin@uni-miskolc.hu  </vt:lpstr>
    </vt:vector>
  </TitlesOfParts>
  <Company>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Pál Zsolt</dc:creator>
  <cp:lastModifiedBy>Sz</cp:lastModifiedBy>
  <cp:revision>113</cp:revision>
  <dcterms:created xsi:type="dcterms:W3CDTF">2009-02-09T10:05:21Z</dcterms:created>
  <dcterms:modified xsi:type="dcterms:W3CDTF">2015-12-21T14:27:00Z</dcterms:modified>
</cp:coreProperties>
</file>