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85" r:id="rId3"/>
    <p:sldId id="286" r:id="rId4"/>
    <p:sldId id="257" r:id="rId5"/>
    <p:sldId id="261" r:id="rId6"/>
    <p:sldId id="270" r:id="rId7"/>
    <p:sldId id="271" r:id="rId8"/>
    <p:sldId id="276" r:id="rId9"/>
    <p:sldId id="277" r:id="rId10"/>
    <p:sldId id="280" r:id="rId11"/>
    <p:sldId id="281" r:id="rId12"/>
    <p:sldId id="282" r:id="rId13"/>
    <p:sldId id="283" r:id="rId14"/>
    <p:sldId id="288" r:id="rId15"/>
    <p:sldId id="287" r:id="rId16"/>
    <p:sldId id="289" r:id="rId17"/>
    <p:sldId id="274" r:id="rId1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Közepesen sötét stíl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204" autoAdjust="0"/>
  </p:normalViewPr>
  <p:slideViewPr>
    <p:cSldViewPr>
      <p:cViewPr varScale="1">
        <p:scale>
          <a:sx n="48" d="100"/>
          <a:sy n="48" d="100"/>
        </p:scale>
        <p:origin x="-10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30A6A-BF7C-4D55-88E7-BC9FFF31F266}" type="doc">
      <dgm:prSet loTypeId="urn:microsoft.com/office/officeart/2009/3/layout/PieProcess" loCatId="process" qsTypeId="urn:microsoft.com/office/officeart/2005/8/quickstyle/simple1" qsCatId="simple" csTypeId="urn:microsoft.com/office/officeart/2005/8/colors/colorful1" csCatId="colorful" phldr="1"/>
      <dgm:spPr>
        <a:scene3d>
          <a:camera prst="orthographicFront">
            <a:rot lat="0" lon="0" rev="16200000"/>
          </a:camera>
          <a:lightRig rig="threePt" dir="t"/>
        </a:scene3d>
      </dgm:spPr>
      <dgm:t>
        <a:bodyPr/>
        <a:lstStyle/>
        <a:p>
          <a:endParaRPr lang="hu-HU"/>
        </a:p>
      </dgm:t>
    </dgm:pt>
    <dgm:pt modelId="{2F7A832D-424A-4C31-A8F0-1484AB4D55B5}">
      <dgm:prSet phldrT="[Szöveg]"/>
      <dgm:spPr>
        <a:scene3d>
          <a:camera prst="orthographicFront">
            <a:rot lat="0" lon="0" rev="16200000"/>
          </a:camera>
          <a:lightRig rig="threePt" dir="t"/>
        </a:scene3d>
        <a:sp3d/>
      </dgm:spPr>
      <dgm:t>
        <a:bodyPr/>
        <a:lstStyle/>
        <a:p>
          <a:r>
            <a:rPr lang="hu-HU" dirty="0" smtClean="0"/>
            <a:t>Kutatási célok</a:t>
          </a:r>
          <a:endParaRPr lang="hu-HU" dirty="0"/>
        </a:p>
      </dgm:t>
    </dgm:pt>
    <dgm:pt modelId="{CDEB4094-3700-461A-A010-C893C9EC3495}" type="parTrans" cxnId="{359C6F7A-80AA-441B-B765-9E8A770DF4E3}">
      <dgm:prSet/>
      <dgm:spPr/>
      <dgm:t>
        <a:bodyPr/>
        <a:lstStyle/>
        <a:p>
          <a:endParaRPr lang="hu-HU"/>
        </a:p>
      </dgm:t>
    </dgm:pt>
    <dgm:pt modelId="{8B914886-FC59-4591-8050-7C53445C2166}" type="sibTrans" cxnId="{359C6F7A-80AA-441B-B765-9E8A770DF4E3}">
      <dgm:prSet/>
      <dgm:spPr/>
      <dgm:t>
        <a:bodyPr/>
        <a:lstStyle/>
        <a:p>
          <a:endParaRPr lang="hu-HU"/>
        </a:p>
      </dgm:t>
    </dgm:pt>
    <dgm:pt modelId="{CCEFEBA9-1C37-47CB-B16A-585D1C28DBF6}">
      <dgm:prSet phldrT="[Szöveg]"/>
      <dgm:spPr>
        <a:scene3d>
          <a:camera prst="orthographicFront">
            <a:rot lat="0" lon="0" rev="16200000"/>
          </a:camera>
          <a:lightRig rig="threePt" dir="t"/>
        </a:scene3d>
        <a:sp3d/>
      </dgm:spPr>
      <dgm:t>
        <a:bodyPr/>
        <a:lstStyle/>
        <a:p>
          <a:r>
            <a:rPr lang="hu-HU" dirty="0" smtClean="0"/>
            <a:t>Kulturális különbségek</a:t>
          </a:r>
          <a:endParaRPr lang="hu-HU" dirty="0"/>
        </a:p>
      </dgm:t>
    </dgm:pt>
    <dgm:pt modelId="{9D1B3742-EC1C-4DEC-96F7-47BD06108167}" type="parTrans" cxnId="{7219C357-0411-419E-A6C6-D36076F2B00F}">
      <dgm:prSet/>
      <dgm:spPr/>
      <dgm:t>
        <a:bodyPr/>
        <a:lstStyle/>
        <a:p>
          <a:endParaRPr lang="hu-HU"/>
        </a:p>
      </dgm:t>
    </dgm:pt>
    <dgm:pt modelId="{932042D2-F5B7-4CA7-8F2E-5060651D699A}" type="sibTrans" cxnId="{7219C357-0411-419E-A6C6-D36076F2B00F}">
      <dgm:prSet/>
      <dgm:spPr/>
      <dgm:t>
        <a:bodyPr/>
        <a:lstStyle/>
        <a:p>
          <a:endParaRPr lang="hu-HU"/>
        </a:p>
      </dgm:t>
    </dgm:pt>
    <dgm:pt modelId="{152C9C99-9452-4FA9-ABBD-ADF50AC37D2D}">
      <dgm:prSet phldrT="[Szöveg]"/>
      <dgm:spPr>
        <a:scene3d>
          <a:camera prst="orthographicFront">
            <a:rot lat="0" lon="0" rev="16200000"/>
          </a:camera>
          <a:lightRig rig="threePt" dir="t"/>
        </a:scene3d>
        <a:sp3d/>
      </dgm:spPr>
      <dgm:t>
        <a:bodyPr/>
        <a:lstStyle/>
        <a:p>
          <a:r>
            <a:rPr lang="hu-HU" dirty="0" smtClean="0"/>
            <a:t>Kulturális összehasonlítás</a:t>
          </a:r>
          <a:endParaRPr lang="hu-HU" dirty="0"/>
        </a:p>
      </dgm:t>
    </dgm:pt>
    <dgm:pt modelId="{FFD6016F-BC46-418C-AF0C-0489C523417E}" type="sibTrans" cxnId="{D45DEFAC-0680-4F99-BCB2-84B1E9C79676}">
      <dgm:prSet/>
      <dgm:spPr/>
      <dgm:t>
        <a:bodyPr/>
        <a:lstStyle/>
        <a:p>
          <a:endParaRPr lang="hu-HU"/>
        </a:p>
      </dgm:t>
    </dgm:pt>
    <dgm:pt modelId="{6B16E8D3-CB22-4B6B-A3DC-763E7E01CB01}" type="parTrans" cxnId="{D45DEFAC-0680-4F99-BCB2-84B1E9C79676}">
      <dgm:prSet/>
      <dgm:spPr/>
      <dgm:t>
        <a:bodyPr/>
        <a:lstStyle/>
        <a:p>
          <a:endParaRPr lang="hu-HU"/>
        </a:p>
      </dgm:t>
    </dgm:pt>
    <dgm:pt modelId="{6B62DCEF-545A-4EF5-A228-11C2E344B09D}">
      <dgm:prSet phldrT="[Szöveg]"/>
      <dgm:spPr>
        <a:scene3d>
          <a:camera prst="orthographicFront">
            <a:rot lat="0" lon="0" rev="16200000"/>
          </a:camera>
          <a:lightRig rig="threePt" dir="t"/>
        </a:scene3d>
        <a:sp3d/>
      </dgm:spPr>
      <dgm:t>
        <a:bodyPr/>
        <a:lstStyle/>
        <a:p>
          <a:r>
            <a:rPr lang="hu-HU" dirty="0" smtClean="0"/>
            <a:t>Kvantitatív eredmények</a:t>
          </a:r>
          <a:endParaRPr lang="hu-HU" dirty="0"/>
        </a:p>
      </dgm:t>
    </dgm:pt>
    <dgm:pt modelId="{E6D25663-73FA-4C3D-8186-2E56E0783774}" type="sibTrans" cxnId="{8F907A05-51FD-41DE-9A0C-1F6D784B506E}">
      <dgm:prSet/>
      <dgm:spPr/>
      <dgm:t>
        <a:bodyPr/>
        <a:lstStyle/>
        <a:p>
          <a:endParaRPr lang="hu-HU"/>
        </a:p>
      </dgm:t>
    </dgm:pt>
    <dgm:pt modelId="{E9F43AFE-DA3A-4A76-B546-43AA35299232}" type="parTrans" cxnId="{8F907A05-51FD-41DE-9A0C-1F6D784B506E}">
      <dgm:prSet/>
      <dgm:spPr/>
      <dgm:t>
        <a:bodyPr/>
        <a:lstStyle/>
        <a:p>
          <a:endParaRPr lang="hu-HU"/>
        </a:p>
      </dgm:t>
    </dgm:pt>
    <dgm:pt modelId="{430A981A-8460-4E06-A981-2D3BB9151D62}">
      <dgm:prSet phldrT="[Szöveg]"/>
      <dgm:spPr>
        <a:scene3d>
          <a:camera prst="orthographicFront">
            <a:rot lat="0" lon="0" rev="16200000"/>
          </a:camera>
          <a:lightRig rig="threePt" dir="t"/>
        </a:scene3d>
        <a:sp3d/>
      </dgm:spPr>
      <dgm:t>
        <a:bodyPr/>
        <a:lstStyle/>
        <a:p>
          <a:r>
            <a:rPr lang="hu-HU" dirty="0" smtClean="0"/>
            <a:t>Menedzsment orientációk</a:t>
          </a:r>
          <a:endParaRPr lang="hu-HU" dirty="0"/>
        </a:p>
      </dgm:t>
    </dgm:pt>
    <dgm:pt modelId="{A696EC6B-57BE-4C05-9B1F-7616F2EF1834}" type="sibTrans" cxnId="{4C965791-72B4-475F-B3E7-765FC992D397}">
      <dgm:prSet/>
      <dgm:spPr/>
      <dgm:t>
        <a:bodyPr/>
        <a:lstStyle/>
        <a:p>
          <a:endParaRPr lang="hu-HU"/>
        </a:p>
      </dgm:t>
    </dgm:pt>
    <dgm:pt modelId="{C33D1FDF-9A70-4CB5-929C-566E4C8E52A9}" type="parTrans" cxnId="{4C965791-72B4-475F-B3E7-765FC992D397}">
      <dgm:prSet/>
      <dgm:spPr/>
      <dgm:t>
        <a:bodyPr/>
        <a:lstStyle/>
        <a:p>
          <a:endParaRPr lang="hu-HU"/>
        </a:p>
      </dgm:t>
    </dgm:pt>
    <dgm:pt modelId="{C501BB2E-A0D7-4B7E-B406-A7AEC845AC12}" type="pres">
      <dgm:prSet presAssocID="{8BB30A6A-BF7C-4D55-88E7-BC9FFF31F266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1E6D8C48-4763-4913-A01E-4A60E504B701}" type="pres">
      <dgm:prSet presAssocID="{2F7A832D-424A-4C31-A8F0-1484AB4D55B5}" presName="ParentComposite" presStyleCnt="0"/>
      <dgm:spPr>
        <a:scene3d>
          <a:camera prst="orthographicFront">
            <a:rot lat="0" lon="0" rev="16200000"/>
          </a:camera>
          <a:lightRig rig="threePt" dir="t"/>
        </a:scene3d>
        <a:sp3d/>
      </dgm:spPr>
    </dgm:pt>
    <dgm:pt modelId="{3E1105E8-E2C9-42DF-A935-17E285817758}" type="pres">
      <dgm:prSet presAssocID="{2F7A832D-424A-4C31-A8F0-1484AB4D55B5}" presName="Chord" presStyleLbl="bgShp" presStyleIdx="0" presStyleCnt="5"/>
      <dgm:spPr>
        <a:scene3d>
          <a:camera prst="orthographicFront">
            <a:rot lat="0" lon="0" rev="16200000"/>
          </a:camera>
          <a:lightRig rig="threePt" dir="t"/>
        </a:scene3d>
        <a:sp3d/>
      </dgm:spPr>
      <dgm:t>
        <a:bodyPr/>
        <a:lstStyle/>
        <a:p>
          <a:endParaRPr lang="hu-HU"/>
        </a:p>
      </dgm:t>
    </dgm:pt>
    <dgm:pt modelId="{47CEDFE7-97CB-49F9-889F-BD152DDE963A}" type="pres">
      <dgm:prSet presAssocID="{2F7A832D-424A-4C31-A8F0-1484AB4D55B5}" presName="Pie" presStyleLbl="alignNode1" presStyleIdx="0" presStyleCnt="5"/>
      <dgm:spPr>
        <a:scene3d>
          <a:camera prst="orthographicFront">
            <a:rot lat="0" lon="0" rev="16200000"/>
          </a:camera>
          <a:lightRig rig="threePt" dir="t"/>
        </a:scene3d>
        <a:sp3d/>
      </dgm:spPr>
    </dgm:pt>
    <dgm:pt modelId="{1203DFB2-8F3E-464B-A60B-93731D4E2059}" type="pres">
      <dgm:prSet presAssocID="{2F7A832D-424A-4C31-A8F0-1484AB4D55B5}" presName="Parent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AF323FE-FB22-4A39-A2AC-73155164CECF}" type="pres">
      <dgm:prSet presAssocID="{CCEFEBA9-1C37-47CB-B16A-585D1C28DBF6}" presName="ParentComposite" presStyleCnt="0"/>
      <dgm:spPr>
        <a:scene3d>
          <a:camera prst="orthographicFront">
            <a:rot lat="0" lon="0" rev="16200000"/>
          </a:camera>
          <a:lightRig rig="threePt" dir="t"/>
        </a:scene3d>
        <a:sp3d/>
      </dgm:spPr>
    </dgm:pt>
    <dgm:pt modelId="{9420CF84-CA87-4084-8DBE-71BE37F6F74B}" type="pres">
      <dgm:prSet presAssocID="{CCEFEBA9-1C37-47CB-B16A-585D1C28DBF6}" presName="Chord" presStyleLbl="bgShp" presStyleIdx="1" presStyleCnt="5"/>
      <dgm:spPr>
        <a:scene3d>
          <a:camera prst="orthographicFront">
            <a:rot lat="0" lon="0" rev="16200000"/>
          </a:camera>
          <a:lightRig rig="threePt" dir="t"/>
        </a:scene3d>
        <a:sp3d/>
      </dgm:spPr>
      <dgm:t>
        <a:bodyPr/>
        <a:lstStyle/>
        <a:p>
          <a:endParaRPr lang="hu-HU"/>
        </a:p>
      </dgm:t>
    </dgm:pt>
    <dgm:pt modelId="{D7D928A1-7202-407A-87AC-32F5453A1DAD}" type="pres">
      <dgm:prSet presAssocID="{CCEFEBA9-1C37-47CB-B16A-585D1C28DBF6}" presName="Pie" presStyleLbl="alignNode1" presStyleIdx="1" presStyleCnt="5"/>
      <dgm:spPr>
        <a:scene3d>
          <a:camera prst="orthographicFront">
            <a:rot lat="0" lon="0" rev="16200000"/>
          </a:camera>
          <a:lightRig rig="threePt" dir="t"/>
        </a:scene3d>
        <a:sp3d/>
      </dgm:spPr>
    </dgm:pt>
    <dgm:pt modelId="{C9000960-C5C7-4434-8117-350B0D772D62}" type="pres">
      <dgm:prSet presAssocID="{CCEFEBA9-1C37-47CB-B16A-585D1C28DBF6}" presName="Parent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498A2BE-9AA7-4FBE-A274-8D585757062D}" type="pres">
      <dgm:prSet presAssocID="{430A981A-8460-4E06-A981-2D3BB9151D62}" presName="ParentComposite" presStyleCnt="0"/>
      <dgm:spPr>
        <a:scene3d>
          <a:camera prst="orthographicFront">
            <a:rot lat="0" lon="0" rev="16200000"/>
          </a:camera>
          <a:lightRig rig="threePt" dir="t"/>
        </a:scene3d>
        <a:sp3d/>
      </dgm:spPr>
    </dgm:pt>
    <dgm:pt modelId="{4A294E92-78F7-4601-AF67-70E56AC6B5E2}" type="pres">
      <dgm:prSet presAssocID="{430A981A-8460-4E06-A981-2D3BB9151D62}" presName="Chord" presStyleLbl="bgShp" presStyleIdx="2" presStyleCnt="5"/>
      <dgm:spPr>
        <a:scene3d>
          <a:camera prst="orthographicFront">
            <a:rot lat="0" lon="0" rev="16200000"/>
          </a:camera>
          <a:lightRig rig="threePt" dir="t"/>
        </a:scene3d>
        <a:sp3d/>
      </dgm:spPr>
      <dgm:t>
        <a:bodyPr/>
        <a:lstStyle/>
        <a:p>
          <a:endParaRPr lang="hu-HU"/>
        </a:p>
      </dgm:t>
    </dgm:pt>
    <dgm:pt modelId="{AC66292F-5452-49FC-A17B-E3562D99ADDB}" type="pres">
      <dgm:prSet presAssocID="{430A981A-8460-4E06-A981-2D3BB9151D62}" presName="Pie" presStyleLbl="alignNode1" presStyleIdx="2" presStyleCnt="5"/>
      <dgm:spPr>
        <a:scene3d>
          <a:camera prst="orthographicFront">
            <a:rot lat="0" lon="0" rev="16200000"/>
          </a:camera>
          <a:lightRig rig="threePt" dir="t"/>
        </a:scene3d>
        <a:sp3d/>
      </dgm:spPr>
    </dgm:pt>
    <dgm:pt modelId="{80339526-E83E-4E0F-A90A-8FFBAD928260}" type="pres">
      <dgm:prSet presAssocID="{430A981A-8460-4E06-A981-2D3BB9151D62}" presName="Parent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212060-F938-4E3E-A6C3-12B0073E591B}" type="pres">
      <dgm:prSet presAssocID="{6B62DCEF-545A-4EF5-A228-11C2E344B09D}" presName="ParentComposite" presStyleCnt="0"/>
      <dgm:spPr>
        <a:scene3d>
          <a:camera prst="orthographicFront">
            <a:rot lat="0" lon="0" rev="16200000"/>
          </a:camera>
          <a:lightRig rig="threePt" dir="t"/>
        </a:scene3d>
        <a:sp3d/>
      </dgm:spPr>
    </dgm:pt>
    <dgm:pt modelId="{23E1C350-8F2E-4BAB-8168-F8B496ABE7B1}" type="pres">
      <dgm:prSet presAssocID="{6B62DCEF-545A-4EF5-A228-11C2E344B09D}" presName="Chord" presStyleLbl="bgShp" presStyleIdx="3" presStyleCnt="5"/>
      <dgm:spPr>
        <a:scene3d>
          <a:camera prst="orthographicFront">
            <a:rot lat="0" lon="0" rev="16200000"/>
          </a:camera>
          <a:lightRig rig="threePt" dir="t"/>
        </a:scene3d>
        <a:sp3d/>
      </dgm:spPr>
      <dgm:t>
        <a:bodyPr/>
        <a:lstStyle/>
        <a:p>
          <a:endParaRPr lang="hu-HU"/>
        </a:p>
      </dgm:t>
    </dgm:pt>
    <dgm:pt modelId="{BF598CBF-7979-43C0-B15F-54DC22C237A1}" type="pres">
      <dgm:prSet presAssocID="{6B62DCEF-545A-4EF5-A228-11C2E344B09D}" presName="Pie" presStyleLbl="alignNode1" presStyleIdx="3" presStyleCnt="5"/>
      <dgm:spPr>
        <a:scene3d>
          <a:camera prst="orthographicFront">
            <a:rot lat="0" lon="0" rev="16200000"/>
          </a:camera>
          <a:lightRig rig="threePt" dir="t"/>
        </a:scene3d>
        <a:sp3d/>
      </dgm:spPr>
    </dgm:pt>
    <dgm:pt modelId="{0C6E90BF-E918-4C04-AE93-FAC84A12F5BA}" type="pres">
      <dgm:prSet presAssocID="{6B62DCEF-545A-4EF5-A228-11C2E344B09D}" presName="Parent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612316B-829F-416E-8849-B5B667B60B8B}" type="pres">
      <dgm:prSet presAssocID="{152C9C99-9452-4FA9-ABBD-ADF50AC37D2D}" presName="ParentComposite" presStyleCnt="0"/>
      <dgm:spPr>
        <a:scene3d>
          <a:camera prst="orthographicFront">
            <a:rot lat="0" lon="0" rev="16200000"/>
          </a:camera>
          <a:lightRig rig="threePt" dir="t"/>
        </a:scene3d>
        <a:sp3d/>
      </dgm:spPr>
    </dgm:pt>
    <dgm:pt modelId="{8FD0AA8C-84BD-42A8-8FD0-CDADA3FAB6BE}" type="pres">
      <dgm:prSet presAssocID="{152C9C99-9452-4FA9-ABBD-ADF50AC37D2D}" presName="Chord" presStyleLbl="bgShp" presStyleIdx="4" presStyleCnt="5"/>
      <dgm:spPr>
        <a:scene3d>
          <a:camera prst="orthographicFront">
            <a:rot lat="0" lon="0" rev="16200000"/>
          </a:camera>
          <a:lightRig rig="threePt" dir="t"/>
        </a:scene3d>
        <a:sp3d/>
      </dgm:spPr>
    </dgm:pt>
    <dgm:pt modelId="{68407AE9-C12B-4BC0-89C8-B9AE40124DEF}" type="pres">
      <dgm:prSet presAssocID="{152C9C99-9452-4FA9-ABBD-ADF50AC37D2D}" presName="Pie" presStyleLbl="alignNode1" presStyleIdx="4" presStyleCnt="5"/>
      <dgm:spPr>
        <a:scene3d>
          <a:camera prst="orthographicFront">
            <a:rot lat="0" lon="0" rev="16200000"/>
          </a:camera>
          <a:lightRig rig="threePt" dir="t"/>
        </a:scene3d>
        <a:sp3d/>
      </dgm:spPr>
      <dgm:t>
        <a:bodyPr/>
        <a:lstStyle/>
        <a:p>
          <a:endParaRPr lang="hu-HU"/>
        </a:p>
      </dgm:t>
    </dgm:pt>
    <dgm:pt modelId="{7DBE89E0-AB14-47E9-959E-F8D7C27674F9}" type="pres">
      <dgm:prSet presAssocID="{152C9C99-9452-4FA9-ABBD-ADF50AC37D2D}" presName="Parent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A73524D-67C6-4B8F-A3E1-863EFFC1560F}" type="presOf" srcId="{8BB30A6A-BF7C-4D55-88E7-BC9FFF31F266}" destId="{C501BB2E-A0D7-4B7E-B406-A7AEC845AC12}" srcOrd="0" destOrd="0" presId="urn:microsoft.com/office/officeart/2009/3/layout/PieProcess"/>
    <dgm:cxn modelId="{8333DE00-7401-42F9-A3C3-8ADE20A5678E}" type="presOf" srcId="{6B62DCEF-545A-4EF5-A228-11C2E344B09D}" destId="{0C6E90BF-E918-4C04-AE93-FAC84A12F5BA}" srcOrd="0" destOrd="0" presId="urn:microsoft.com/office/officeart/2009/3/layout/PieProcess"/>
    <dgm:cxn modelId="{F166ABE6-10A7-44BE-9D1A-A4E64FE8EA94}" type="presOf" srcId="{430A981A-8460-4E06-A981-2D3BB9151D62}" destId="{80339526-E83E-4E0F-A90A-8FFBAD928260}" srcOrd="0" destOrd="0" presId="urn:microsoft.com/office/officeart/2009/3/layout/PieProcess"/>
    <dgm:cxn modelId="{A6E3760E-215B-4F2C-959C-6A93D38B8E6B}" type="presOf" srcId="{152C9C99-9452-4FA9-ABBD-ADF50AC37D2D}" destId="{7DBE89E0-AB14-47E9-959E-F8D7C27674F9}" srcOrd="0" destOrd="0" presId="urn:microsoft.com/office/officeart/2009/3/layout/PieProcess"/>
    <dgm:cxn modelId="{7219C357-0411-419E-A6C6-D36076F2B00F}" srcId="{8BB30A6A-BF7C-4D55-88E7-BC9FFF31F266}" destId="{CCEFEBA9-1C37-47CB-B16A-585D1C28DBF6}" srcOrd="1" destOrd="0" parTransId="{9D1B3742-EC1C-4DEC-96F7-47BD06108167}" sibTransId="{932042D2-F5B7-4CA7-8F2E-5060651D699A}"/>
    <dgm:cxn modelId="{D45DEFAC-0680-4F99-BCB2-84B1E9C79676}" srcId="{8BB30A6A-BF7C-4D55-88E7-BC9FFF31F266}" destId="{152C9C99-9452-4FA9-ABBD-ADF50AC37D2D}" srcOrd="4" destOrd="0" parTransId="{6B16E8D3-CB22-4B6B-A3DC-763E7E01CB01}" sibTransId="{FFD6016F-BC46-418C-AF0C-0489C523417E}"/>
    <dgm:cxn modelId="{4C965791-72B4-475F-B3E7-765FC992D397}" srcId="{8BB30A6A-BF7C-4D55-88E7-BC9FFF31F266}" destId="{430A981A-8460-4E06-A981-2D3BB9151D62}" srcOrd="2" destOrd="0" parTransId="{C33D1FDF-9A70-4CB5-929C-566E4C8E52A9}" sibTransId="{A696EC6B-57BE-4C05-9B1F-7616F2EF1834}"/>
    <dgm:cxn modelId="{B0A570CE-2F48-4759-B3C8-50CF194C4748}" type="presOf" srcId="{2F7A832D-424A-4C31-A8F0-1484AB4D55B5}" destId="{1203DFB2-8F3E-464B-A60B-93731D4E2059}" srcOrd="0" destOrd="0" presId="urn:microsoft.com/office/officeart/2009/3/layout/PieProcess"/>
    <dgm:cxn modelId="{8F907A05-51FD-41DE-9A0C-1F6D784B506E}" srcId="{8BB30A6A-BF7C-4D55-88E7-BC9FFF31F266}" destId="{6B62DCEF-545A-4EF5-A228-11C2E344B09D}" srcOrd="3" destOrd="0" parTransId="{E9F43AFE-DA3A-4A76-B546-43AA35299232}" sibTransId="{E6D25663-73FA-4C3D-8186-2E56E0783774}"/>
    <dgm:cxn modelId="{359C6F7A-80AA-441B-B765-9E8A770DF4E3}" srcId="{8BB30A6A-BF7C-4D55-88E7-BC9FFF31F266}" destId="{2F7A832D-424A-4C31-A8F0-1484AB4D55B5}" srcOrd="0" destOrd="0" parTransId="{CDEB4094-3700-461A-A010-C893C9EC3495}" sibTransId="{8B914886-FC59-4591-8050-7C53445C2166}"/>
    <dgm:cxn modelId="{A786D689-BF19-4031-AD4C-ABE38F94ADA3}" type="presOf" srcId="{CCEFEBA9-1C37-47CB-B16A-585D1C28DBF6}" destId="{C9000960-C5C7-4434-8117-350B0D772D62}" srcOrd="0" destOrd="0" presId="urn:microsoft.com/office/officeart/2009/3/layout/PieProcess"/>
    <dgm:cxn modelId="{F7CDC222-3121-4DA3-8F86-C9DCC2DBD2EB}" type="presParOf" srcId="{C501BB2E-A0D7-4B7E-B406-A7AEC845AC12}" destId="{1E6D8C48-4763-4913-A01E-4A60E504B701}" srcOrd="0" destOrd="0" presId="urn:microsoft.com/office/officeart/2009/3/layout/PieProcess"/>
    <dgm:cxn modelId="{E17DF58E-F1DB-4CA0-8ED1-FCAC0330B5C4}" type="presParOf" srcId="{1E6D8C48-4763-4913-A01E-4A60E504B701}" destId="{3E1105E8-E2C9-42DF-A935-17E285817758}" srcOrd="0" destOrd="0" presId="urn:microsoft.com/office/officeart/2009/3/layout/PieProcess"/>
    <dgm:cxn modelId="{28613172-EFFE-4731-B9E2-7EF1E6EC4B16}" type="presParOf" srcId="{1E6D8C48-4763-4913-A01E-4A60E504B701}" destId="{47CEDFE7-97CB-49F9-889F-BD152DDE963A}" srcOrd="1" destOrd="0" presId="urn:microsoft.com/office/officeart/2009/3/layout/PieProcess"/>
    <dgm:cxn modelId="{4E0EEFD8-D168-44E2-AE49-544FEB4E951A}" type="presParOf" srcId="{1E6D8C48-4763-4913-A01E-4A60E504B701}" destId="{1203DFB2-8F3E-464B-A60B-93731D4E2059}" srcOrd="2" destOrd="0" presId="urn:microsoft.com/office/officeart/2009/3/layout/PieProcess"/>
    <dgm:cxn modelId="{DE74DFBF-34D4-4004-AFC3-49BE0E2AE070}" type="presParOf" srcId="{C501BB2E-A0D7-4B7E-B406-A7AEC845AC12}" destId="{9AF323FE-FB22-4A39-A2AC-73155164CECF}" srcOrd="1" destOrd="0" presId="urn:microsoft.com/office/officeart/2009/3/layout/PieProcess"/>
    <dgm:cxn modelId="{ADC14CCA-E7D8-40C1-9D18-B2C72B775685}" type="presParOf" srcId="{9AF323FE-FB22-4A39-A2AC-73155164CECF}" destId="{9420CF84-CA87-4084-8DBE-71BE37F6F74B}" srcOrd="0" destOrd="0" presId="urn:microsoft.com/office/officeart/2009/3/layout/PieProcess"/>
    <dgm:cxn modelId="{368ED8FD-045F-47FD-8445-75E66612B26A}" type="presParOf" srcId="{9AF323FE-FB22-4A39-A2AC-73155164CECF}" destId="{D7D928A1-7202-407A-87AC-32F5453A1DAD}" srcOrd="1" destOrd="0" presId="urn:microsoft.com/office/officeart/2009/3/layout/PieProcess"/>
    <dgm:cxn modelId="{84845A39-0E87-447A-B717-BBCA5EB91F7A}" type="presParOf" srcId="{9AF323FE-FB22-4A39-A2AC-73155164CECF}" destId="{C9000960-C5C7-4434-8117-350B0D772D62}" srcOrd="2" destOrd="0" presId="urn:microsoft.com/office/officeart/2009/3/layout/PieProcess"/>
    <dgm:cxn modelId="{EBA1D03E-9757-44B2-883C-F999BF433385}" type="presParOf" srcId="{C501BB2E-A0D7-4B7E-B406-A7AEC845AC12}" destId="{0498A2BE-9AA7-4FBE-A274-8D585757062D}" srcOrd="2" destOrd="0" presId="urn:microsoft.com/office/officeart/2009/3/layout/PieProcess"/>
    <dgm:cxn modelId="{6F6751A4-4B5E-4645-A2C8-665D016DC8D1}" type="presParOf" srcId="{0498A2BE-9AA7-4FBE-A274-8D585757062D}" destId="{4A294E92-78F7-4601-AF67-70E56AC6B5E2}" srcOrd="0" destOrd="0" presId="urn:microsoft.com/office/officeart/2009/3/layout/PieProcess"/>
    <dgm:cxn modelId="{1852C2A5-EEB2-4E07-AA2A-A15B6C915AAB}" type="presParOf" srcId="{0498A2BE-9AA7-4FBE-A274-8D585757062D}" destId="{AC66292F-5452-49FC-A17B-E3562D99ADDB}" srcOrd="1" destOrd="0" presId="urn:microsoft.com/office/officeart/2009/3/layout/PieProcess"/>
    <dgm:cxn modelId="{51883651-7BA5-4364-B99C-039D35DCDB41}" type="presParOf" srcId="{0498A2BE-9AA7-4FBE-A274-8D585757062D}" destId="{80339526-E83E-4E0F-A90A-8FFBAD928260}" srcOrd="2" destOrd="0" presId="urn:microsoft.com/office/officeart/2009/3/layout/PieProcess"/>
    <dgm:cxn modelId="{C7A68AC3-B698-413C-8796-62392565EE00}" type="presParOf" srcId="{C501BB2E-A0D7-4B7E-B406-A7AEC845AC12}" destId="{68212060-F938-4E3E-A6C3-12B0073E591B}" srcOrd="3" destOrd="0" presId="urn:microsoft.com/office/officeart/2009/3/layout/PieProcess"/>
    <dgm:cxn modelId="{9524B6EC-E446-454C-BD62-32169DF3B946}" type="presParOf" srcId="{68212060-F938-4E3E-A6C3-12B0073E591B}" destId="{23E1C350-8F2E-4BAB-8168-F8B496ABE7B1}" srcOrd="0" destOrd="0" presId="urn:microsoft.com/office/officeart/2009/3/layout/PieProcess"/>
    <dgm:cxn modelId="{CEA47FCD-181A-44A9-9067-E765CC372AB7}" type="presParOf" srcId="{68212060-F938-4E3E-A6C3-12B0073E591B}" destId="{BF598CBF-7979-43C0-B15F-54DC22C237A1}" srcOrd="1" destOrd="0" presId="urn:microsoft.com/office/officeart/2009/3/layout/PieProcess"/>
    <dgm:cxn modelId="{E8F66C0C-D88C-45DE-81DB-F17B338C6A24}" type="presParOf" srcId="{68212060-F938-4E3E-A6C3-12B0073E591B}" destId="{0C6E90BF-E918-4C04-AE93-FAC84A12F5BA}" srcOrd="2" destOrd="0" presId="urn:microsoft.com/office/officeart/2009/3/layout/PieProcess"/>
    <dgm:cxn modelId="{7AC65F01-4718-4BB4-8302-723C2793227B}" type="presParOf" srcId="{C501BB2E-A0D7-4B7E-B406-A7AEC845AC12}" destId="{7612316B-829F-416E-8849-B5B667B60B8B}" srcOrd="4" destOrd="0" presId="urn:microsoft.com/office/officeart/2009/3/layout/PieProcess"/>
    <dgm:cxn modelId="{6ED453E5-A226-4A1D-BB59-742D988DA417}" type="presParOf" srcId="{7612316B-829F-416E-8849-B5B667B60B8B}" destId="{8FD0AA8C-84BD-42A8-8FD0-CDADA3FAB6BE}" srcOrd="0" destOrd="0" presId="urn:microsoft.com/office/officeart/2009/3/layout/PieProcess"/>
    <dgm:cxn modelId="{1A8A4452-955D-4544-A185-57D80580BAD2}" type="presParOf" srcId="{7612316B-829F-416E-8849-B5B667B60B8B}" destId="{68407AE9-C12B-4BC0-89C8-B9AE40124DEF}" srcOrd="1" destOrd="0" presId="urn:microsoft.com/office/officeart/2009/3/layout/PieProcess"/>
    <dgm:cxn modelId="{2FAFC0AC-6994-4BA2-9948-AD96CEAE7FC2}" type="presParOf" srcId="{7612316B-829F-416E-8849-B5B667B60B8B}" destId="{7DBE89E0-AB14-47E9-959E-F8D7C27674F9}" srcOrd="2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A6DA5F-B19D-45D5-B8AF-0A4763CA068A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FDAF19B0-F48E-482C-975E-ADA13C6E0EC2}">
      <dgm:prSet phldrT="[Szöveg]" custT="1"/>
      <dgm:spPr/>
      <dgm:t>
        <a:bodyPr/>
        <a:lstStyle/>
        <a:p>
          <a:r>
            <a:rPr lang="hu-HU" sz="1600" b="1" dirty="0" smtClean="0"/>
            <a:t>Társadalom – nemzeti kultúra</a:t>
          </a:r>
          <a:endParaRPr lang="hu-HU" sz="1600" b="1" dirty="0"/>
        </a:p>
      </dgm:t>
    </dgm:pt>
    <dgm:pt modelId="{1F2F76C9-BF6D-4A56-A858-93AF36DFA437}" type="parTrans" cxnId="{B427AD54-6F44-4716-BB48-3D0CCAAB109B}">
      <dgm:prSet/>
      <dgm:spPr/>
      <dgm:t>
        <a:bodyPr/>
        <a:lstStyle/>
        <a:p>
          <a:endParaRPr lang="hu-HU"/>
        </a:p>
      </dgm:t>
    </dgm:pt>
    <dgm:pt modelId="{E7354279-6EFA-42EA-8993-10269C1F3CDC}" type="sibTrans" cxnId="{B427AD54-6F44-4716-BB48-3D0CCAAB109B}">
      <dgm:prSet/>
      <dgm:spPr/>
      <dgm:t>
        <a:bodyPr/>
        <a:lstStyle/>
        <a:p>
          <a:endParaRPr lang="hu-HU"/>
        </a:p>
      </dgm:t>
    </dgm:pt>
    <dgm:pt modelId="{93B1C10C-A2E9-4A13-B02B-3B797F0575A0}">
      <dgm:prSet phldrT="[Szöveg]" custT="1"/>
      <dgm:spPr/>
      <dgm:t>
        <a:bodyPr/>
        <a:lstStyle/>
        <a:p>
          <a:r>
            <a:rPr lang="hu-HU" sz="1600" b="1" dirty="0" smtClean="0"/>
            <a:t>Értékek - kellene</a:t>
          </a:r>
          <a:endParaRPr lang="hu-HU" sz="1600" b="1" dirty="0"/>
        </a:p>
      </dgm:t>
    </dgm:pt>
    <dgm:pt modelId="{4301D469-8644-4ED0-BE0B-8626A017452D}" type="parTrans" cxnId="{A06B3478-89D7-4ABB-AF67-6E88CFF11096}">
      <dgm:prSet/>
      <dgm:spPr/>
      <dgm:t>
        <a:bodyPr/>
        <a:lstStyle/>
        <a:p>
          <a:endParaRPr lang="hu-HU"/>
        </a:p>
      </dgm:t>
    </dgm:pt>
    <dgm:pt modelId="{63382E02-DA06-4104-A64C-E31D6F1142D4}" type="sibTrans" cxnId="{A06B3478-89D7-4ABB-AF67-6E88CFF11096}">
      <dgm:prSet/>
      <dgm:spPr/>
      <dgm:t>
        <a:bodyPr/>
        <a:lstStyle/>
        <a:p>
          <a:endParaRPr lang="hu-HU"/>
        </a:p>
      </dgm:t>
    </dgm:pt>
    <dgm:pt modelId="{0675D185-DEE9-4B33-BAF1-84540103E07A}">
      <dgm:prSet phldrT="[Szöveg]" custT="1"/>
      <dgm:spPr/>
      <dgm:t>
        <a:bodyPr/>
        <a:lstStyle/>
        <a:p>
          <a:r>
            <a:rPr lang="hu-HU" sz="1600" b="1" dirty="0" smtClean="0"/>
            <a:t>Gyakorlat – ez van</a:t>
          </a:r>
          <a:endParaRPr lang="hu-HU" sz="1600" b="1" dirty="0"/>
        </a:p>
      </dgm:t>
    </dgm:pt>
    <dgm:pt modelId="{9687C03F-A7D4-467A-9C78-BCA2DE71F534}" type="parTrans" cxnId="{988AD2C0-96F1-40B2-B4F0-619F82944246}">
      <dgm:prSet/>
      <dgm:spPr/>
      <dgm:t>
        <a:bodyPr/>
        <a:lstStyle/>
        <a:p>
          <a:endParaRPr lang="hu-HU"/>
        </a:p>
      </dgm:t>
    </dgm:pt>
    <dgm:pt modelId="{0C162321-9490-46A1-9C2D-8B3607D5AF6C}" type="sibTrans" cxnId="{988AD2C0-96F1-40B2-B4F0-619F82944246}">
      <dgm:prSet/>
      <dgm:spPr/>
      <dgm:t>
        <a:bodyPr/>
        <a:lstStyle/>
        <a:p>
          <a:endParaRPr lang="hu-HU"/>
        </a:p>
      </dgm:t>
    </dgm:pt>
    <dgm:pt modelId="{520B679B-76EE-403D-ADD7-7E06B3B81B96}">
      <dgm:prSet phldrT="[Szöveg]" custT="1"/>
      <dgm:spPr/>
      <dgm:t>
        <a:bodyPr/>
        <a:lstStyle/>
        <a:p>
          <a:r>
            <a:rPr lang="hu-HU" sz="1600" b="1" dirty="0" smtClean="0"/>
            <a:t>Szervezeti kultúra</a:t>
          </a:r>
          <a:endParaRPr lang="hu-HU" sz="1600" b="1" dirty="0"/>
        </a:p>
      </dgm:t>
    </dgm:pt>
    <dgm:pt modelId="{545FC97D-AA2B-4AD1-9C3E-B1E4FF9C2257}" type="parTrans" cxnId="{030229D4-838C-4E26-B046-7C0EBFF7AE8D}">
      <dgm:prSet/>
      <dgm:spPr/>
      <dgm:t>
        <a:bodyPr/>
        <a:lstStyle/>
        <a:p>
          <a:endParaRPr lang="hu-HU"/>
        </a:p>
      </dgm:t>
    </dgm:pt>
    <dgm:pt modelId="{BBA87E6F-21B2-4EB5-B1A4-D4958491EE80}" type="sibTrans" cxnId="{030229D4-838C-4E26-B046-7C0EBFF7AE8D}">
      <dgm:prSet/>
      <dgm:spPr/>
      <dgm:t>
        <a:bodyPr/>
        <a:lstStyle/>
        <a:p>
          <a:endParaRPr lang="hu-HU"/>
        </a:p>
      </dgm:t>
    </dgm:pt>
    <dgm:pt modelId="{303CB0BE-88FC-4A56-A92E-F08A20932DA8}" type="pres">
      <dgm:prSet presAssocID="{2CA6DA5F-B19D-45D5-B8AF-0A4763CA068A}" presName="compositeShape" presStyleCnt="0">
        <dgm:presLayoutVars>
          <dgm:chMax val="7"/>
          <dgm:dir/>
          <dgm:resizeHandles val="exact"/>
        </dgm:presLayoutVars>
      </dgm:prSet>
      <dgm:spPr/>
    </dgm:pt>
    <dgm:pt modelId="{018A8743-1B51-4A3E-A287-602705865BCD}" type="pres">
      <dgm:prSet presAssocID="{FDAF19B0-F48E-482C-975E-ADA13C6E0EC2}" presName="circ1" presStyleLbl="vennNode1" presStyleIdx="0" presStyleCnt="4"/>
      <dgm:spPr/>
      <dgm:t>
        <a:bodyPr/>
        <a:lstStyle/>
        <a:p>
          <a:endParaRPr lang="hu-HU"/>
        </a:p>
      </dgm:t>
    </dgm:pt>
    <dgm:pt modelId="{EFA93A7E-1A63-4CA8-AC92-453D5F90E527}" type="pres">
      <dgm:prSet presAssocID="{FDAF19B0-F48E-482C-975E-ADA13C6E0EC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A8B0C14-853F-42EC-9014-E78A30176D72}" type="pres">
      <dgm:prSet presAssocID="{0675D185-DEE9-4B33-BAF1-84540103E07A}" presName="circ2" presStyleLbl="vennNode1" presStyleIdx="1" presStyleCnt="4"/>
      <dgm:spPr/>
      <dgm:t>
        <a:bodyPr/>
        <a:lstStyle/>
        <a:p>
          <a:endParaRPr lang="hu-HU"/>
        </a:p>
      </dgm:t>
    </dgm:pt>
    <dgm:pt modelId="{E0FAED09-35EA-4CAC-89D6-2C192DCAAF0C}" type="pres">
      <dgm:prSet presAssocID="{0675D185-DEE9-4B33-BAF1-84540103E07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0AE2224-ED1A-4FC7-A75D-292418434CBB}" type="pres">
      <dgm:prSet presAssocID="{520B679B-76EE-403D-ADD7-7E06B3B81B96}" presName="circ3" presStyleLbl="vennNode1" presStyleIdx="2" presStyleCnt="4"/>
      <dgm:spPr/>
      <dgm:t>
        <a:bodyPr/>
        <a:lstStyle/>
        <a:p>
          <a:endParaRPr lang="hu-HU"/>
        </a:p>
      </dgm:t>
    </dgm:pt>
    <dgm:pt modelId="{F1658E5D-196C-4FD3-97AF-0363689D415E}" type="pres">
      <dgm:prSet presAssocID="{520B679B-76EE-403D-ADD7-7E06B3B81B9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5CA9AC9-3E65-43DE-BB7A-5E2C5DDC1CC6}" type="pres">
      <dgm:prSet presAssocID="{93B1C10C-A2E9-4A13-B02B-3B797F0575A0}" presName="circ4" presStyleLbl="vennNode1" presStyleIdx="3" presStyleCnt="4"/>
      <dgm:spPr/>
      <dgm:t>
        <a:bodyPr/>
        <a:lstStyle/>
        <a:p>
          <a:endParaRPr lang="hu-HU"/>
        </a:p>
      </dgm:t>
    </dgm:pt>
    <dgm:pt modelId="{D1BC2B09-767D-4576-A08E-7AF6B0E3754D}" type="pres">
      <dgm:prSet presAssocID="{93B1C10C-A2E9-4A13-B02B-3B797F0575A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EA0FAB7-36F6-44F5-8AB5-F190F6D00EE9}" type="presOf" srcId="{520B679B-76EE-403D-ADD7-7E06B3B81B96}" destId="{F1658E5D-196C-4FD3-97AF-0363689D415E}" srcOrd="0" destOrd="0" presId="urn:microsoft.com/office/officeart/2005/8/layout/venn1"/>
    <dgm:cxn modelId="{B427AD54-6F44-4716-BB48-3D0CCAAB109B}" srcId="{2CA6DA5F-B19D-45D5-B8AF-0A4763CA068A}" destId="{FDAF19B0-F48E-482C-975E-ADA13C6E0EC2}" srcOrd="0" destOrd="0" parTransId="{1F2F76C9-BF6D-4A56-A858-93AF36DFA437}" sibTransId="{E7354279-6EFA-42EA-8993-10269C1F3CDC}"/>
    <dgm:cxn modelId="{988AD2C0-96F1-40B2-B4F0-619F82944246}" srcId="{2CA6DA5F-B19D-45D5-B8AF-0A4763CA068A}" destId="{0675D185-DEE9-4B33-BAF1-84540103E07A}" srcOrd="1" destOrd="0" parTransId="{9687C03F-A7D4-467A-9C78-BCA2DE71F534}" sibTransId="{0C162321-9490-46A1-9C2D-8B3607D5AF6C}"/>
    <dgm:cxn modelId="{44046434-D37F-4DBB-B64E-1EA3AAE0C65C}" type="presOf" srcId="{0675D185-DEE9-4B33-BAF1-84540103E07A}" destId="{E0FAED09-35EA-4CAC-89D6-2C192DCAAF0C}" srcOrd="0" destOrd="0" presId="urn:microsoft.com/office/officeart/2005/8/layout/venn1"/>
    <dgm:cxn modelId="{8700F8D9-FD87-4096-811F-F8FFB4C1C35A}" type="presOf" srcId="{93B1C10C-A2E9-4A13-B02B-3B797F0575A0}" destId="{D1BC2B09-767D-4576-A08E-7AF6B0E3754D}" srcOrd="1" destOrd="0" presId="urn:microsoft.com/office/officeart/2005/8/layout/venn1"/>
    <dgm:cxn modelId="{A06B3478-89D7-4ABB-AF67-6E88CFF11096}" srcId="{2CA6DA5F-B19D-45D5-B8AF-0A4763CA068A}" destId="{93B1C10C-A2E9-4A13-B02B-3B797F0575A0}" srcOrd="3" destOrd="0" parTransId="{4301D469-8644-4ED0-BE0B-8626A017452D}" sibTransId="{63382E02-DA06-4104-A64C-E31D6F1142D4}"/>
    <dgm:cxn modelId="{030229D4-838C-4E26-B046-7C0EBFF7AE8D}" srcId="{2CA6DA5F-B19D-45D5-B8AF-0A4763CA068A}" destId="{520B679B-76EE-403D-ADD7-7E06B3B81B96}" srcOrd="2" destOrd="0" parTransId="{545FC97D-AA2B-4AD1-9C3E-B1E4FF9C2257}" sibTransId="{BBA87E6F-21B2-4EB5-B1A4-D4958491EE80}"/>
    <dgm:cxn modelId="{644078D5-931B-4864-85E9-C17E533C9FFA}" type="presOf" srcId="{0675D185-DEE9-4B33-BAF1-84540103E07A}" destId="{8A8B0C14-853F-42EC-9014-E78A30176D72}" srcOrd="1" destOrd="0" presId="urn:microsoft.com/office/officeart/2005/8/layout/venn1"/>
    <dgm:cxn modelId="{B1046B62-A159-4C63-A913-9E61C13A541A}" type="presOf" srcId="{2CA6DA5F-B19D-45D5-B8AF-0A4763CA068A}" destId="{303CB0BE-88FC-4A56-A92E-F08A20932DA8}" srcOrd="0" destOrd="0" presId="urn:microsoft.com/office/officeart/2005/8/layout/venn1"/>
    <dgm:cxn modelId="{C884D84B-09BA-4781-80FA-B791A951BAFB}" type="presOf" srcId="{FDAF19B0-F48E-482C-975E-ADA13C6E0EC2}" destId="{018A8743-1B51-4A3E-A287-602705865BCD}" srcOrd="1" destOrd="0" presId="urn:microsoft.com/office/officeart/2005/8/layout/venn1"/>
    <dgm:cxn modelId="{5E051679-1511-4D49-BDAF-EEE06C35C83B}" type="presOf" srcId="{FDAF19B0-F48E-482C-975E-ADA13C6E0EC2}" destId="{EFA93A7E-1A63-4CA8-AC92-453D5F90E527}" srcOrd="0" destOrd="0" presId="urn:microsoft.com/office/officeart/2005/8/layout/venn1"/>
    <dgm:cxn modelId="{A328E17A-78BE-49CB-AA3B-3DA34D69968C}" type="presOf" srcId="{520B679B-76EE-403D-ADD7-7E06B3B81B96}" destId="{E0AE2224-ED1A-4FC7-A75D-292418434CBB}" srcOrd="1" destOrd="0" presId="urn:microsoft.com/office/officeart/2005/8/layout/venn1"/>
    <dgm:cxn modelId="{585A9E8D-7DE9-4183-AB3B-ACB489E3F442}" type="presOf" srcId="{93B1C10C-A2E9-4A13-B02B-3B797F0575A0}" destId="{45CA9AC9-3E65-43DE-BB7A-5E2C5DDC1CC6}" srcOrd="0" destOrd="0" presId="urn:microsoft.com/office/officeart/2005/8/layout/venn1"/>
    <dgm:cxn modelId="{4876A8F9-39E0-487D-9DE7-55E2D1D3BEF3}" type="presParOf" srcId="{303CB0BE-88FC-4A56-A92E-F08A20932DA8}" destId="{018A8743-1B51-4A3E-A287-602705865BCD}" srcOrd="0" destOrd="0" presId="urn:microsoft.com/office/officeart/2005/8/layout/venn1"/>
    <dgm:cxn modelId="{9D3F702F-501A-44A2-BA5F-9786EFE8A92F}" type="presParOf" srcId="{303CB0BE-88FC-4A56-A92E-F08A20932DA8}" destId="{EFA93A7E-1A63-4CA8-AC92-453D5F90E527}" srcOrd="1" destOrd="0" presId="urn:microsoft.com/office/officeart/2005/8/layout/venn1"/>
    <dgm:cxn modelId="{EC553883-77B7-4E38-B684-895FC8A13573}" type="presParOf" srcId="{303CB0BE-88FC-4A56-A92E-F08A20932DA8}" destId="{8A8B0C14-853F-42EC-9014-E78A30176D72}" srcOrd="2" destOrd="0" presId="urn:microsoft.com/office/officeart/2005/8/layout/venn1"/>
    <dgm:cxn modelId="{D315CB7C-DF7E-42D1-97D9-6558576428E3}" type="presParOf" srcId="{303CB0BE-88FC-4A56-A92E-F08A20932DA8}" destId="{E0FAED09-35EA-4CAC-89D6-2C192DCAAF0C}" srcOrd="3" destOrd="0" presId="urn:microsoft.com/office/officeart/2005/8/layout/venn1"/>
    <dgm:cxn modelId="{B2CBFFBA-82F4-490E-ABE3-E88D38AD6EEC}" type="presParOf" srcId="{303CB0BE-88FC-4A56-A92E-F08A20932DA8}" destId="{E0AE2224-ED1A-4FC7-A75D-292418434CBB}" srcOrd="4" destOrd="0" presId="urn:microsoft.com/office/officeart/2005/8/layout/venn1"/>
    <dgm:cxn modelId="{80BBE16E-2138-4DD7-9760-A56F538E422B}" type="presParOf" srcId="{303CB0BE-88FC-4A56-A92E-F08A20932DA8}" destId="{F1658E5D-196C-4FD3-97AF-0363689D415E}" srcOrd="5" destOrd="0" presId="urn:microsoft.com/office/officeart/2005/8/layout/venn1"/>
    <dgm:cxn modelId="{791ED1D5-DBA0-4D59-BDF5-3B3B098B2EB1}" type="presParOf" srcId="{303CB0BE-88FC-4A56-A92E-F08A20932DA8}" destId="{45CA9AC9-3E65-43DE-BB7A-5E2C5DDC1CC6}" srcOrd="6" destOrd="0" presId="urn:microsoft.com/office/officeart/2005/8/layout/venn1"/>
    <dgm:cxn modelId="{F84E6525-68E1-41FD-8D55-0BA49BC73B02}" type="presParOf" srcId="{303CB0BE-88FC-4A56-A92E-F08A20932DA8}" destId="{D1BC2B09-767D-4576-A08E-7AF6B0E3754D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FFC885-6849-4629-B1AB-4FE3F5F555CE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2F27AB7-875C-4579-888E-25ED7F120683}">
      <dgm:prSet phldrT="[Szöveg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2400" noProof="0" dirty="0" smtClean="0"/>
            <a:t>Vevői</a:t>
          </a:r>
          <a:endParaRPr lang="en-US" sz="2400" noProof="0" dirty="0"/>
        </a:p>
      </dgm:t>
    </dgm:pt>
    <dgm:pt modelId="{8715B11B-CC01-403A-AD32-6B8AB53EE9C4}" type="parTrans" cxnId="{BB63CC64-CB8B-4BA2-8EB8-27E35C1EC2F2}">
      <dgm:prSet/>
      <dgm:spPr/>
      <dgm:t>
        <a:bodyPr/>
        <a:lstStyle/>
        <a:p>
          <a:endParaRPr lang="hu-HU"/>
        </a:p>
      </dgm:t>
    </dgm:pt>
    <dgm:pt modelId="{ACBD43B9-BD67-46C1-AD0C-6D7FD199C5A0}" type="sibTrans" cxnId="{BB63CC64-CB8B-4BA2-8EB8-27E35C1EC2F2}">
      <dgm:prSet/>
      <dgm:spPr/>
      <dgm:t>
        <a:bodyPr/>
        <a:lstStyle/>
        <a:p>
          <a:endParaRPr lang="hu-HU"/>
        </a:p>
      </dgm:t>
    </dgm:pt>
    <dgm:pt modelId="{2AB1A225-523C-4215-8066-41943927F2AD}">
      <dgm:prSet phldrT="[Szöveg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2400" noProof="0" dirty="0" smtClean="0"/>
            <a:t>Piaci</a:t>
          </a:r>
          <a:endParaRPr lang="en-US" sz="2400" noProof="0" dirty="0"/>
        </a:p>
      </dgm:t>
    </dgm:pt>
    <dgm:pt modelId="{1955D851-1C86-4FF4-BA94-1555F9A9CD6D}" type="parTrans" cxnId="{66ADFB3A-A1DF-4A93-BEF7-A487837EE68D}">
      <dgm:prSet/>
      <dgm:spPr/>
      <dgm:t>
        <a:bodyPr/>
        <a:lstStyle/>
        <a:p>
          <a:endParaRPr lang="hu-HU"/>
        </a:p>
      </dgm:t>
    </dgm:pt>
    <dgm:pt modelId="{EAD7C30D-CA62-4D87-B625-AE4692FA06D3}" type="sibTrans" cxnId="{66ADFB3A-A1DF-4A93-BEF7-A487837EE68D}">
      <dgm:prSet/>
      <dgm:spPr/>
      <dgm:t>
        <a:bodyPr/>
        <a:lstStyle/>
        <a:p>
          <a:endParaRPr lang="hu-HU"/>
        </a:p>
      </dgm:t>
    </dgm:pt>
    <dgm:pt modelId="{0423D49D-0CBE-45A4-A357-F753BFD3B011}">
      <dgm:prSet phldrT="[Szöveg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2400" noProof="0" dirty="0" smtClean="0"/>
            <a:t>Vállalkozói</a:t>
          </a:r>
          <a:endParaRPr lang="en-US" sz="2400" noProof="0" dirty="0"/>
        </a:p>
      </dgm:t>
    </dgm:pt>
    <dgm:pt modelId="{4FE41D29-E380-4F07-B91F-8FB1220D6903}" type="parTrans" cxnId="{5AC8DF92-3A40-4EBC-A404-B98A86A24600}">
      <dgm:prSet/>
      <dgm:spPr/>
      <dgm:t>
        <a:bodyPr/>
        <a:lstStyle/>
        <a:p>
          <a:endParaRPr lang="hu-HU"/>
        </a:p>
      </dgm:t>
    </dgm:pt>
    <dgm:pt modelId="{0FAEA7F9-4F37-4B17-9BA4-31918C3C8A4E}" type="sibTrans" cxnId="{5AC8DF92-3A40-4EBC-A404-B98A86A24600}">
      <dgm:prSet/>
      <dgm:spPr/>
      <dgm:t>
        <a:bodyPr/>
        <a:lstStyle/>
        <a:p>
          <a:endParaRPr lang="hu-HU"/>
        </a:p>
      </dgm:t>
    </dgm:pt>
    <dgm:pt modelId="{C1C05F98-5AFF-4C03-BC1D-40C4149EDB6A}" type="pres">
      <dgm:prSet presAssocID="{F1FFC885-6849-4629-B1AB-4FE3F5F555CE}" presName="diagram" presStyleCnt="0">
        <dgm:presLayoutVars>
          <dgm:dir/>
        </dgm:presLayoutVars>
      </dgm:prSet>
      <dgm:spPr/>
      <dgm:t>
        <a:bodyPr/>
        <a:lstStyle/>
        <a:p>
          <a:endParaRPr lang="hu-HU"/>
        </a:p>
      </dgm:t>
    </dgm:pt>
    <dgm:pt modelId="{D7E1A8F8-8737-423F-8801-30671436ACE8}" type="pres">
      <dgm:prSet presAssocID="{C2F27AB7-875C-4579-888E-25ED7F120683}" presName="composite" presStyleCnt="0"/>
      <dgm:spPr/>
    </dgm:pt>
    <dgm:pt modelId="{DB858B30-8013-4D0B-A35B-7E78CA56C06E}" type="pres">
      <dgm:prSet presAssocID="{C2F27AB7-875C-4579-888E-25ED7F120683}" presName="Image" presStyleLbl="bgShp" presStyleIdx="0" presStyleCnt="3" custLinFactY="20439" custLinFactNeighborX="52673" custLinFactNeighborY="100000"/>
      <dgm:spPr>
        <a:blipFill>
          <a:blip xmlns:r="http://schemas.openxmlformats.org/officeDocument/2006/relationships" r:embed="rId1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FFD4F6E-417A-4C95-9803-1C0413D6FF5A}" type="pres">
      <dgm:prSet presAssocID="{C2F27AB7-875C-4579-888E-25ED7F120683}" presName="Parent" presStyleLbl="node0" presStyleIdx="0" presStyleCnt="3" custLinFactY="200000" custLinFactNeighborX="94043" custLinFactNeighborY="22535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8FA2603-4BBA-46E0-BA85-A39954A5EEA5}" type="pres">
      <dgm:prSet presAssocID="{ACBD43B9-BD67-46C1-AD0C-6D7FD199C5A0}" presName="sibTrans" presStyleCnt="0"/>
      <dgm:spPr/>
    </dgm:pt>
    <dgm:pt modelId="{4E6A3AD1-3D84-4502-80D6-0FAC83D4A311}" type="pres">
      <dgm:prSet presAssocID="{2AB1A225-523C-4215-8066-41943927F2AD}" presName="composite" presStyleCnt="0"/>
      <dgm:spPr/>
    </dgm:pt>
    <dgm:pt modelId="{372E9775-548C-4DBA-8046-AF0FFC7C9BAA}" type="pres">
      <dgm:prSet presAssocID="{2AB1A225-523C-4215-8066-41943927F2AD}" presName="Image" presStyleLbl="bgShp" presStyleIdx="1" presStyleCnt="3"/>
      <dgm:spPr>
        <a:blipFill rotWithShape="1">
          <a:blip xmlns:r="http://schemas.openxmlformats.org/officeDocument/2006/relationships" r:embed="rId2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7326289-EA74-4959-8DD5-E5DDA292D38C}" type="pres">
      <dgm:prSet presAssocID="{2AB1A225-523C-4215-8066-41943927F2AD}" presName="Parent" presStyleLbl="node0" presStyleIdx="1" presStyleCnt="3" custLinFactNeighborX="7436" custLinFactNeighborY="485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533E651-5A8B-46A8-A403-5342E2FD3149}" type="pres">
      <dgm:prSet presAssocID="{EAD7C30D-CA62-4D87-B625-AE4692FA06D3}" presName="sibTrans" presStyleCnt="0"/>
      <dgm:spPr/>
    </dgm:pt>
    <dgm:pt modelId="{DD55C7B1-DAC8-459D-AD0B-76175282E05D}" type="pres">
      <dgm:prSet presAssocID="{0423D49D-0CBE-45A4-A357-F753BFD3B011}" presName="composite" presStyleCnt="0"/>
      <dgm:spPr/>
    </dgm:pt>
    <dgm:pt modelId="{805CDF1B-2916-4423-8B2C-1211E7B68126}" type="pres">
      <dgm:prSet presAssocID="{0423D49D-0CBE-45A4-A357-F753BFD3B011}" presName="Image" presStyleLbl="bgShp" presStyleIdx="2" presStyleCnt="3" custLinFactY="-24781" custLinFactNeighborX="-68056" custLinFactNeighborY="-100000"/>
      <dgm:spPr>
        <a:blipFill>
          <a:blip xmlns:r="http://schemas.openxmlformats.org/officeDocument/2006/relationships" r:embed="rId3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0BDD326-73E5-404C-BEB4-D5E31D95A587}" type="pres">
      <dgm:prSet presAssocID="{0423D49D-0CBE-45A4-A357-F753BFD3B011}" presName="Parent" presStyleLbl="node0" presStyleIdx="2" presStyleCnt="3" custLinFactY="-200000" custLinFactNeighborX="-65976" custLinFactNeighborY="-23867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66083DB-BA92-4AC2-A6CE-9CB66E900804}" type="presOf" srcId="{0423D49D-0CBE-45A4-A357-F753BFD3B011}" destId="{C0BDD326-73E5-404C-BEB4-D5E31D95A587}" srcOrd="0" destOrd="0" presId="urn:microsoft.com/office/officeart/2008/layout/BendingPictureCaption"/>
    <dgm:cxn modelId="{82D2E713-5D2D-456F-88A2-5D3AF5C39EBE}" type="presOf" srcId="{C2F27AB7-875C-4579-888E-25ED7F120683}" destId="{4FFD4F6E-417A-4C95-9803-1C0413D6FF5A}" srcOrd="0" destOrd="0" presId="urn:microsoft.com/office/officeart/2008/layout/BendingPictureCaption"/>
    <dgm:cxn modelId="{C6A8FB5B-D475-4EE6-822B-1B8EFAFE8BF1}" type="presOf" srcId="{F1FFC885-6849-4629-B1AB-4FE3F5F555CE}" destId="{C1C05F98-5AFF-4C03-BC1D-40C4149EDB6A}" srcOrd="0" destOrd="0" presId="urn:microsoft.com/office/officeart/2008/layout/BendingPictureCaption"/>
    <dgm:cxn modelId="{BB63CC64-CB8B-4BA2-8EB8-27E35C1EC2F2}" srcId="{F1FFC885-6849-4629-B1AB-4FE3F5F555CE}" destId="{C2F27AB7-875C-4579-888E-25ED7F120683}" srcOrd="0" destOrd="0" parTransId="{8715B11B-CC01-403A-AD32-6B8AB53EE9C4}" sibTransId="{ACBD43B9-BD67-46C1-AD0C-6D7FD199C5A0}"/>
    <dgm:cxn modelId="{3D1E9A11-4117-49D8-9726-F73AB55B4E29}" type="presOf" srcId="{2AB1A225-523C-4215-8066-41943927F2AD}" destId="{D7326289-EA74-4959-8DD5-E5DDA292D38C}" srcOrd="0" destOrd="0" presId="urn:microsoft.com/office/officeart/2008/layout/BendingPictureCaption"/>
    <dgm:cxn modelId="{66ADFB3A-A1DF-4A93-BEF7-A487837EE68D}" srcId="{F1FFC885-6849-4629-B1AB-4FE3F5F555CE}" destId="{2AB1A225-523C-4215-8066-41943927F2AD}" srcOrd="1" destOrd="0" parTransId="{1955D851-1C86-4FF4-BA94-1555F9A9CD6D}" sibTransId="{EAD7C30D-CA62-4D87-B625-AE4692FA06D3}"/>
    <dgm:cxn modelId="{5AC8DF92-3A40-4EBC-A404-B98A86A24600}" srcId="{F1FFC885-6849-4629-B1AB-4FE3F5F555CE}" destId="{0423D49D-0CBE-45A4-A357-F753BFD3B011}" srcOrd="2" destOrd="0" parTransId="{4FE41D29-E380-4F07-B91F-8FB1220D6903}" sibTransId="{0FAEA7F9-4F37-4B17-9BA4-31918C3C8A4E}"/>
    <dgm:cxn modelId="{201EFC90-AA69-4C8B-8474-4A80AD5734F4}" type="presParOf" srcId="{C1C05F98-5AFF-4C03-BC1D-40C4149EDB6A}" destId="{D7E1A8F8-8737-423F-8801-30671436ACE8}" srcOrd="0" destOrd="0" presId="urn:microsoft.com/office/officeart/2008/layout/BendingPictureCaption"/>
    <dgm:cxn modelId="{802AF13E-41CE-4240-A853-F5E9448C33E9}" type="presParOf" srcId="{D7E1A8F8-8737-423F-8801-30671436ACE8}" destId="{DB858B30-8013-4D0B-A35B-7E78CA56C06E}" srcOrd="0" destOrd="0" presId="urn:microsoft.com/office/officeart/2008/layout/BendingPictureCaption"/>
    <dgm:cxn modelId="{5CB9D473-8B7A-4DF9-BF55-400D727DF2D6}" type="presParOf" srcId="{D7E1A8F8-8737-423F-8801-30671436ACE8}" destId="{4FFD4F6E-417A-4C95-9803-1C0413D6FF5A}" srcOrd="1" destOrd="0" presId="urn:microsoft.com/office/officeart/2008/layout/BendingPictureCaption"/>
    <dgm:cxn modelId="{F33470AE-C749-457D-ACEA-209529BF972C}" type="presParOf" srcId="{C1C05F98-5AFF-4C03-BC1D-40C4149EDB6A}" destId="{58FA2603-4BBA-46E0-BA85-A39954A5EEA5}" srcOrd="1" destOrd="0" presId="urn:microsoft.com/office/officeart/2008/layout/BendingPictureCaption"/>
    <dgm:cxn modelId="{A7A382B7-AF18-4AF8-9D96-CC160E9DF904}" type="presParOf" srcId="{C1C05F98-5AFF-4C03-BC1D-40C4149EDB6A}" destId="{4E6A3AD1-3D84-4502-80D6-0FAC83D4A311}" srcOrd="2" destOrd="0" presId="urn:microsoft.com/office/officeart/2008/layout/BendingPictureCaption"/>
    <dgm:cxn modelId="{00061334-4119-405A-8520-26337C477216}" type="presParOf" srcId="{4E6A3AD1-3D84-4502-80D6-0FAC83D4A311}" destId="{372E9775-548C-4DBA-8046-AF0FFC7C9BAA}" srcOrd="0" destOrd="0" presId="urn:microsoft.com/office/officeart/2008/layout/BendingPictureCaption"/>
    <dgm:cxn modelId="{973CDE7C-1E45-42E4-8549-9083D0C219DC}" type="presParOf" srcId="{4E6A3AD1-3D84-4502-80D6-0FAC83D4A311}" destId="{D7326289-EA74-4959-8DD5-E5DDA292D38C}" srcOrd="1" destOrd="0" presId="urn:microsoft.com/office/officeart/2008/layout/BendingPictureCaption"/>
    <dgm:cxn modelId="{B369F995-ED17-42E2-BAB3-32C953836E70}" type="presParOf" srcId="{C1C05F98-5AFF-4C03-BC1D-40C4149EDB6A}" destId="{0533E651-5A8B-46A8-A403-5342E2FD3149}" srcOrd="3" destOrd="0" presId="urn:microsoft.com/office/officeart/2008/layout/BendingPictureCaption"/>
    <dgm:cxn modelId="{9D588DB3-B12F-4709-997A-1465BCF364E6}" type="presParOf" srcId="{C1C05F98-5AFF-4C03-BC1D-40C4149EDB6A}" destId="{DD55C7B1-DAC8-459D-AD0B-76175282E05D}" srcOrd="4" destOrd="0" presId="urn:microsoft.com/office/officeart/2008/layout/BendingPictureCaption"/>
    <dgm:cxn modelId="{1186F9CC-7F4B-47BC-860B-636CEAA06DB6}" type="presParOf" srcId="{DD55C7B1-DAC8-459D-AD0B-76175282E05D}" destId="{805CDF1B-2916-4423-8B2C-1211E7B68126}" srcOrd="0" destOrd="0" presId="urn:microsoft.com/office/officeart/2008/layout/BendingPictureCaption"/>
    <dgm:cxn modelId="{59B32ED8-F68E-460C-8370-2892C04A2C3D}" type="presParOf" srcId="{DD55C7B1-DAC8-459D-AD0B-76175282E05D}" destId="{C0BDD326-73E5-404C-BEB4-D5E31D95A587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105E8-E2C9-42DF-A935-17E285817758}">
      <dsp:nvSpPr>
        <dsp:cNvPr id="0" name=""/>
        <dsp:cNvSpPr/>
      </dsp:nvSpPr>
      <dsp:spPr>
        <a:xfrm>
          <a:off x="657073" y="0"/>
          <a:ext cx="1206134" cy="1206134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16200000"/>
          </a:camera>
          <a:lightRig rig="threeP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EDFE7-97CB-49F9-889F-BD152DDE963A}">
      <dsp:nvSpPr>
        <dsp:cNvPr id="0" name=""/>
        <dsp:cNvSpPr/>
      </dsp:nvSpPr>
      <dsp:spPr>
        <a:xfrm>
          <a:off x="777686" y="120613"/>
          <a:ext cx="964907" cy="964907"/>
        </a:xfrm>
        <a:prstGeom prst="pie">
          <a:avLst>
            <a:gd name="adj1" fmla="val 1404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62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3DFB2-8F3E-464B-A60B-93731D4E2059}">
      <dsp:nvSpPr>
        <dsp:cNvPr id="0" name=""/>
        <dsp:cNvSpPr/>
      </dsp:nvSpPr>
      <dsp:spPr>
        <a:xfrm rot="16200000">
          <a:off x="-729981" y="2713801"/>
          <a:ext cx="3497788" cy="72368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16200000"/>
          </a:camera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/>
            <a:t>Kutatási célok</a:t>
          </a:r>
          <a:endParaRPr lang="hu-HU" sz="2700" kern="1200" dirty="0"/>
        </a:p>
      </dsp:txBody>
      <dsp:txXfrm>
        <a:off x="-729981" y="2713801"/>
        <a:ext cx="3497788" cy="723680"/>
      </dsp:txXfrm>
    </dsp:sp>
    <dsp:sp modelId="{9420CF84-CA87-4084-8DBE-71BE37F6F74B}">
      <dsp:nvSpPr>
        <dsp:cNvPr id="0" name=""/>
        <dsp:cNvSpPr/>
      </dsp:nvSpPr>
      <dsp:spPr>
        <a:xfrm>
          <a:off x="1863207" y="0"/>
          <a:ext cx="1206134" cy="1206134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16200000"/>
          </a:camera>
          <a:lightRig rig="threeP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928A1-7202-407A-87AC-32F5453A1DAD}">
      <dsp:nvSpPr>
        <dsp:cNvPr id="0" name=""/>
        <dsp:cNvSpPr/>
      </dsp:nvSpPr>
      <dsp:spPr>
        <a:xfrm>
          <a:off x="1983820" y="120613"/>
          <a:ext cx="964907" cy="964907"/>
        </a:xfrm>
        <a:prstGeom prst="pie">
          <a:avLst>
            <a:gd name="adj1" fmla="val 1188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62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00960-C5C7-4434-8117-350B0D772D62}">
      <dsp:nvSpPr>
        <dsp:cNvPr id="0" name=""/>
        <dsp:cNvSpPr/>
      </dsp:nvSpPr>
      <dsp:spPr>
        <a:xfrm rot="16200000">
          <a:off x="476152" y="2713801"/>
          <a:ext cx="3497788" cy="72368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16200000"/>
          </a:camera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/>
            <a:t>Kulturális különbségek</a:t>
          </a:r>
          <a:endParaRPr lang="hu-HU" sz="2700" kern="1200" dirty="0"/>
        </a:p>
      </dsp:txBody>
      <dsp:txXfrm>
        <a:off x="476152" y="2713801"/>
        <a:ext cx="3497788" cy="723680"/>
      </dsp:txXfrm>
    </dsp:sp>
    <dsp:sp modelId="{4A294E92-78F7-4601-AF67-70E56AC6B5E2}">
      <dsp:nvSpPr>
        <dsp:cNvPr id="0" name=""/>
        <dsp:cNvSpPr/>
      </dsp:nvSpPr>
      <dsp:spPr>
        <a:xfrm>
          <a:off x="3069341" y="0"/>
          <a:ext cx="1206134" cy="1206134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16200000"/>
          </a:camera>
          <a:lightRig rig="threeP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6292F-5452-49FC-A17B-E3562D99ADDB}">
      <dsp:nvSpPr>
        <dsp:cNvPr id="0" name=""/>
        <dsp:cNvSpPr/>
      </dsp:nvSpPr>
      <dsp:spPr>
        <a:xfrm>
          <a:off x="3189954" y="120613"/>
          <a:ext cx="964907" cy="964907"/>
        </a:xfrm>
        <a:prstGeom prst="pie">
          <a:avLst>
            <a:gd name="adj1" fmla="val 972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62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39526-E83E-4E0F-A90A-8FFBAD928260}">
      <dsp:nvSpPr>
        <dsp:cNvPr id="0" name=""/>
        <dsp:cNvSpPr/>
      </dsp:nvSpPr>
      <dsp:spPr>
        <a:xfrm rot="16200000">
          <a:off x="1682286" y="2713801"/>
          <a:ext cx="3497788" cy="72368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16200000"/>
          </a:camera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/>
            <a:t>Menedzsment orientációk</a:t>
          </a:r>
          <a:endParaRPr lang="hu-HU" sz="2700" kern="1200" dirty="0"/>
        </a:p>
      </dsp:txBody>
      <dsp:txXfrm>
        <a:off x="1682286" y="2713801"/>
        <a:ext cx="3497788" cy="723680"/>
      </dsp:txXfrm>
    </dsp:sp>
    <dsp:sp modelId="{23E1C350-8F2E-4BAB-8168-F8B496ABE7B1}">
      <dsp:nvSpPr>
        <dsp:cNvPr id="0" name=""/>
        <dsp:cNvSpPr/>
      </dsp:nvSpPr>
      <dsp:spPr>
        <a:xfrm>
          <a:off x="4275475" y="0"/>
          <a:ext cx="1206134" cy="1206134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16200000"/>
          </a:camera>
          <a:lightRig rig="threeP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98CBF-7979-43C0-B15F-54DC22C237A1}">
      <dsp:nvSpPr>
        <dsp:cNvPr id="0" name=""/>
        <dsp:cNvSpPr/>
      </dsp:nvSpPr>
      <dsp:spPr>
        <a:xfrm>
          <a:off x="4396088" y="120613"/>
          <a:ext cx="964907" cy="964907"/>
        </a:xfrm>
        <a:prstGeom prst="pie">
          <a:avLst>
            <a:gd name="adj1" fmla="val 756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62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E90BF-E918-4C04-AE93-FAC84A12F5BA}">
      <dsp:nvSpPr>
        <dsp:cNvPr id="0" name=""/>
        <dsp:cNvSpPr/>
      </dsp:nvSpPr>
      <dsp:spPr>
        <a:xfrm rot="16200000">
          <a:off x="2888420" y="2713801"/>
          <a:ext cx="3497788" cy="72368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16200000"/>
          </a:camera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/>
            <a:t>Kvantitatív eredmények</a:t>
          </a:r>
          <a:endParaRPr lang="hu-HU" sz="2700" kern="1200" dirty="0"/>
        </a:p>
      </dsp:txBody>
      <dsp:txXfrm>
        <a:off x="2888420" y="2713801"/>
        <a:ext cx="3497788" cy="723680"/>
      </dsp:txXfrm>
    </dsp:sp>
    <dsp:sp modelId="{8FD0AA8C-84BD-42A8-8FD0-CDADA3FAB6BE}">
      <dsp:nvSpPr>
        <dsp:cNvPr id="0" name=""/>
        <dsp:cNvSpPr/>
      </dsp:nvSpPr>
      <dsp:spPr>
        <a:xfrm>
          <a:off x="5481609" y="0"/>
          <a:ext cx="1206134" cy="1206134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16200000"/>
          </a:camera>
          <a:lightRig rig="threeP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07AE9-C12B-4BC0-89C8-B9AE40124DEF}">
      <dsp:nvSpPr>
        <dsp:cNvPr id="0" name=""/>
        <dsp:cNvSpPr/>
      </dsp:nvSpPr>
      <dsp:spPr>
        <a:xfrm>
          <a:off x="5602222" y="120613"/>
          <a:ext cx="964907" cy="964907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62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E89E0-AB14-47E9-959E-F8D7C27674F9}">
      <dsp:nvSpPr>
        <dsp:cNvPr id="0" name=""/>
        <dsp:cNvSpPr/>
      </dsp:nvSpPr>
      <dsp:spPr>
        <a:xfrm rot="16200000">
          <a:off x="4094554" y="2713801"/>
          <a:ext cx="3497788" cy="72368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16200000"/>
          </a:camera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/>
            <a:t>Kulturális összehasonlítás</a:t>
          </a:r>
          <a:endParaRPr lang="hu-HU" sz="2700" kern="1200" dirty="0"/>
        </a:p>
      </dsp:txBody>
      <dsp:txXfrm>
        <a:off x="4094554" y="2713801"/>
        <a:ext cx="3497788" cy="723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A8743-1B51-4A3E-A287-602705865BCD}">
      <dsp:nvSpPr>
        <dsp:cNvPr id="0" name=""/>
        <dsp:cNvSpPr/>
      </dsp:nvSpPr>
      <dsp:spPr>
        <a:xfrm>
          <a:off x="2579326" y="48965"/>
          <a:ext cx="2546202" cy="254620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Társadalom – nemzeti kultúra</a:t>
          </a:r>
          <a:endParaRPr lang="hu-HU" sz="1600" b="1" kern="1200" dirty="0"/>
        </a:p>
      </dsp:txBody>
      <dsp:txXfrm>
        <a:off x="2873119" y="391723"/>
        <a:ext cx="1958617" cy="807929"/>
      </dsp:txXfrm>
    </dsp:sp>
    <dsp:sp modelId="{8A8B0C14-853F-42EC-9014-E78A30176D72}">
      <dsp:nvSpPr>
        <dsp:cNvPr id="0" name=""/>
        <dsp:cNvSpPr/>
      </dsp:nvSpPr>
      <dsp:spPr>
        <a:xfrm>
          <a:off x="3705531" y="1175170"/>
          <a:ext cx="2546202" cy="2546202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Gyakorlat – ez van</a:t>
          </a:r>
          <a:endParaRPr lang="hu-HU" sz="1600" b="1" kern="1200" dirty="0"/>
        </a:p>
      </dsp:txBody>
      <dsp:txXfrm>
        <a:off x="5076564" y="1468963"/>
        <a:ext cx="979308" cy="1958617"/>
      </dsp:txXfrm>
    </dsp:sp>
    <dsp:sp modelId="{E0AE2224-ED1A-4FC7-A75D-292418434CBB}">
      <dsp:nvSpPr>
        <dsp:cNvPr id="0" name=""/>
        <dsp:cNvSpPr/>
      </dsp:nvSpPr>
      <dsp:spPr>
        <a:xfrm>
          <a:off x="2579326" y="2301375"/>
          <a:ext cx="2546202" cy="2546202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Szervezeti kultúra</a:t>
          </a:r>
          <a:endParaRPr lang="hu-HU" sz="1600" b="1" kern="1200" dirty="0"/>
        </a:p>
      </dsp:txBody>
      <dsp:txXfrm>
        <a:off x="2873119" y="3696890"/>
        <a:ext cx="1958617" cy="807929"/>
      </dsp:txXfrm>
    </dsp:sp>
    <dsp:sp modelId="{45CA9AC9-3E65-43DE-BB7A-5E2C5DDC1CC6}">
      <dsp:nvSpPr>
        <dsp:cNvPr id="0" name=""/>
        <dsp:cNvSpPr/>
      </dsp:nvSpPr>
      <dsp:spPr>
        <a:xfrm>
          <a:off x="1453121" y="1175170"/>
          <a:ext cx="2546202" cy="2546202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Értékek - kellene</a:t>
          </a:r>
          <a:endParaRPr lang="hu-HU" sz="1600" b="1" kern="1200" dirty="0"/>
        </a:p>
      </dsp:txBody>
      <dsp:txXfrm>
        <a:off x="1648983" y="1468963"/>
        <a:ext cx="979308" cy="19586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58B30-8013-4D0B-A35B-7E78CA56C06E}">
      <dsp:nvSpPr>
        <dsp:cNvPr id="0" name=""/>
        <dsp:cNvSpPr/>
      </dsp:nvSpPr>
      <dsp:spPr>
        <a:xfrm>
          <a:off x="1944213" y="2808318"/>
          <a:ext cx="3142340" cy="2322178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D4F6E-417A-4C95-9803-1C0413D6FF5A}">
      <dsp:nvSpPr>
        <dsp:cNvPr id="0" name=""/>
        <dsp:cNvSpPr/>
      </dsp:nvSpPr>
      <dsp:spPr>
        <a:xfrm>
          <a:off x="3470662" y="4680518"/>
          <a:ext cx="2707761" cy="650720"/>
        </a:xfrm>
        <a:prstGeom prst="rect">
          <a:avLst/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hu-HU" sz="2400" kern="1200" noProof="0" dirty="0" smtClean="0"/>
            <a:t>Vevői</a:t>
          </a:r>
          <a:endParaRPr lang="en-US" sz="2400" kern="1200" noProof="0" dirty="0"/>
        </a:p>
      </dsp:txBody>
      <dsp:txXfrm>
        <a:off x="3470662" y="4680518"/>
        <a:ext cx="2707761" cy="650720"/>
      </dsp:txXfrm>
    </dsp:sp>
    <dsp:sp modelId="{372E9775-548C-4DBA-8046-AF0FFC7C9BAA}">
      <dsp:nvSpPr>
        <dsp:cNvPr id="0" name=""/>
        <dsp:cNvSpPr/>
      </dsp:nvSpPr>
      <dsp:spPr>
        <a:xfrm>
          <a:off x="3988035" y="11509"/>
          <a:ext cx="3142340" cy="2322178"/>
        </a:xfrm>
        <a:prstGeom prst="rect">
          <a:avLst/>
        </a:prstGeom>
        <a:blipFill rotWithShape="1">
          <a:blip xmlns:r="http://schemas.openxmlformats.org/officeDocument/2006/relationships" r:embed="rId2">
            <a:extLst/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26289-EA74-4959-8DD5-E5DDA292D38C}">
      <dsp:nvSpPr>
        <dsp:cNvPr id="0" name=""/>
        <dsp:cNvSpPr/>
      </dsp:nvSpPr>
      <dsp:spPr>
        <a:xfrm>
          <a:off x="4824538" y="1944213"/>
          <a:ext cx="2707761" cy="650720"/>
        </a:xfrm>
        <a:prstGeom prst="rect">
          <a:avLst/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hu-HU" sz="2400" kern="1200" noProof="0" dirty="0" smtClean="0"/>
            <a:t>Piaci</a:t>
          </a:r>
          <a:endParaRPr lang="en-US" sz="2400" kern="1200" noProof="0" dirty="0"/>
        </a:p>
      </dsp:txBody>
      <dsp:txXfrm>
        <a:off x="4824538" y="1944213"/>
        <a:ext cx="2707761" cy="650720"/>
      </dsp:txXfrm>
    </dsp:sp>
    <dsp:sp modelId="{805CDF1B-2916-4423-8B2C-1211E7B68126}">
      <dsp:nvSpPr>
        <dsp:cNvPr id="0" name=""/>
        <dsp:cNvSpPr/>
      </dsp:nvSpPr>
      <dsp:spPr>
        <a:xfrm>
          <a:off x="0" y="8"/>
          <a:ext cx="3142340" cy="2322178"/>
        </a:xfrm>
        <a:prstGeom prst="rect">
          <a:avLst/>
        </a:prstGeom>
        <a:blipFill>
          <a:blip xmlns:r="http://schemas.openxmlformats.org/officeDocument/2006/relationships" r:embed="rId3">
            <a:extLst/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DD326-73E5-404C-BEB4-D5E31D95A587}">
      <dsp:nvSpPr>
        <dsp:cNvPr id="0" name=""/>
        <dsp:cNvSpPr/>
      </dsp:nvSpPr>
      <dsp:spPr>
        <a:xfrm>
          <a:off x="987223" y="1944216"/>
          <a:ext cx="2707761" cy="650720"/>
        </a:xfrm>
        <a:prstGeom prst="rect">
          <a:avLst/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hu-HU" sz="2400" kern="1200" noProof="0" dirty="0" smtClean="0"/>
            <a:t>Vállalkozói</a:t>
          </a:r>
          <a:endParaRPr lang="en-US" sz="2400" kern="1200" noProof="0" dirty="0"/>
        </a:p>
      </dsp:txBody>
      <dsp:txXfrm>
        <a:off x="987223" y="1944216"/>
        <a:ext cx="2707761" cy="650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DE104-D07A-4BCA-A5A6-CB2155DBD70C}" type="datetimeFigureOut">
              <a:rPr lang="hu-HU" smtClean="0"/>
              <a:t>2012.11.29.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1143F-9815-42A8-8A58-09FD017158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646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23E37-8E10-495B-962A-019E08EA8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79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„</a:t>
            </a:r>
            <a:r>
              <a:rPr lang="hu-HU" dirty="0" smtClean="0"/>
              <a:t>Központ: Pennsylvaniai Egyetem, vezetője Robert J. </a:t>
            </a:r>
            <a:r>
              <a:rPr lang="hu-HU" dirty="0" smtClean="0"/>
              <a:t>House”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143F-9815-42A8-8A58-09FD0171587D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8195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23E37-8E10-495B-962A-019E08EA89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9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5EB5F-86FE-454B-81F8-286E0C43987F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3349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23E37-8E10-495B-962A-019E08EA89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52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200" dirty="0" smtClean="0"/>
              <a:t>Half of them have a headquarter in the Southern-Great Plain region.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200" dirty="0" smtClean="0"/>
              <a:t>Half of them are more than 10 years old.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200" dirty="0" smtClean="0"/>
              <a:t>By legal form, 48% of them are sole proprietorships, 31% is Ltd., 11% is unlimited partnership, and 10% is something other. </a:t>
            </a:r>
            <a:r>
              <a:rPr lang="hu-HU" sz="1200" dirty="0" smtClean="0"/>
              <a:t> </a:t>
            </a:r>
            <a:r>
              <a:rPr lang="en-US" sz="1200" dirty="0" smtClean="0"/>
              <a:t>(fits to </a:t>
            </a:r>
            <a:r>
              <a:rPr lang="hu-HU" sz="1200" dirty="0" err="1" smtClean="0"/>
              <a:t>data</a:t>
            </a:r>
            <a:r>
              <a:rPr lang="hu-HU" sz="1200" dirty="0" smtClean="0"/>
              <a:t> of </a:t>
            </a:r>
            <a:r>
              <a:rPr lang="hu-HU" sz="1200" dirty="0" err="1" smtClean="0"/>
              <a:t>Central</a:t>
            </a:r>
            <a:r>
              <a:rPr lang="hu-HU" sz="1200" dirty="0" smtClean="0"/>
              <a:t> </a:t>
            </a:r>
            <a:r>
              <a:rPr lang="hu-HU" sz="1200" dirty="0" err="1" smtClean="0"/>
              <a:t>Statistical</a:t>
            </a:r>
            <a:r>
              <a:rPr lang="hu-HU" sz="1200" dirty="0" smtClean="0"/>
              <a:t> Office of Hungary</a:t>
            </a:r>
            <a:r>
              <a:rPr lang="en-US" sz="1200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200" dirty="0" smtClean="0"/>
              <a:t>62% is a family business by definition.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200" dirty="0" smtClean="0"/>
              <a:t>87% is a first generation company, 21% have plans about generational changes in the next 5 years.</a:t>
            </a: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23E37-8E10-495B-962A-019E08EA89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21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Cronbach’s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alfa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all EO items is 0,85.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cording 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Horváth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(1997),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high enough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reliable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measurment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joint EO scale have a normal distribution, but all other scales differ significantly from normal distribution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Kolmogorov-Smirnov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23E37-8E10-495B-962A-019E08EA89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88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 (2008).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created 4 groups with a median split of CO and EO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23E37-8E10-495B-962A-019E08EA89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1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5EB5F-86FE-454B-81F8-286E0C43987F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334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0FC56-E71F-487B-B329-C4717EBED8A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312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FE486-C575-4AB2-9A8A-37689CABFC2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604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67AB6-18B6-4C61-A437-FC1885F4214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2128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ADE77-D296-4AAA-ABBB-90EE1B9D6F2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43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79711-080F-4ADC-936F-CF71221BD0E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980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3786F-AE27-49BD-AAE2-8C3A6EC13C1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550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DE48D-AAD4-459C-A09D-2596756F46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371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504E8-B0C1-4DD2-8204-5DE14D64877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8034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43FE8-FE56-4D87-91BC-290CEF7A63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133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D01D0-EF60-4C44-8D12-7A9A3AEFFE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273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BD017-3963-4380-BEBC-AFD539E4E6E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69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95837-3D19-464D-99BD-ED2B07040C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697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57EFB42-0AF4-4804-B943-22FCA5FC93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-23614" y="1268760"/>
            <a:ext cx="9144000" cy="156966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Menedzsment orientációk hatása </a:t>
            </a:r>
            <a:br>
              <a:rPr lang="hu-HU" sz="3200" dirty="0" smtClean="0"/>
            </a:br>
            <a:r>
              <a:rPr lang="hu-HU" sz="3200" dirty="0" smtClean="0"/>
              <a:t>a vállalkozások növekedésére </a:t>
            </a:r>
            <a:br>
              <a:rPr lang="hu-HU" sz="3200" dirty="0" smtClean="0"/>
            </a:br>
            <a:r>
              <a:rPr lang="hu-HU" sz="3200" dirty="0" smtClean="0"/>
              <a:t>osztrák és magyar KKV-k esetén</a:t>
            </a:r>
            <a:endParaRPr lang="en-US" sz="32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-23614" y="296712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Farkas Gergely – </a:t>
            </a:r>
            <a:r>
              <a:rPr lang="hu-HU" sz="2400" dirty="0" err="1" smtClean="0"/>
              <a:t>Málovics</a:t>
            </a:r>
            <a:r>
              <a:rPr lang="hu-HU" sz="2400" dirty="0" smtClean="0"/>
              <a:t> Éva</a:t>
            </a:r>
          </a:p>
          <a:p>
            <a:pPr algn="ctr"/>
            <a:endParaRPr lang="en-US" sz="2400" dirty="0" smtClean="0"/>
          </a:p>
          <a:p>
            <a:pPr algn="ctr"/>
            <a:r>
              <a:rPr lang="hu-HU" sz="2400" dirty="0" smtClean="0"/>
              <a:t>Szegedi Tudományegyetem</a:t>
            </a:r>
          </a:p>
          <a:p>
            <a:pPr algn="ctr"/>
            <a:r>
              <a:rPr lang="hu-HU" sz="2400" dirty="0" smtClean="0"/>
              <a:t>Gazdaságtudományi Kar</a:t>
            </a:r>
          </a:p>
          <a:p>
            <a:pPr algn="ctr"/>
            <a:r>
              <a:rPr lang="hu-HU" sz="2400" dirty="0" smtClean="0"/>
              <a:t>Gazdaságpszichológia Szakcsoport</a:t>
            </a:r>
          </a:p>
          <a:p>
            <a:pPr algn="ctr"/>
            <a:endParaRPr lang="hu-HU" sz="2400" dirty="0"/>
          </a:p>
          <a:p>
            <a:pPr algn="ctr"/>
            <a:r>
              <a:rPr lang="hu-HU" sz="2400" dirty="0" smtClean="0"/>
              <a:t>Szeged, 2012.</a:t>
            </a:r>
            <a:endParaRPr lang="en-US" sz="2400" dirty="0" smtClean="0"/>
          </a:p>
        </p:txBody>
      </p:sp>
      <p:sp>
        <p:nvSpPr>
          <p:cNvPr id="8" name="Szövegdoboz 7"/>
          <p:cNvSpPr txBox="1"/>
          <p:nvPr/>
        </p:nvSpPr>
        <p:spPr>
          <a:xfrm>
            <a:off x="0" y="20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Innovációs rendszerek elmélet, </a:t>
            </a:r>
            <a:br>
              <a:rPr lang="hu-HU" sz="2400" b="1" dirty="0" smtClean="0"/>
            </a:br>
            <a:r>
              <a:rPr lang="hu-HU" sz="2400" b="1" dirty="0" smtClean="0"/>
              <a:t>politikák és </a:t>
            </a:r>
            <a:r>
              <a:rPr lang="hu-HU" sz="2400" b="1" dirty="0" err="1" smtClean="0"/>
              <a:t>mikroszereplők</a:t>
            </a:r>
            <a:endParaRPr lang="hu-HU" sz="2400" b="1" dirty="0" smtClean="0"/>
          </a:p>
        </p:txBody>
      </p:sp>
      <p:pic>
        <p:nvPicPr>
          <p:cNvPr id="9" name="Kép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288"/>
            <a:ext cx="823439" cy="836712"/>
          </a:xfrm>
          <a:prstGeom prst="rect">
            <a:avLst/>
          </a:prstGeom>
        </p:spPr>
      </p:pic>
      <p:pic>
        <p:nvPicPr>
          <p:cNvPr id="10" name="Kép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35464"/>
            <a:ext cx="1913890" cy="594360"/>
          </a:xfrm>
          <a:prstGeom prst="rect">
            <a:avLst/>
          </a:prstGeom>
        </p:spPr>
      </p:pic>
      <p:pic>
        <p:nvPicPr>
          <p:cNvPr id="12" name="Content Placeholder 10" descr="Infoblokk2_ESZA_egyes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644778"/>
            <a:ext cx="2939410" cy="122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0" y="5851529"/>
            <a:ext cx="6300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smtClean="0"/>
              <a:t>Jelen kutatási eredmények megjelenését „Az SZTE Kutatóegyetemi Kiválósági Központ tudásbázisának kiszélesítése és hosszú távú szakmai fenntarthatóságának megalapozása a kiváló tudományos utánpótlás biztosításával” című, TÁMOP-4.2.2/B-10/1-2010-0012 azonosítószámú projekt támogatja. A projekt az Európai Unió támogatásával, az Európai Szociális Alap társfinanszírozásával valósul meg.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7869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971600" y="1556792"/>
            <a:ext cx="72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H1: </a:t>
            </a:r>
            <a:r>
              <a:rPr lang="hu-HU" sz="2400" dirty="0" smtClean="0">
                <a:latin typeface="+mn-lt"/>
              </a:rPr>
              <a:t>Magasabb vállalkozói orientáció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>
                <a:latin typeface="+mn-lt"/>
              </a:rPr>
              <a:t>(EO) </a:t>
            </a:r>
            <a:r>
              <a:rPr lang="hu-HU" sz="2400" dirty="0" smtClean="0">
                <a:latin typeface="+mn-lt"/>
              </a:rPr>
              <a:t>magasabb növekedéshez vezet.</a:t>
            </a:r>
          </a:p>
          <a:p>
            <a:endParaRPr lang="en-US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H2: </a:t>
            </a:r>
            <a:r>
              <a:rPr lang="hu-HU" sz="2400" dirty="0" smtClean="0">
                <a:latin typeface="+mn-lt"/>
              </a:rPr>
              <a:t>Magasabb vevői orientáció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>
                <a:latin typeface="+mn-lt"/>
              </a:rPr>
              <a:t>(CO) </a:t>
            </a:r>
            <a:r>
              <a:rPr lang="hu-HU" sz="2400" dirty="0" smtClean="0">
                <a:latin typeface="+mn-lt"/>
              </a:rPr>
              <a:t/>
            </a:r>
            <a:br>
              <a:rPr lang="hu-HU" sz="2400" dirty="0" smtClean="0">
                <a:latin typeface="+mn-lt"/>
              </a:rPr>
            </a:br>
            <a:r>
              <a:rPr lang="hu-HU" sz="2400" dirty="0" smtClean="0">
                <a:latin typeface="+mn-lt"/>
              </a:rPr>
              <a:t>magasabb </a:t>
            </a:r>
            <a:r>
              <a:rPr lang="hu-HU" sz="2400" dirty="0">
                <a:latin typeface="+mn-lt"/>
              </a:rPr>
              <a:t>növekedéshez vezet</a:t>
            </a:r>
            <a:r>
              <a:rPr lang="hu-HU" sz="2400" dirty="0" smtClean="0">
                <a:latin typeface="+mn-lt"/>
              </a:rPr>
              <a:t>.</a:t>
            </a:r>
          </a:p>
          <a:p>
            <a:endParaRPr lang="hu-HU" sz="2400" dirty="0">
              <a:latin typeface="+mn-lt"/>
            </a:endParaRPr>
          </a:p>
          <a:p>
            <a:r>
              <a:rPr lang="hu-HU" sz="2400" dirty="0"/>
              <a:t>H3: Több erőforrás esetén a vállalkozások a vállalkozói orientáció (EO) irányába fordulnak.</a:t>
            </a:r>
          </a:p>
          <a:p>
            <a:endParaRPr lang="hu-HU" sz="2400" dirty="0"/>
          </a:p>
          <a:p>
            <a:r>
              <a:rPr lang="hu-HU" sz="2400" dirty="0"/>
              <a:t>H4: Kevesebb erőforrás esetén a vállalkozások a vevői orientáció (CO) irányába fordulnak</a:t>
            </a:r>
            <a:r>
              <a:rPr lang="hu-HU" sz="2400" dirty="0" smtClean="0"/>
              <a:t>.</a:t>
            </a:r>
            <a:endParaRPr lang="hu-HU" sz="2400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0" y="274638"/>
            <a:ext cx="9144000" cy="77809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hu-HU" dirty="0" smtClean="0">
                <a:solidFill>
                  <a:schemeClr val="bg1"/>
                </a:solidFill>
              </a:rPr>
              <a:t>Hipotézisek</a:t>
            </a:r>
          </a:p>
        </p:txBody>
      </p:sp>
      <p:grpSp>
        <p:nvGrpSpPr>
          <p:cNvPr id="9" name="Diagram group"/>
          <p:cNvGrpSpPr/>
          <p:nvPr/>
        </p:nvGrpSpPr>
        <p:grpSpPr>
          <a:xfrm>
            <a:off x="7909073" y="100078"/>
            <a:ext cx="1127217" cy="1127217"/>
            <a:chOff x="3383752" y="157833"/>
            <a:chExt cx="1127217" cy="1127217"/>
          </a:xfrm>
          <a:scene3d>
            <a:camera prst="orthographicFront">
              <a:rot lat="0" lon="0" rev="16200000"/>
            </a:camera>
            <a:lightRig rig="threePt" dir="t"/>
          </a:scene3d>
        </p:grpSpPr>
        <p:sp>
          <p:nvSpPr>
            <p:cNvPr id="10" name="Körszelet 9"/>
            <p:cNvSpPr/>
            <p:nvPr/>
          </p:nvSpPr>
          <p:spPr>
            <a:xfrm>
              <a:off x="3383752" y="157833"/>
              <a:ext cx="1127217" cy="1127217"/>
            </a:xfrm>
            <a:prstGeom prst="chord">
              <a:avLst>
                <a:gd name="adj1" fmla="val 4800000"/>
                <a:gd name="adj2" fmla="val 16800000"/>
              </a:avLst>
            </a:prstGeom>
            <a:scene3d>
              <a:camera prst="orthographicFront">
                <a:rot lat="0" lon="0" rev="16200000"/>
              </a:camera>
              <a:lightRig rig="threePt" dir="t"/>
            </a:scene3d>
            <a:sp3d/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Kör 10"/>
            <p:cNvSpPr/>
            <p:nvPr/>
          </p:nvSpPr>
          <p:spPr>
            <a:xfrm>
              <a:off x="3496474" y="270555"/>
              <a:ext cx="901773" cy="901773"/>
            </a:xfrm>
            <a:prstGeom prst="pie">
              <a:avLst>
                <a:gd name="adj1" fmla="val 7560000"/>
                <a:gd name="adj2" fmla="val 16200000"/>
              </a:avLst>
            </a:prstGeom>
            <a:scene3d>
              <a:camera prst="orthographicFront">
                <a:rot lat="0" lon="0" rev="16200000"/>
              </a:camera>
              <a:lightRig rig="threePt" dir="t"/>
            </a:scene3d>
            <a:sp3d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9465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533755"/>
              </p:ext>
            </p:extLst>
          </p:nvPr>
        </p:nvGraphicFramePr>
        <p:xfrm>
          <a:off x="1027113" y="3212976"/>
          <a:ext cx="7045715" cy="2649892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1409143"/>
                <a:gridCol w="1316093"/>
                <a:gridCol w="1584176"/>
                <a:gridCol w="1327160"/>
                <a:gridCol w="1409143"/>
              </a:tblGrid>
              <a:tr h="662473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effectLst/>
                        </a:rPr>
                        <a:t>% (HU)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effectLst/>
                        </a:rPr>
                        <a:t>KSH 2010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effectLst/>
                        </a:rPr>
                        <a:t>% (A)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noProof="0" dirty="0" smtClean="0">
                          <a:effectLst/>
                        </a:rPr>
                        <a:t>SA 2010</a:t>
                      </a:r>
                      <a:endParaRPr lang="en-US" sz="240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62473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1-9 </a:t>
                      </a:r>
                      <a:r>
                        <a:rPr lang="hu-HU" sz="2400" noProof="0" dirty="0" smtClean="0">
                          <a:effectLst/>
                        </a:rPr>
                        <a:t>fő</a:t>
                      </a:r>
                      <a:endParaRPr lang="en-US" sz="240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52.2%</a:t>
                      </a:r>
                      <a:endParaRPr lang="hu-HU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95,37%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68.8%</a:t>
                      </a:r>
                      <a:endParaRPr lang="hu-H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87,72%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62473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10-49 </a:t>
                      </a:r>
                      <a:r>
                        <a:rPr lang="hu-HU" sz="2400" noProof="0" dirty="0" smtClean="0">
                          <a:effectLst/>
                        </a:rPr>
                        <a:t>fő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+mn-lt"/>
                          <a:ea typeface="Cambria"/>
                          <a:cs typeface="Times New Roman"/>
                        </a:rPr>
                        <a:t>36%</a:t>
                      </a:r>
                      <a:endParaRPr lang="hu-HU" sz="2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3,82%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19.3%</a:t>
                      </a:r>
                      <a:endParaRPr lang="hu-H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10,62%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62473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50-249 </a:t>
                      </a:r>
                      <a:r>
                        <a:rPr lang="hu-HU" sz="2400" dirty="0" smtClean="0">
                          <a:effectLst/>
                        </a:rPr>
                        <a:t>fő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11.8%</a:t>
                      </a:r>
                      <a:endParaRPr lang="hu-HU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0,66%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11.9%</a:t>
                      </a:r>
                      <a:endParaRPr lang="hu-H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1,65%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Cím 1"/>
          <p:cNvSpPr txBox="1">
            <a:spLocks/>
          </p:cNvSpPr>
          <p:nvPr/>
        </p:nvSpPr>
        <p:spPr>
          <a:xfrm>
            <a:off x="0" y="274638"/>
            <a:ext cx="9144000" cy="77809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hu-HU" dirty="0" smtClean="0">
                <a:solidFill>
                  <a:schemeClr val="bg1"/>
                </a:solidFill>
              </a:rPr>
              <a:t>A minta</a:t>
            </a:r>
          </a:p>
        </p:txBody>
      </p:sp>
      <p:grpSp>
        <p:nvGrpSpPr>
          <p:cNvPr id="9" name="Diagram group"/>
          <p:cNvGrpSpPr/>
          <p:nvPr/>
        </p:nvGrpSpPr>
        <p:grpSpPr>
          <a:xfrm>
            <a:off x="7927686" y="100077"/>
            <a:ext cx="1127217" cy="1127217"/>
            <a:chOff x="3383752" y="157833"/>
            <a:chExt cx="1127217" cy="1127217"/>
          </a:xfrm>
          <a:scene3d>
            <a:camera prst="orthographicFront">
              <a:rot lat="0" lon="0" rev="16200000"/>
            </a:camera>
            <a:lightRig rig="threePt" dir="t"/>
          </a:scene3d>
        </p:grpSpPr>
        <p:sp>
          <p:nvSpPr>
            <p:cNvPr id="10" name="Körszelet 9"/>
            <p:cNvSpPr/>
            <p:nvPr/>
          </p:nvSpPr>
          <p:spPr>
            <a:xfrm>
              <a:off x="3383752" y="157833"/>
              <a:ext cx="1127217" cy="1127217"/>
            </a:xfrm>
            <a:prstGeom prst="chord">
              <a:avLst>
                <a:gd name="adj1" fmla="val 4800000"/>
                <a:gd name="adj2" fmla="val 16800000"/>
              </a:avLst>
            </a:prstGeom>
            <a:scene3d>
              <a:camera prst="orthographicFront">
                <a:rot lat="0" lon="0" rev="16200000"/>
              </a:camera>
              <a:lightRig rig="threePt" dir="t"/>
            </a:scene3d>
            <a:sp3d/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Kör 10"/>
            <p:cNvSpPr/>
            <p:nvPr/>
          </p:nvSpPr>
          <p:spPr>
            <a:xfrm>
              <a:off x="3496474" y="270555"/>
              <a:ext cx="901773" cy="901773"/>
            </a:xfrm>
            <a:prstGeom prst="pie">
              <a:avLst>
                <a:gd name="adj1" fmla="val 7560000"/>
                <a:gd name="adj2" fmla="val 16200000"/>
              </a:avLst>
            </a:prstGeom>
            <a:scene3d>
              <a:camera prst="orthographicFront">
                <a:rot lat="0" lon="0" rev="16200000"/>
              </a:camera>
              <a:lightRig rig="threePt" dir="t"/>
            </a:scene3d>
            <a:sp3d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6" name="Szövegdoboz 5"/>
          <p:cNvSpPr txBox="1"/>
          <p:nvPr/>
        </p:nvSpPr>
        <p:spPr>
          <a:xfrm>
            <a:off x="395536" y="164279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Magyarország: N=445 hólabda mintavétel</a:t>
            </a:r>
          </a:p>
          <a:p>
            <a:endParaRPr lang="hu-HU" sz="2400" dirty="0" smtClean="0"/>
          </a:p>
          <a:p>
            <a:r>
              <a:rPr lang="hu-HU" sz="2400" dirty="0" smtClean="0"/>
              <a:t>Ausztria: N=660 véletlenszerű mintavétel adatbázis alapján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0182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581377"/>
              </p:ext>
            </p:extLst>
          </p:nvPr>
        </p:nvGraphicFramePr>
        <p:xfrm>
          <a:off x="1043608" y="1844824"/>
          <a:ext cx="7560840" cy="3739680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4170208"/>
                <a:gridCol w="3390632"/>
              </a:tblGrid>
              <a:tr h="415520">
                <a:tc>
                  <a:txBody>
                    <a:bodyPr/>
                    <a:lstStyle/>
                    <a:p>
                      <a:pPr marR="38100" indent="4572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COEO </a:t>
                      </a:r>
                      <a:r>
                        <a:rPr lang="hu-HU" sz="2400" dirty="0" smtClean="0">
                          <a:effectLst/>
                        </a:rPr>
                        <a:t>skálák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R="38100" indent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Cronbach</a:t>
                      </a:r>
                      <a:r>
                        <a:rPr lang="en-US" sz="2400" dirty="0" smtClean="0">
                          <a:effectLst/>
                        </a:rPr>
                        <a:t> Alfa</a:t>
                      </a:r>
                      <a:r>
                        <a:rPr lang="hu-HU" sz="2400" dirty="0" smtClean="0">
                          <a:effectLst/>
                        </a:rPr>
                        <a:t> (HU)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0" marR="0" marT="0" marB="0" anchor="ctr"/>
                </a:tc>
              </a:tr>
              <a:tr h="415520">
                <a:tc>
                  <a:txBody>
                    <a:bodyPr/>
                    <a:lstStyle/>
                    <a:p>
                      <a:pPr marR="38100" indent="4572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effectLst/>
                        </a:rPr>
                        <a:t>Válaszkészség</a:t>
                      </a:r>
                      <a:r>
                        <a:rPr lang="hu-HU" sz="2400" baseline="0" dirty="0" smtClean="0">
                          <a:effectLst/>
                        </a:rPr>
                        <a:t> (CO)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R="38100" indent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0,758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0" marR="0" marT="0" marB="0" anchor="ctr"/>
                </a:tc>
              </a:tr>
              <a:tr h="415520">
                <a:tc>
                  <a:txBody>
                    <a:bodyPr/>
                    <a:lstStyle/>
                    <a:p>
                      <a:pPr marR="38100" indent="4572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effectLst/>
                        </a:rPr>
                        <a:t>Kockázatvállalás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(EO)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R="38100" indent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0,738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0" marR="0" marT="0" marB="0" anchor="ctr"/>
                </a:tc>
              </a:tr>
              <a:tr h="415520">
                <a:tc>
                  <a:txBody>
                    <a:bodyPr/>
                    <a:lstStyle/>
                    <a:p>
                      <a:pPr marR="38100" indent="4572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err="1" smtClean="0">
                          <a:effectLst/>
                        </a:rPr>
                        <a:t>Proaktivitás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(EO)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R="38100" indent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0,652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0" marR="0" marT="0" marB="0" anchor="ctr"/>
                </a:tc>
              </a:tr>
              <a:tr h="415520">
                <a:tc>
                  <a:txBody>
                    <a:bodyPr/>
                    <a:lstStyle/>
                    <a:p>
                      <a:pPr marR="38100" indent="4572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err="1" smtClean="0">
                          <a:effectLst/>
                        </a:rPr>
                        <a:t>Innovativitás</a:t>
                      </a:r>
                      <a:r>
                        <a:rPr lang="hu-HU" sz="2400" dirty="0" smtClean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(EO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R="38100" indent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0,737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0" marR="0" marT="0" marB="0" anchor="ctr"/>
                </a:tc>
              </a:tr>
              <a:tr h="415520">
                <a:tc>
                  <a:txBody>
                    <a:bodyPr/>
                    <a:lstStyle/>
                    <a:p>
                      <a:pPr marR="38100" indent="4572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effectLst/>
                        </a:rPr>
                        <a:t>Erőforrások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R="38100" indent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0,528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0" marR="0" marT="0" marB="0" anchor="ctr"/>
                </a:tc>
              </a:tr>
              <a:tr h="415520">
                <a:tc>
                  <a:txBody>
                    <a:bodyPr/>
                    <a:lstStyle/>
                    <a:p>
                      <a:pPr marR="38100" indent="4572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effectLst/>
                        </a:rPr>
                        <a:t>Környezet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R="38100" indent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0,879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0" marR="0" marT="0" marB="0" anchor="ctr"/>
                </a:tc>
              </a:tr>
              <a:tr h="415520">
                <a:tc>
                  <a:txBody>
                    <a:bodyPr/>
                    <a:lstStyle/>
                    <a:p>
                      <a:pPr marR="38100" indent="4572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effectLst/>
                        </a:rPr>
                        <a:t>Hálózatosodás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R="38100" indent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0,658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0" marR="0" marT="0" marB="0" anchor="ctr"/>
                </a:tc>
              </a:tr>
              <a:tr h="415520">
                <a:tc>
                  <a:txBody>
                    <a:bodyPr/>
                    <a:lstStyle/>
                    <a:p>
                      <a:pPr marR="38100" indent="4572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</a:rPr>
                        <a:t>Növekedés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R="38100" indent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0,897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Cím 1"/>
          <p:cNvSpPr txBox="1">
            <a:spLocks/>
          </p:cNvSpPr>
          <p:nvPr/>
        </p:nvSpPr>
        <p:spPr>
          <a:xfrm>
            <a:off x="0" y="274638"/>
            <a:ext cx="9144000" cy="77809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hu-HU" dirty="0" smtClean="0">
                <a:solidFill>
                  <a:schemeClr val="bg1"/>
                </a:solidFill>
              </a:rPr>
              <a:t>Skálák </a:t>
            </a:r>
            <a:r>
              <a:rPr lang="hu-HU" dirty="0" err="1" smtClean="0">
                <a:solidFill>
                  <a:schemeClr val="bg1"/>
                </a:solidFill>
              </a:rPr>
              <a:t>reliabilitása</a:t>
            </a:r>
            <a:endParaRPr lang="hu-HU" dirty="0" smtClean="0">
              <a:solidFill>
                <a:schemeClr val="bg1"/>
              </a:solidFill>
            </a:endParaRPr>
          </a:p>
        </p:txBody>
      </p:sp>
      <p:grpSp>
        <p:nvGrpSpPr>
          <p:cNvPr id="6" name="Diagram group"/>
          <p:cNvGrpSpPr/>
          <p:nvPr/>
        </p:nvGrpSpPr>
        <p:grpSpPr>
          <a:xfrm>
            <a:off x="7900100" y="100078"/>
            <a:ext cx="1127217" cy="1127217"/>
            <a:chOff x="3383752" y="157833"/>
            <a:chExt cx="1127217" cy="1127217"/>
          </a:xfrm>
          <a:scene3d>
            <a:camera prst="orthographicFront">
              <a:rot lat="0" lon="0" rev="16200000"/>
            </a:camera>
            <a:lightRig rig="threePt" dir="t"/>
          </a:scene3d>
        </p:grpSpPr>
        <p:sp>
          <p:nvSpPr>
            <p:cNvPr id="7" name="Körszelet 6"/>
            <p:cNvSpPr/>
            <p:nvPr/>
          </p:nvSpPr>
          <p:spPr>
            <a:xfrm>
              <a:off x="3383752" y="157833"/>
              <a:ext cx="1127217" cy="1127217"/>
            </a:xfrm>
            <a:prstGeom prst="chord">
              <a:avLst>
                <a:gd name="adj1" fmla="val 4800000"/>
                <a:gd name="adj2" fmla="val 16800000"/>
              </a:avLst>
            </a:prstGeom>
            <a:scene3d>
              <a:camera prst="orthographicFront">
                <a:rot lat="0" lon="0" rev="16200000"/>
              </a:camera>
              <a:lightRig rig="threePt" dir="t"/>
            </a:scene3d>
            <a:sp3d/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Kör 7"/>
            <p:cNvSpPr/>
            <p:nvPr/>
          </p:nvSpPr>
          <p:spPr>
            <a:xfrm>
              <a:off x="3496474" y="270555"/>
              <a:ext cx="901773" cy="901773"/>
            </a:xfrm>
            <a:prstGeom prst="pie">
              <a:avLst>
                <a:gd name="adj1" fmla="val 7560000"/>
                <a:gd name="adj2" fmla="val 16200000"/>
              </a:avLst>
            </a:prstGeom>
            <a:scene3d>
              <a:camera prst="orthographicFront">
                <a:rot lat="0" lon="0" rev="16200000"/>
              </a:camera>
              <a:lightRig rig="threePt" dir="t"/>
            </a:scene3d>
            <a:sp3d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9941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534253"/>
              </p:ext>
            </p:extLst>
          </p:nvPr>
        </p:nvGraphicFramePr>
        <p:xfrm>
          <a:off x="287524" y="1556792"/>
          <a:ext cx="8604780" cy="391972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052228"/>
                <a:gridCol w="1512168"/>
                <a:gridCol w="1512168"/>
                <a:gridCol w="1944216"/>
                <a:gridCol w="1584000"/>
              </a:tblGrid>
              <a:tr h="99364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COEO </a:t>
                      </a:r>
                      <a:r>
                        <a:rPr lang="hu-HU" sz="2400" dirty="0" smtClean="0">
                          <a:effectLst/>
                        </a:rPr>
                        <a:t>csoportok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Forgalom növekedés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Profit </a:t>
                      </a:r>
                      <a:r>
                        <a:rPr lang="hu-HU" sz="2000" dirty="0" smtClean="0">
                          <a:effectLst/>
                        </a:rPr>
                        <a:t>Növekedés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</a:rPr>
                        <a:t>Foglalkoztatás növekedés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Piaci részesedés növekedés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 anchor="ctr"/>
                </a:tc>
              </a:tr>
              <a:tr h="49682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effectLst/>
                        </a:rPr>
                        <a:t>Magas</a:t>
                      </a:r>
                      <a:r>
                        <a:rPr lang="en-GB" sz="2400" dirty="0" smtClean="0">
                          <a:effectLst/>
                        </a:rPr>
                        <a:t> </a:t>
                      </a:r>
                      <a:r>
                        <a:rPr lang="en-GB" sz="2400" dirty="0">
                          <a:effectLst/>
                        </a:rPr>
                        <a:t>EO </a:t>
                      </a:r>
                      <a:r>
                        <a:rPr lang="hu-HU" sz="2400" dirty="0" smtClean="0">
                          <a:effectLst/>
                        </a:rPr>
                        <a:t/>
                      </a:r>
                      <a:br>
                        <a:rPr lang="hu-HU" sz="2400" dirty="0" smtClean="0">
                          <a:effectLst/>
                        </a:rPr>
                      </a:br>
                      <a:r>
                        <a:rPr lang="hu-HU" sz="2400" dirty="0" smtClean="0">
                          <a:effectLst/>
                        </a:rPr>
                        <a:t>Magas</a:t>
                      </a:r>
                      <a:r>
                        <a:rPr lang="en-GB" sz="2400" dirty="0" smtClean="0">
                          <a:effectLst/>
                        </a:rPr>
                        <a:t> </a:t>
                      </a:r>
                      <a:r>
                        <a:rPr lang="en-GB" sz="2400" dirty="0">
                          <a:effectLst/>
                        </a:rPr>
                        <a:t>CO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 anchor="ctr"/>
                </a:tc>
              </a:tr>
              <a:tr h="49682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effectLst/>
                        </a:rPr>
                        <a:t>Magas</a:t>
                      </a:r>
                      <a:r>
                        <a:rPr lang="en-GB" sz="2400" dirty="0" smtClean="0">
                          <a:effectLst/>
                        </a:rPr>
                        <a:t> </a:t>
                      </a:r>
                      <a:r>
                        <a:rPr lang="en-GB" sz="2400" dirty="0">
                          <a:effectLst/>
                        </a:rPr>
                        <a:t>EO </a:t>
                      </a:r>
                      <a:r>
                        <a:rPr lang="hu-HU" sz="2400" dirty="0" smtClean="0">
                          <a:effectLst/>
                        </a:rPr>
                        <a:t>Alacsony </a:t>
                      </a:r>
                      <a:r>
                        <a:rPr lang="en-GB" sz="2400" dirty="0" smtClean="0">
                          <a:effectLst/>
                        </a:rPr>
                        <a:t>CO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 anchor="ctr"/>
                </a:tc>
              </a:tr>
              <a:tr h="49682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effectLst/>
                        </a:rPr>
                        <a:t>Alacsony</a:t>
                      </a:r>
                      <a:r>
                        <a:rPr lang="en-GB" sz="2400" dirty="0" smtClean="0">
                          <a:effectLst/>
                        </a:rPr>
                        <a:t> </a:t>
                      </a:r>
                      <a:r>
                        <a:rPr lang="en-GB" sz="2400" dirty="0">
                          <a:effectLst/>
                        </a:rPr>
                        <a:t>EO </a:t>
                      </a:r>
                      <a:r>
                        <a:rPr lang="hu-HU" sz="2400" dirty="0" smtClean="0">
                          <a:effectLst/>
                        </a:rPr>
                        <a:t>Magas</a:t>
                      </a:r>
                      <a:r>
                        <a:rPr lang="en-GB" sz="2400" dirty="0" smtClean="0">
                          <a:effectLst/>
                        </a:rPr>
                        <a:t> </a:t>
                      </a:r>
                      <a:r>
                        <a:rPr lang="en-GB" sz="2400" dirty="0">
                          <a:effectLst/>
                        </a:rPr>
                        <a:t>CO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 anchor="ctr"/>
                </a:tc>
              </a:tr>
              <a:tr h="49682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effectLst/>
                        </a:rPr>
                        <a:t>Alacsony</a:t>
                      </a:r>
                      <a:r>
                        <a:rPr lang="en-GB" sz="2400" dirty="0" smtClean="0">
                          <a:effectLst/>
                        </a:rPr>
                        <a:t> </a:t>
                      </a:r>
                      <a:r>
                        <a:rPr lang="en-GB" sz="2400" dirty="0">
                          <a:effectLst/>
                        </a:rPr>
                        <a:t>EO </a:t>
                      </a:r>
                      <a:r>
                        <a:rPr lang="hu-HU" sz="2400" dirty="0" smtClean="0">
                          <a:effectLst/>
                        </a:rPr>
                        <a:t>Alacsony</a:t>
                      </a:r>
                      <a:r>
                        <a:rPr lang="en-GB" sz="2400" dirty="0" smtClean="0">
                          <a:effectLst/>
                        </a:rPr>
                        <a:t> </a:t>
                      </a:r>
                      <a:r>
                        <a:rPr lang="en-GB" sz="2400" dirty="0">
                          <a:effectLst/>
                        </a:rPr>
                        <a:t>CO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4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4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323528" y="587727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Spearman </a:t>
            </a:r>
            <a:r>
              <a:rPr lang="hu-HU" dirty="0" smtClean="0"/>
              <a:t>korreláció</a:t>
            </a:r>
            <a:r>
              <a:rPr lang="en-US" dirty="0" smtClean="0"/>
              <a:t> CO </a:t>
            </a:r>
            <a:r>
              <a:rPr lang="hu-HU" dirty="0" smtClean="0"/>
              <a:t>és növekedés között</a:t>
            </a:r>
            <a:r>
              <a:rPr lang="en-US" dirty="0" smtClean="0"/>
              <a:t>: 0,155.</a:t>
            </a:r>
          </a:p>
          <a:p>
            <a:r>
              <a:rPr lang="en-US" dirty="0" smtClean="0"/>
              <a:t>Spearman </a:t>
            </a:r>
            <a:r>
              <a:rPr lang="hu-HU" dirty="0" smtClean="0"/>
              <a:t>korreláció</a:t>
            </a:r>
            <a:r>
              <a:rPr lang="en-US" dirty="0" smtClean="0"/>
              <a:t> </a:t>
            </a:r>
            <a:r>
              <a:rPr lang="hu-HU" dirty="0" smtClean="0"/>
              <a:t>E</a:t>
            </a:r>
            <a:r>
              <a:rPr lang="en-US" dirty="0" smtClean="0"/>
              <a:t>O </a:t>
            </a:r>
            <a:r>
              <a:rPr lang="hu-HU" dirty="0"/>
              <a:t>és növekedés között </a:t>
            </a:r>
            <a:r>
              <a:rPr lang="en-US" dirty="0" smtClean="0"/>
              <a:t>: 0,317.</a:t>
            </a:r>
            <a:endParaRPr lang="en-US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0" y="274638"/>
            <a:ext cx="9144000" cy="77809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hu-HU" dirty="0" smtClean="0">
                <a:solidFill>
                  <a:schemeClr val="bg1"/>
                </a:solidFill>
              </a:rPr>
              <a:t>Növekedési rangok (HU)</a:t>
            </a:r>
          </a:p>
        </p:txBody>
      </p:sp>
      <p:grpSp>
        <p:nvGrpSpPr>
          <p:cNvPr id="7" name="Diagram group"/>
          <p:cNvGrpSpPr/>
          <p:nvPr/>
        </p:nvGrpSpPr>
        <p:grpSpPr>
          <a:xfrm>
            <a:off x="7887243" y="109602"/>
            <a:ext cx="1127217" cy="1127217"/>
            <a:chOff x="3383752" y="157833"/>
            <a:chExt cx="1127217" cy="1127217"/>
          </a:xfrm>
          <a:scene3d>
            <a:camera prst="orthographicFront">
              <a:rot lat="0" lon="0" rev="16200000"/>
            </a:camera>
            <a:lightRig rig="threePt" dir="t"/>
          </a:scene3d>
        </p:grpSpPr>
        <p:sp>
          <p:nvSpPr>
            <p:cNvPr id="8" name="Körszelet 7"/>
            <p:cNvSpPr/>
            <p:nvPr/>
          </p:nvSpPr>
          <p:spPr>
            <a:xfrm>
              <a:off x="3383752" y="157833"/>
              <a:ext cx="1127217" cy="1127217"/>
            </a:xfrm>
            <a:prstGeom prst="chord">
              <a:avLst>
                <a:gd name="adj1" fmla="val 4800000"/>
                <a:gd name="adj2" fmla="val 16800000"/>
              </a:avLst>
            </a:prstGeom>
            <a:scene3d>
              <a:camera prst="orthographicFront">
                <a:rot lat="0" lon="0" rev="16200000"/>
              </a:camera>
              <a:lightRig rig="threePt" dir="t"/>
            </a:scene3d>
            <a:sp3d/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Kör 8"/>
            <p:cNvSpPr/>
            <p:nvPr/>
          </p:nvSpPr>
          <p:spPr>
            <a:xfrm>
              <a:off x="3496474" y="270555"/>
              <a:ext cx="901773" cy="901773"/>
            </a:xfrm>
            <a:prstGeom prst="pie">
              <a:avLst>
                <a:gd name="adj1" fmla="val 7560000"/>
                <a:gd name="adj2" fmla="val 16200000"/>
              </a:avLst>
            </a:prstGeom>
            <a:scene3d>
              <a:camera prst="orthographicFront">
                <a:rot lat="0" lon="0" rev="16200000"/>
              </a:camera>
              <a:lightRig rig="threePt" dir="t"/>
            </a:scene3d>
            <a:sp3d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01000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69877" y="3573016"/>
            <a:ext cx="201459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Erőforrások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7056863" y="3556672"/>
            <a:ext cx="1800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Növekedés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103237" y="5424258"/>
            <a:ext cx="291749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Vevői </a:t>
            </a:r>
            <a:br>
              <a:rPr lang="hu-HU" sz="2400" b="1" dirty="0" smtClean="0">
                <a:solidFill>
                  <a:schemeClr val="bg1"/>
                </a:solidFill>
              </a:rPr>
            </a:br>
            <a:r>
              <a:rPr lang="hu-HU" sz="2400" b="1" dirty="0" smtClean="0">
                <a:solidFill>
                  <a:schemeClr val="bg1"/>
                </a:solidFill>
              </a:rPr>
              <a:t>orientáció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103236" y="1236494"/>
            <a:ext cx="29175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Vállalkozói orientáció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11"/>
          <p:cNvCxnSpPr>
            <a:stCxn id="2" idx="3"/>
            <a:endCxn id="3" idx="1"/>
          </p:cNvCxnSpPr>
          <p:nvPr/>
        </p:nvCxnSpPr>
        <p:spPr>
          <a:xfrm flipV="1">
            <a:off x="2184470" y="3787505"/>
            <a:ext cx="4872393" cy="163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9" name="Straight Arrow Connector 15"/>
          <p:cNvCxnSpPr>
            <a:stCxn id="2" idx="2"/>
            <a:endCxn id="5" idx="1"/>
          </p:cNvCxnSpPr>
          <p:nvPr/>
        </p:nvCxnSpPr>
        <p:spPr>
          <a:xfrm>
            <a:off x="1177174" y="4034681"/>
            <a:ext cx="1926063" cy="18050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10" name="Straight Arrow Connector 17"/>
          <p:cNvCxnSpPr>
            <a:stCxn id="2" idx="0"/>
            <a:endCxn id="6" idx="1"/>
          </p:cNvCxnSpPr>
          <p:nvPr/>
        </p:nvCxnSpPr>
        <p:spPr>
          <a:xfrm flipV="1">
            <a:off x="1177174" y="1651993"/>
            <a:ext cx="1926062" cy="19210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12" name="Straight Arrow Connector 21"/>
          <p:cNvCxnSpPr>
            <a:stCxn id="5" idx="3"/>
            <a:endCxn id="3" idx="2"/>
          </p:cNvCxnSpPr>
          <p:nvPr/>
        </p:nvCxnSpPr>
        <p:spPr>
          <a:xfrm flipV="1">
            <a:off x="6020736" y="4018337"/>
            <a:ext cx="1936227" cy="18214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13" name="Straight Arrow Connector 23"/>
          <p:cNvCxnSpPr>
            <a:stCxn id="6" idx="3"/>
            <a:endCxn id="3" idx="0"/>
          </p:cNvCxnSpPr>
          <p:nvPr/>
        </p:nvCxnSpPr>
        <p:spPr>
          <a:xfrm>
            <a:off x="6020736" y="1651993"/>
            <a:ext cx="1936227" cy="19046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1071" name="Szövegdoboz 1070"/>
          <p:cNvSpPr txBox="1"/>
          <p:nvPr/>
        </p:nvSpPr>
        <p:spPr>
          <a:xfrm>
            <a:off x="6071811" y="1314927"/>
            <a:ext cx="122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hu-HU" baseline="30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=0.46</a:t>
            </a:r>
            <a:endParaRPr lang="hu-H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0" name="Szövegdoboz 79"/>
          <p:cNvSpPr txBox="1"/>
          <p:nvPr/>
        </p:nvSpPr>
        <p:spPr>
          <a:xfrm>
            <a:off x="672823" y="2668983"/>
            <a:ext cx="100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0.68***</a:t>
            </a:r>
            <a:endParaRPr lang="hu-H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1" name="Szövegdoboz 80"/>
          <p:cNvSpPr txBox="1"/>
          <p:nvPr/>
        </p:nvSpPr>
        <p:spPr>
          <a:xfrm>
            <a:off x="691365" y="4437112"/>
            <a:ext cx="100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0.30***</a:t>
            </a:r>
            <a:endParaRPr lang="hu-H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3" name="Szövegdoboz 82"/>
          <p:cNvSpPr txBox="1"/>
          <p:nvPr/>
        </p:nvSpPr>
        <p:spPr>
          <a:xfrm>
            <a:off x="4059174" y="3234947"/>
            <a:ext cx="100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0.58***</a:t>
            </a:r>
            <a:endParaRPr lang="hu-H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4" name="Szövegdoboz 83"/>
          <p:cNvSpPr txBox="1"/>
          <p:nvPr/>
        </p:nvSpPr>
        <p:spPr>
          <a:xfrm>
            <a:off x="7452613" y="4473674"/>
            <a:ext cx="100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-0.19**</a:t>
            </a:r>
            <a:endParaRPr lang="hu-H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5" name="Szövegdoboz 84"/>
          <p:cNvSpPr txBox="1"/>
          <p:nvPr/>
        </p:nvSpPr>
        <p:spPr>
          <a:xfrm>
            <a:off x="7438177" y="2668983"/>
            <a:ext cx="100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0.31***</a:t>
            </a:r>
            <a:endParaRPr lang="hu-H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6" name="Szövegdoboz 85"/>
          <p:cNvSpPr txBox="1"/>
          <p:nvPr/>
        </p:nvSpPr>
        <p:spPr>
          <a:xfrm>
            <a:off x="7942526" y="3188503"/>
            <a:ext cx="122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hu-HU" baseline="30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=0.63</a:t>
            </a:r>
            <a:endParaRPr lang="hu-H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7" name="Szövegdoboz 86"/>
          <p:cNvSpPr txBox="1"/>
          <p:nvPr/>
        </p:nvSpPr>
        <p:spPr>
          <a:xfrm>
            <a:off x="6147820" y="5881424"/>
            <a:ext cx="122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hu-HU" baseline="30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=0.09</a:t>
            </a:r>
            <a:endParaRPr lang="hu-HU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Szövegdoboz 87"/>
              <p:cNvSpPr txBox="1"/>
              <p:nvPr/>
            </p:nvSpPr>
            <p:spPr>
              <a:xfrm>
                <a:off x="277096" y="6343090"/>
                <a:ext cx="5770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/>
                  <a:t>***p</a:t>
                </a:r>
                <a:r>
                  <a:rPr lang="hu-HU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/>
                        <a:ea typeface="Cambria Math"/>
                      </a:rPr>
                      <m:t>≤ </m:t>
                    </m:r>
                  </m:oMath>
                </a14:m>
                <a:r>
                  <a:rPr lang="hu-HU" dirty="0" smtClean="0"/>
                  <a:t>0.001;**p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0,01</m:t>
                    </m:r>
                    <m:r>
                      <a:rPr lang="hu-HU" b="0" i="0" smtClean="0">
                        <a:latin typeface="Cambria Math"/>
                        <a:ea typeface="Cambria Math"/>
                      </a:rPr>
                      <m:t>;</m:t>
                    </m:r>
                    <m:r>
                      <m:rPr>
                        <m:nor/>
                      </m:rPr>
                      <a:rPr lang="hu-HU" dirty="0"/>
                      <m:t>∗</m:t>
                    </m:r>
                    <m:r>
                      <m:rPr>
                        <m:sty m:val="p"/>
                      </m:rPr>
                      <a:rPr lang="hu-HU" b="0" i="0" smtClean="0">
                        <a:latin typeface="Cambria Math"/>
                        <a:ea typeface="Cambria Math"/>
                      </a:rPr>
                      <m:t>p</m:t>
                    </m:r>
                    <m:r>
                      <a:rPr lang="hu-HU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hu-HU" dirty="0" smtClean="0"/>
                  <a:t>0.05;</a:t>
                </a:r>
                <a:r>
                  <a:rPr lang="hu-HU" baseline="30000" dirty="0" smtClean="0">
                    <a:latin typeface="Arial"/>
                    <a:cs typeface="Arial"/>
                  </a:rPr>
                  <a:t>†</a:t>
                </a:r>
                <a:r>
                  <a:rPr lang="hu-HU" dirty="0" smtClean="0"/>
                  <a:t>p</a:t>
                </a:r>
                <a:r>
                  <a:rPr lang="hu-HU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/>
                        <a:ea typeface="Cambria Math"/>
                      </a:rPr>
                      <m:t>≤ </m:t>
                    </m:r>
                  </m:oMath>
                </a14:m>
                <a:r>
                  <a:rPr lang="hu-HU" dirty="0" smtClean="0"/>
                  <a:t>0.10</a:t>
                </a:r>
                <a:endParaRPr lang="hu-HU" dirty="0"/>
              </a:p>
            </p:txBody>
          </p:sp>
        </mc:Choice>
        <mc:Fallback xmlns="">
          <p:sp>
            <p:nvSpPr>
              <p:cNvPr id="88" name="Szövegdoboz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96" y="6343090"/>
                <a:ext cx="5770754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845" t="-8333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Szövegdoboz 88"/>
          <p:cNvSpPr txBox="1"/>
          <p:nvPr/>
        </p:nvSpPr>
        <p:spPr>
          <a:xfrm>
            <a:off x="7345793" y="5881425"/>
            <a:ext cx="1771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/>
                <a:cs typeface="Arial"/>
              </a:rPr>
              <a:t>χ</a:t>
            </a:r>
            <a:r>
              <a:rPr lang="hu-HU" baseline="30000" dirty="0" smtClean="0"/>
              <a:t>2</a:t>
            </a:r>
            <a:r>
              <a:rPr lang="hu-HU" dirty="0" smtClean="0"/>
              <a:t>/</a:t>
            </a:r>
            <a:r>
              <a:rPr lang="hu-HU" dirty="0" err="1" smtClean="0"/>
              <a:t>df</a:t>
            </a:r>
            <a:r>
              <a:rPr lang="hu-HU" dirty="0" smtClean="0"/>
              <a:t>=4.048</a:t>
            </a:r>
          </a:p>
          <a:p>
            <a:r>
              <a:rPr lang="hu-HU" dirty="0" smtClean="0"/>
              <a:t>RMSEA=0.052</a:t>
            </a:r>
          </a:p>
          <a:p>
            <a:r>
              <a:rPr lang="hu-HU" dirty="0" smtClean="0"/>
              <a:t>CFI=0.918</a:t>
            </a:r>
            <a:endParaRPr lang="hu-HU" dirty="0"/>
          </a:p>
        </p:txBody>
      </p:sp>
      <p:sp>
        <p:nvSpPr>
          <p:cNvPr id="91" name="Szövegdoboz 90"/>
          <p:cNvSpPr txBox="1"/>
          <p:nvPr/>
        </p:nvSpPr>
        <p:spPr>
          <a:xfrm>
            <a:off x="1835695" y="5881424"/>
            <a:ext cx="11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chemeClr val="accent2"/>
                </a:solidFill>
              </a:rPr>
              <a:t>R</a:t>
            </a:r>
            <a:r>
              <a:rPr lang="hu-HU" baseline="30000" dirty="0" smtClean="0">
                <a:solidFill>
                  <a:schemeClr val="accent2"/>
                </a:solidFill>
              </a:rPr>
              <a:t>2</a:t>
            </a:r>
            <a:r>
              <a:rPr lang="hu-HU" dirty="0" smtClean="0">
                <a:solidFill>
                  <a:schemeClr val="accent2"/>
                </a:solidFill>
              </a:rPr>
              <a:t>=0.01</a:t>
            </a:r>
            <a:endParaRPr lang="hu-HU" dirty="0">
              <a:solidFill>
                <a:schemeClr val="accent2"/>
              </a:solidFill>
            </a:endParaRPr>
          </a:p>
        </p:txBody>
      </p:sp>
      <p:sp>
        <p:nvSpPr>
          <p:cNvPr id="92" name="Szövegdoboz 91"/>
          <p:cNvSpPr txBox="1"/>
          <p:nvPr/>
        </p:nvSpPr>
        <p:spPr>
          <a:xfrm>
            <a:off x="6834130" y="2067491"/>
            <a:ext cx="11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0.33***</a:t>
            </a:r>
            <a:endParaRPr lang="hu-HU" dirty="0">
              <a:solidFill>
                <a:schemeClr val="accent2"/>
              </a:solidFill>
            </a:endParaRPr>
          </a:p>
        </p:txBody>
      </p:sp>
      <p:sp>
        <p:nvSpPr>
          <p:cNvPr id="93" name="Szövegdoboz 92"/>
          <p:cNvSpPr txBox="1"/>
          <p:nvPr/>
        </p:nvSpPr>
        <p:spPr>
          <a:xfrm>
            <a:off x="1412032" y="2067491"/>
            <a:ext cx="11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chemeClr val="accent2"/>
                </a:solidFill>
              </a:rPr>
              <a:t>0.42***</a:t>
            </a:r>
            <a:endParaRPr lang="hu-HU" dirty="0">
              <a:solidFill>
                <a:schemeClr val="accent2"/>
              </a:solidFill>
            </a:endParaRPr>
          </a:p>
        </p:txBody>
      </p:sp>
      <p:sp>
        <p:nvSpPr>
          <p:cNvPr id="94" name="Szövegdoboz 93"/>
          <p:cNvSpPr txBox="1"/>
          <p:nvPr/>
        </p:nvSpPr>
        <p:spPr>
          <a:xfrm>
            <a:off x="6876549" y="5125735"/>
            <a:ext cx="11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-0.18**</a:t>
            </a:r>
            <a:endParaRPr lang="hu-HU" dirty="0">
              <a:solidFill>
                <a:schemeClr val="accent2"/>
              </a:solidFill>
            </a:endParaRPr>
          </a:p>
        </p:txBody>
      </p:sp>
      <p:sp>
        <p:nvSpPr>
          <p:cNvPr id="95" name="Szövegdoboz 94"/>
          <p:cNvSpPr txBox="1"/>
          <p:nvPr/>
        </p:nvSpPr>
        <p:spPr>
          <a:xfrm>
            <a:off x="3932464" y="4018337"/>
            <a:ext cx="11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2"/>
                </a:solidFill>
              </a:rPr>
              <a:t>0.42***</a:t>
            </a:r>
            <a:endParaRPr lang="hu-HU" dirty="0">
              <a:solidFill>
                <a:schemeClr val="accent2"/>
              </a:solidFill>
            </a:endParaRPr>
          </a:p>
        </p:txBody>
      </p:sp>
      <p:sp>
        <p:nvSpPr>
          <p:cNvPr id="96" name="Szövegdoboz 95"/>
          <p:cNvSpPr txBox="1"/>
          <p:nvPr/>
        </p:nvSpPr>
        <p:spPr>
          <a:xfrm>
            <a:off x="1259632" y="5314658"/>
            <a:ext cx="11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chemeClr val="accent2"/>
                </a:solidFill>
              </a:rPr>
              <a:t>-0.09</a:t>
            </a:r>
            <a:r>
              <a:rPr lang="hu-HU" baseline="30000" dirty="0">
                <a:solidFill>
                  <a:schemeClr val="accent2"/>
                </a:solidFill>
                <a:latin typeface="Arial"/>
                <a:cs typeface="Arial"/>
              </a:rPr>
              <a:t>†</a:t>
            </a:r>
            <a:endParaRPr lang="hu-HU" baseline="30000" dirty="0">
              <a:solidFill>
                <a:schemeClr val="accent2"/>
              </a:solidFill>
            </a:endParaRPr>
          </a:p>
        </p:txBody>
      </p:sp>
      <p:sp>
        <p:nvSpPr>
          <p:cNvPr id="97" name="Szövegdoboz 96"/>
          <p:cNvSpPr txBox="1"/>
          <p:nvPr/>
        </p:nvSpPr>
        <p:spPr>
          <a:xfrm>
            <a:off x="7929974" y="4067780"/>
            <a:ext cx="11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R</a:t>
            </a:r>
            <a:r>
              <a:rPr lang="hu-HU" baseline="30000" dirty="0" smtClean="0">
                <a:solidFill>
                  <a:schemeClr val="accent2"/>
                </a:solidFill>
              </a:rPr>
              <a:t>2</a:t>
            </a:r>
            <a:r>
              <a:rPr lang="hu-HU" dirty="0" smtClean="0">
                <a:solidFill>
                  <a:schemeClr val="accent2"/>
                </a:solidFill>
              </a:rPr>
              <a:t>=0.45</a:t>
            </a:r>
            <a:endParaRPr lang="hu-HU" dirty="0">
              <a:solidFill>
                <a:schemeClr val="accent2"/>
              </a:solidFill>
            </a:endParaRPr>
          </a:p>
        </p:txBody>
      </p:sp>
      <p:sp>
        <p:nvSpPr>
          <p:cNvPr id="98" name="Szövegdoboz 97"/>
          <p:cNvSpPr txBox="1"/>
          <p:nvPr/>
        </p:nvSpPr>
        <p:spPr>
          <a:xfrm>
            <a:off x="1835694" y="1334453"/>
            <a:ext cx="11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chemeClr val="accent2"/>
                </a:solidFill>
              </a:rPr>
              <a:t>R</a:t>
            </a:r>
            <a:r>
              <a:rPr lang="hu-HU" baseline="30000" dirty="0" smtClean="0">
                <a:solidFill>
                  <a:schemeClr val="accent2"/>
                </a:solidFill>
              </a:rPr>
              <a:t>2</a:t>
            </a:r>
            <a:r>
              <a:rPr lang="hu-HU" dirty="0" smtClean="0">
                <a:solidFill>
                  <a:schemeClr val="accent2"/>
                </a:solidFill>
              </a:rPr>
              <a:t>=0.18</a:t>
            </a:r>
            <a:endParaRPr lang="hu-HU" dirty="0">
              <a:solidFill>
                <a:schemeClr val="accent2"/>
              </a:solidFill>
            </a:endParaRPr>
          </a:p>
        </p:txBody>
      </p:sp>
      <p:sp>
        <p:nvSpPr>
          <p:cNvPr id="30" name="Cím 1"/>
          <p:cNvSpPr txBox="1">
            <a:spLocks/>
          </p:cNvSpPr>
          <p:nvPr/>
        </p:nvSpPr>
        <p:spPr>
          <a:xfrm>
            <a:off x="0" y="274638"/>
            <a:ext cx="9144000" cy="77809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hu-HU" dirty="0" smtClean="0">
                <a:solidFill>
                  <a:schemeClr val="bg1"/>
                </a:solidFill>
              </a:rPr>
              <a:t>COEO SEM modell</a:t>
            </a:r>
          </a:p>
        </p:txBody>
      </p:sp>
      <p:grpSp>
        <p:nvGrpSpPr>
          <p:cNvPr id="31" name="Diagram group"/>
          <p:cNvGrpSpPr/>
          <p:nvPr/>
        </p:nvGrpSpPr>
        <p:grpSpPr>
          <a:xfrm>
            <a:off x="8016783" y="99055"/>
            <a:ext cx="1127217" cy="1127217"/>
            <a:chOff x="3383752" y="157833"/>
            <a:chExt cx="1127217" cy="1127217"/>
          </a:xfrm>
          <a:scene3d>
            <a:camera prst="orthographicFront">
              <a:rot lat="0" lon="0" rev="16200000"/>
            </a:camera>
            <a:lightRig rig="threePt" dir="t"/>
          </a:scene3d>
        </p:grpSpPr>
        <p:sp>
          <p:nvSpPr>
            <p:cNvPr id="32" name="Körszelet 31"/>
            <p:cNvSpPr/>
            <p:nvPr/>
          </p:nvSpPr>
          <p:spPr>
            <a:xfrm>
              <a:off x="3383752" y="157833"/>
              <a:ext cx="1127217" cy="1127217"/>
            </a:xfrm>
            <a:prstGeom prst="chord">
              <a:avLst>
                <a:gd name="adj1" fmla="val 4800000"/>
                <a:gd name="adj2" fmla="val 16800000"/>
              </a:avLst>
            </a:prstGeom>
            <a:scene3d>
              <a:camera prst="orthographicFront">
                <a:rot lat="0" lon="0" rev="16200000"/>
              </a:camera>
              <a:lightRig rig="threePt" dir="t"/>
            </a:scene3d>
            <a:sp3d/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Kör 32"/>
            <p:cNvSpPr/>
            <p:nvPr/>
          </p:nvSpPr>
          <p:spPr>
            <a:xfrm>
              <a:off x="3496474" y="270555"/>
              <a:ext cx="901773" cy="901773"/>
            </a:xfrm>
            <a:prstGeom prst="pie">
              <a:avLst>
                <a:gd name="adj1" fmla="val 7560000"/>
                <a:gd name="adj2" fmla="val 16200000"/>
              </a:avLst>
            </a:prstGeom>
            <a:scene3d>
              <a:camera prst="orthographicFront">
                <a:rot lat="0" lon="0" rev="16200000"/>
              </a:camera>
              <a:lightRig rig="threePt" dir="t"/>
            </a:scene3d>
            <a:sp3d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" name="Téglalap 3"/>
          <p:cNvSpPr/>
          <p:nvPr/>
        </p:nvSpPr>
        <p:spPr>
          <a:xfrm>
            <a:off x="3162473" y="2434240"/>
            <a:ext cx="2858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Magyar minta</a:t>
            </a:r>
            <a:endParaRPr lang="hu-HU" sz="2400" b="1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3162474" y="4559715"/>
            <a:ext cx="2858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accent2"/>
                </a:solidFill>
              </a:rPr>
              <a:t>Osztrák minta</a:t>
            </a:r>
            <a:endParaRPr lang="hu-HU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9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" grpId="0"/>
      <p:bldP spid="80" grpId="0"/>
      <p:bldP spid="81" grpId="0"/>
      <p:bldP spid="83" grpId="0"/>
      <p:bldP spid="84" grpId="0"/>
      <p:bldP spid="85" grpId="0"/>
      <p:bldP spid="86" grpId="0"/>
      <p:bldP spid="87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tx1"/>
          </a:solidFill>
        </p:spPr>
        <p:txBody>
          <a:bodyPr/>
          <a:lstStyle/>
          <a:p>
            <a:pPr algn="l" eaLnBrk="1" hangingPunct="1"/>
            <a:r>
              <a:rPr lang="hu-HU" dirty="0" smtClean="0">
                <a:solidFill>
                  <a:schemeClr val="bg1"/>
                </a:solidFill>
              </a:rPr>
              <a:t>GLOBE összehasonlítás</a:t>
            </a:r>
          </a:p>
        </p:txBody>
      </p:sp>
      <p:grpSp>
        <p:nvGrpSpPr>
          <p:cNvPr id="6" name="Diagram group"/>
          <p:cNvGrpSpPr/>
          <p:nvPr/>
        </p:nvGrpSpPr>
        <p:grpSpPr>
          <a:xfrm>
            <a:off x="7925736" y="116632"/>
            <a:ext cx="1127217" cy="1127217"/>
            <a:chOff x="4510969" y="157833"/>
            <a:chExt cx="1127217" cy="1127217"/>
          </a:xfrm>
          <a:scene3d>
            <a:camera prst="orthographicFront">
              <a:rot lat="0" lon="0" rev="16200000"/>
            </a:camera>
            <a:lightRig rig="threePt" dir="t"/>
          </a:scene3d>
        </p:grpSpPr>
        <p:sp>
          <p:nvSpPr>
            <p:cNvPr id="7" name="Körszelet 6"/>
            <p:cNvSpPr/>
            <p:nvPr/>
          </p:nvSpPr>
          <p:spPr>
            <a:xfrm>
              <a:off x="4510969" y="157833"/>
              <a:ext cx="1127217" cy="1127217"/>
            </a:xfrm>
            <a:prstGeom prst="chord">
              <a:avLst>
                <a:gd name="adj1" fmla="val 4800000"/>
                <a:gd name="adj2" fmla="val 16800000"/>
              </a:avLst>
            </a:prstGeom>
            <a:scene3d>
              <a:camera prst="orthographicFront">
                <a:rot lat="0" lon="0" rev="16200000"/>
              </a:camera>
              <a:lightRig rig="threePt" dir="t"/>
            </a:scene3d>
            <a:sp3d/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Kör 7"/>
            <p:cNvSpPr/>
            <p:nvPr/>
          </p:nvSpPr>
          <p:spPr>
            <a:xfrm>
              <a:off x="4623691" y="270555"/>
              <a:ext cx="901773" cy="901773"/>
            </a:xfrm>
            <a:prstGeom prst="pie">
              <a:avLst>
                <a:gd name="adj1" fmla="val 5400000"/>
                <a:gd name="adj2" fmla="val 16200000"/>
              </a:avLst>
            </a:prstGeom>
            <a:scene3d>
              <a:camera prst="orthographicFront">
                <a:rot lat="0" lon="0" rev="16200000"/>
              </a:camera>
              <a:lightRig rig="threePt" dir="t"/>
            </a:scene3d>
            <a:sp3d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aphicFrame>
        <p:nvGraphicFramePr>
          <p:cNvPr id="9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559355"/>
              </p:ext>
            </p:extLst>
          </p:nvPr>
        </p:nvGraphicFramePr>
        <p:xfrm>
          <a:off x="539552" y="1556792"/>
          <a:ext cx="8136904" cy="42672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22716"/>
                <a:gridCol w="1232997"/>
                <a:gridCol w="1150798"/>
                <a:gridCol w="1397398"/>
                <a:gridCol w="1232995"/>
              </a:tblGrid>
              <a:tr h="640088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Dimenziók </a:t>
                      </a:r>
                      <a:endParaRPr lang="hu-HU" sz="20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Magyar-ország</a:t>
                      </a:r>
                      <a:endParaRPr lang="hu-HU" sz="20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vágyott</a:t>
                      </a:r>
                      <a:endParaRPr lang="hu-HU" sz="20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Ausztria</a:t>
                      </a:r>
                      <a:endParaRPr lang="hu-HU" sz="20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vágyott</a:t>
                      </a:r>
                      <a:endParaRPr lang="hu-HU" sz="2000" dirty="0"/>
                    </a:p>
                  </a:txBody>
                  <a:tcPr marT="45721" marB="45721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Bizonytalanság kerülés</a:t>
                      </a:r>
                      <a:endParaRPr lang="hu-HU" sz="2000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3,12</a:t>
                      </a:r>
                      <a:endParaRPr lang="hu-HU" sz="2000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4,66</a:t>
                      </a:r>
                      <a:endParaRPr lang="hu-HU" sz="2000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5,16</a:t>
                      </a:r>
                      <a:endParaRPr lang="hu-HU" sz="2000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3,66</a:t>
                      </a:r>
                      <a:endParaRPr lang="hu-HU" sz="2000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hu-HU" sz="2000" dirty="0" err="1" smtClean="0"/>
                        <a:t>Asszertivitás</a:t>
                      </a:r>
                      <a:endParaRPr lang="hu-HU" sz="20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3,73</a:t>
                      </a:r>
                      <a:endParaRPr lang="hu-HU" sz="20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4,45</a:t>
                      </a:r>
                      <a:endParaRPr lang="hu-HU" sz="20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4,62</a:t>
                      </a:r>
                      <a:endParaRPr lang="hu-HU" sz="20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2,81</a:t>
                      </a:r>
                      <a:endParaRPr lang="hu-HU" sz="2000" dirty="0"/>
                    </a:p>
                  </a:txBody>
                  <a:tcPr marT="45721" marB="45721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Hatalmi távolság</a:t>
                      </a:r>
                      <a:endParaRPr lang="hu-HU" sz="2000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5,56</a:t>
                      </a:r>
                      <a:endParaRPr lang="hu-HU" sz="2000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2,49</a:t>
                      </a:r>
                      <a:endParaRPr lang="hu-HU" sz="2000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4,95</a:t>
                      </a:r>
                      <a:endParaRPr lang="hu-HU" sz="2000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2,44</a:t>
                      </a:r>
                      <a:endParaRPr lang="hu-HU" sz="2000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Humán orientáció</a:t>
                      </a:r>
                      <a:endParaRPr lang="hu-HU" sz="20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3,35</a:t>
                      </a:r>
                      <a:endParaRPr lang="hu-HU" sz="20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5,48</a:t>
                      </a:r>
                      <a:endParaRPr lang="hu-HU" sz="20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3,72</a:t>
                      </a:r>
                      <a:endParaRPr lang="hu-HU" sz="20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5,76</a:t>
                      </a:r>
                      <a:endParaRPr lang="hu-HU" sz="2000" dirty="0"/>
                    </a:p>
                  </a:txBody>
                  <a:tcPr marT="45721" marB="45721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Jövő orientáció</a:t>
                      </a:r>
                      <a:endParaRPr lang="hu-HU" sz="2000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3,21</a:t>
                      </a:r>
                      <a:endParaRPr lang="hu-HU" sz="2000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5,70</a:t>
                      </a:r>
                      <a:endParaRPr lang="hu-HU" sz="2000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4,46</a:t>
                      </a:r>
                      <a:endParaRPr lang="hu-HU" sz="2000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5,11</a:t>
                      </a:r>
                      <a:endParaRPr lang="hu-HU" sz="2000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Teljesítményorientáció</a:t>
                      </a:r>
                      <a:endParaRPr lang="hu-HU" sz="2000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3,43</a:t>
                      </a:r>
                      <a:endParaRPr lang="hu-HU" sz="2000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5,96</a:t>
                      </a:r>
                      <a:endParaRPr lang="hu-HU" sz="2000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4,44</a:t>
                      </a:r>
                      <a:endParaRPr lang="hu-HU" sz="2000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6,10</a:t>
                      </a:r>
                      <a:endParaRPr lang="hu-HU" sz="2000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Csoport kollektivizmus</a:t>
                      </a:r>
                      <a:endParaRPr lang="hu-HU" sz="2000" dirty="0"/>
                    </a:p>
                  </a:txBody>
                  <a:tcPr marT="45721" marB="4572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3,53</a:t>
                      </a:r>
                      <a:endParaRPr lang="hu-HU" sz="2000" dirty="0"/>
                    </a:p>
                  </a:txBody>
                  <a:tcPr marT="45721" marB="4572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4,50</a:t>
                      </a:r>
                      <a:endParaRPr lang="hu-HU" sz="2000" dirty="0"/>
                    </a:p>
                  </a:txBody>
                  <a:tcPr marT="45721" marB="4572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4,85</a:t>
                      </a:r>
                      <a:endParaRPr lang="hu-HU" sz="2000" dirty="0"/>
                    </a:p>
                  </a:txBody>
                  <a:tcPr marT="45721" marB="4572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5,27</a:t>
                      </a:r>
                      <a:endParaRPr lang="hu-HU" sz="2000" dirty="0"/>
                    </a:p>
                  </a:txBody>
                  <a:tcPr marT="45721" marB="4572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4256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Intézményi kollektivizmus</a:t>
                      </a:r>
                      <a:endParaRPr lang="hu-HU" sz="20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3,53</a:t>
                      </a:r>
                      <a:endParaRPr lang="hu-HU" sz="20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4,50</a:t>
                      </a:r>
                      <a:endParaRPr lang="hu-HU" sz="20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4,30</a:t>
                      </a:r>
                      <a:endParaRPr lang="hu-HU" sz="20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4,73</a:t>
                      </a:r>
                      <a:endParaRPr lang="hu-HU" sz="2000" dirty="0"/>
                    </a:p>
                  </a:txBody>
                  <a:tcPr marT="45721" marB="45721"/>
                </a:tc>
              </a:tr>
              <a:tr h="394256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Nemi egyenjogúság</a:t>
                      </a:r>
                      <a:endParaRPr lang="hu-HU" sz="20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3,73</a:t>
                      </a:r>
                      <a:endParaRPr lang="hu-HU" sz="20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4,45</a:t>
                      </a:r>
                      <a:endParaRPr lang="hu-HU" sz="20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3,90</a:t>
                      </a:r>
                      <a:endParaRPr lang="hu-HU" sz="20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4,83</a:t>
                      </a:r>
                      <a:endParaRPr lang="hu-HU" sz="2000" dirty="0"/>
                    </a:p>
                  </a:txBody>
                  <a:tcPr marT="45721" marB="45721"/>
                </a:tc>
              </a:tr>
            </a:tbl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6156176" y="6381328"/>
            <a:ext cx="293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/>
              <a:t>(</a:t>
            </a:r>
            <a:r>
              <a:rPr lang="hu-HU" dirty="0" err="1" smtClean="0"/>
              <a:t>Bakacsi</a:t>
            </a:r>
            <a:r>
              <a:rPr lang="hu-HU" dirty="0" smtClean="0"/>
              <a:t> 2008)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425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artalom helye 17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5256584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hu-HU" dirty="0"/>
              <a:t>Az erőforrások felhasználása a vállalkozói orientáción keresztül vezet növekedéshez. </a:t>
            </a:r>
          </a:p>
          <a:p>
            <a:pPr>
              <a:buFont typeface="Wingdings" pitchFamily="2" charset="2"/>
              <a:buChar char="ü"/>
            </a:pPr>
            <a:r>
              <a:rPr lang="hu-HU" dirty="0" smtClean="0"/>
              <a:t>A </a:t>
            </a:r>
            <a:r>
              <a:rPr lang="hu-HU" dirty="0"/>
              <a:t>magyar kkv-k erőforrásaik </a:t>
            </a:r>
            <a:r>
              <a:rPr lang="hu-HU" dirty="0" smtClean="0"/>
              <a:t>felhasználásakor </a:t>
            </a:r>
            <a:r>
              <a:rPr lang="hu-HU" dirty="0"/>
              <a:t>gyakrabban alkalmaznak vevőorientált stratégiát, kevésbé innovatívak, amivel akadályozzák saját növekedésüket</a:t>
            </a:r>
            <a:r>
              <a:rPr lang="hu-HU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hu-HU" dirty="0" smtClean="0"/>
              <a:t>A </a:t>
            </a:r>
            <a:r>
              <a:rPr lang="hu-HU" dirty="0"/>
              <a:t>GLOBE kutatással kapott kulturális különbségek összhangban vannak a kapott </a:t>
            </a:r>
            <a:r>
              <a:rPr lang="hu-HU" dirty="0" smtClean="0"/>
              <a:t>eredményekkel.</a:t>
            </a:r>
          </a:p>
        </p:txBody>
      </p:sp>
      <p:sp>
        <p:nvSpPr>
          <p:cNvPr id="20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tx1"/>
          </a:solidFill>
        </p:spPr>
        <p:txBody>
          <a:bodyPr/>
          <a:lstStyle/>
          <a:p>
            <a:pPr algn="l" eaLnBrk="1" hangingPunct="1"/>
            <a:r>
              <a:rPr lang="hu-HU" dirty="0" smtClean="0">
                <a:solidFill>
                  <a:schemeClr val="bg1"/>
                </a:solidFill>
              </a:rPr>
              <a:t>Összefoglalás</a:t>
            </a:r>
            <a:endParaRPr lang="hu-H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96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eco.u-szeged.hu/site/upload/2010/02/gtk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5" t="1698" r="12326" b="-1698"/>
          <a:stretch/>
        </p:blipFill>
        <p:spPr bwMode="auto">
          <a:xfrm>
            <a:off x="0" y="0"/>
            <a:ext cx="9144000" cy="70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ím 1"/>
          <p:cNvSpPr txBox="1">
            <a:spLocks/>
          </p:cNvSpPr>
          <p:nvPr/>
        </p:nvSpPr>
        <p:spPr bwMode="auto">
          <a:xfrm>
            <a:off x="0" y="2492896"/>
            <a:ext cx="9144000" cy="7780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dirty="0" smtClean="0">
                <a:solidFill>
                  <a:schemeClr val="bg1"/>
                </a:solidFill>
              </a:rPr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27437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 bwMode="auto">
          <a:xfrm>
            <a:off x="0" y="274638"/>
            <a:ext cx="9144000" cy="77809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hu-HU" dirty="0" smtClean="0">
                <a:solidFill>
                  <a:schemeClr val="bg1"/>
                </a:solidFill>
              </a:rPr>
              <a:t>Az előadás menete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54739571"/>
              </p:ext>
            </p:extLst>
          </p:nvPr>
        </p:nvGraphicFramePr>
        <p:xfrm>
          <a:off x="899592" y="1412776"/>
          <a:ext cx="734481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0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Kvantitatív módon megvizsgálni, hogy a különböző menedzsment orientációk hogyan befolyásolják a KKV-k növekedését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hu-HU" dirty="0" smtClean="0"/>
              <a:t>Eredményeink értelmezése az osztrák és a magyar kulturális összehasonlító kutatások tükrében.</a:t>
            </a:r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0" y="274638"/>
            <a:ext cx="9144000" cy="77809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hu-HU" dirty="0" smtClean="0">
                <a:solidFill>
                  <a:schemeClr val="bg1"/>
                </a:solidFill>
              </a:rPr>
              <a:t>Kutatási célok</a:t>
            </a:r>
          </a:p>
        </p:txBody>
      </p:sp>
      <p:grpSp>
        <p:nvGrpSpPr>
          <p:cNvPr id="5" name="Diagram group"/>
          <p:cNvGrpSpPr/>
          <p:nvPr/>
        </p:nvGrpSpPr>
        <p:grpSpPr>
          <a:xfrm>
            <a:off x="7983197" y="71502"/>
            <a:ext cx="1127217" cy="1127217"/>
            <a:chOff x="2101" y="157833"/>
            <a:chExt cx="1127217" cy="1127217"/>
          </a:xfrm>
          <a:scene3d>
            <a:camera prst="orthographicFront">
              <a:rot lat="0" lon="0" rev="16200000"/>
            </a:camera>
            <a:lightRig rig="threePt" dir="t"/>
          </a:scene3d>
        </p:grpSpPr>
        <p:sp>
          <p:nvSpPr>
            <p:cNvPr id="6" name="Körszelet 5"/>
            <p:cNvSpPr/>
            <p:nvPr/>
          </p:nvSpPr>
          <p:spPr>
            <a:xfrm>
              <a:off x="2101" y="157833"/>
              <a:ext cx="1127217" cy="1127217"/>
            </a:xfrm>
            <a:prstGeom prst="chord">
              <a:avLst>
                <a:gd name="adj1" fmla="val 4800000"/>
                <a:gd name="adj2" fmla="val 16800000"/>
              </a:avLst>
            </a:prstGeom>
            <a:scene3d>
              <a:camera prst="orthographicFront">
                <a:rot lat="0" lon="0" rev="16200000"/>
              </a:camera>
              <a:lightRig rig="threePt" dir="t"/>
            </a:scene3d>
            <a:sp3d/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Kör 6"/>
            <p:cNvSpPr/>
            <p:nvPr/>
          </p:nvSpPr>
          <p:spPr>
            <a:xfrm>
              <a:off x="114823" y="270555"/>
              <a:ext cx="901773" cy="901773"/>
            </a:xfrm>
            <a:prstGeom prst="pie">
              <a:avLst>
                <a:gd name="adj1" fmla="val 14040000"/>
                <a:gd name="adj2" fmla="val 16200000"/>
              </a:avLst>
            </a:prstGeom>
            <a:scene3d>
              <a:camera prst="orthographicFront">
                <a:rot lat="0" lon="0" rev="16200000"/>
              </a:camera>
              <a:lightRig rig="threePt" dir="t"/>
            </a:scene3d>
            <a:sp3d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46498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orkplacepsychology.files.wordpress.com/2010/12/work_t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92078" cy="57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1584176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hu-H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szervezet tagjai által elfogadott, közösen alkalmazott értékek, meggyőződések, hiedelmek rendszere.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 bwMode="auto">
          <a:xfrm>
            <a:off x="0" y="274638"/>
            <a:ext cx="9144000" cy="77809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hu-HU" dirty="0" smtClean="0">
                <a:solidFill>
                  <a:schemeClr val="bg1"/>
                </a:solidFill>
              </a:rPr>
              <a:t>A szervezeti kultúra</a:t>
            </a:r>
          </a:p>
        </p:txBody>
      </p:sp>
      <p:grpSp>
        <p:nvGrpSpPr>
          <p:cNvPr id="5" name="Diagram group"/>
          <p:cNvGrpSpPr/>
          <p:nvPr/>
        </p:nvGrpSpPr>
        <p:grpSpPr>
          <a:xfrm>
            <a:off x="7933733" y="100078"/>
            <a:ext cx="1127217" cy="1127217"/>
            <a:chOff x="1129318" y="157833"/>
            <a:chExt cx="1127217" cy="1127217"/>
          </a:xfrm>
          <a:scene3d>
            <a:camera prst="orthographicFront">
              <a:rot lat="0" lon="0" rev="16200000"/>
            </a:camera>
            <a:lightRig rig="threePt" dir="t"/>
          </a:scene3d>
        </p:grpSpPr>
        <p:sp>
          <p:nvSpPr>
            <p:cNvPr id="7" name="Körszelet 6"/>
            <p:cNvSpPr/>
            <p:nvPr/>
          </p:nvSpPr>
          <p:spPr>
            <a:xfrm>
              <a:off x="1129318" y="157833"/>
              <a:ext cx="1127217" cy="1127217"/>
            </a:xfrm>
            <a:prstGeom prst="chord">
              <a:avLst>
                <a:gd name="adj1" fmla="val 4800000"/>
                <a:gd name="adj2" fmla="val 16800000"/>
              </a:avLst>
            </a:prstGeom>
            <a:scene3d>
              <a:camera prst="orthographicFront">
                <a:rot lat="0" lon="0" rev="16200000"/>
              </a:camera>
              <a:lightRig rig="threePt" dir="t"/>
            </a:scene3d>
            <a:sp3d/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Kör 7"/>
            <p:cNvSpPr/>
            <p:nvPr/>
          </p:nvSpPr>
          <p:spPr>
            <a:xfrm>
              <a:off x="1242040" y="270555"/>
              <a:ext cx="901773" cy="901773"/>
            </a:xfrm>
            <a:prstGeom prst="pie">
              <a:avLst>
                <a:gd name="adj1" fmla="val 11880000"/>
                <a:gd name="adj2" fmla="val 16200000"/>
              </a:avLst>
            </a:prstGeom>
            <a:scene3d>
              <a:camera prst="orthographicFront">
                <a:rot lat="0" lon="0" rev="16200000"/>
              </a:camera>
              <a:lightRig rig="threePt" dir="t"/>
            </a:scene3d>
            <a:sp3d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315" y="4149080"/>
            <a:ext cx="8626165" cy="2160240"/>
          </a:xfrm>
        </p:spPr>
        <p:txBody>
          <a:bodyPr numCol="2"/>
          <a:lstStyle/>
          <a:p>
            <a:pPr marL="914400" lvl="1" indent="-457200" eaLnBrk="1" hangingPunct="1">
              <a:buFontTx/>
              <a:buAutoNum type="arabicPeriod"/>
            </a:pPr>
            <a:r>
              <a:rPr lang="hu-HU" sz="2400" dirty="0" smtClean="0"/>
              <a:t>Teljesítményorientáció 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hu-HU" sz="2400" dirty="0" smtClean="0"/>
              <a:t>Jövő orientáció 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hu-HU" sz="2400" dirty="0" err="1" smtClean="0"/>
              <a:t>Asszertivitás</a:t>
            </a:r>
            <a:r>
              <a:rPr lang="hu-HU" sz="2400" dirty="0" smtClean="0"/>
              <a:t> 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hu-HU" sz="2400" dirty="0" smtClean="0"/>
              <a:t>Hatalmi távolság 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hu-HU" sz="2400" dirty="0" smtClean="0"/>
              <a:t>Humán orientáció</a:t>
            </a:r>
          </a:p>
          <a:p>
            <a:pPr marL="457200" lvl="1" indent="0" eaLnBrk="1" hangingPunct="1">
              <a:buNone/>
            </a:pPr>
            <a:endParaRPr lang="hu-HU" sz="2400" dirty="0" smtClean="0"/>
          </a:p>
          <a:p>
            <a:pPr marL="914400" lvl="1" indent="-457200" eaLnBrk="1" hangingPunct="1">
              <a:buFont typeface="+mj-lt"/>
              <a:buAutoNum type="arabicPeriod" startAt="6"/>
            </a:pPr>
            <a:r>
              <a:rPr lang="hu-HU" sz="2400" dirty="0" smtClean="0"/>
              <a:t>Szervezeti (szociális) kollektivizmus </a:t>
            </a:r>
          </a:p>
          <a:p>
            <a:pPr marL="914400" lvl="1" indent="-457200" eaLnBrk="1" hangingPunct="1">
              <a:buFont typeface="+mj-lt"/>
              <a:buAutoNum type="arabicPeriod" startAt="6"/>
            </a:pPr>
            <a:r>
              <a:rPr lang="hu-HU" sz="2400" dirty="0" smtClean="0"/>
              <a:t>Csoport kollektivizmus </a:t>
            </a:r>
          </a:p>
          <a:p>
            <a:pPr marL="914400" lvl="1" indent="-457200" eaLnBrk="1" hangingPunct="1">
              <a:buFont typeface="+mj-lt"/>
              <a:buAutoNum type="arabicPeriod" startAt="6"/>
            </a:pPr>
            <a:r>
              <a:rPr lang="hu-HU" sz="2400" dirty="0" smtClean="0"/>
              <a:t>Bizonytalanságkerülés </a:t>
            </a:r>
          </a:p>
          <a:p>
            <a:pPr marL="914400" lvl="1" indent="-457200" eaLnBrk="1" hangingPunct="1">
              <a:buFont typeface="+mj-lt"/>
              <a:buAutoNum type="arabicPeriod" startAt="6"/>
            </a:pPr>
            <a:r>
              <a:rPr lang="hu-HU" sz="2400" dirty="0" smtClean="0"/>
              <a:t>Nemi egyenjogúság </a:t>
            </a:r>
          </a:p>
          <a:p>
            <a:pPr marL="533400" indent="-533400" eaLnBrk="1" hangingPunct="1"/>
            <a:endParaRPr lang="hu-HU" sz="2800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251520" y="1268760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</a:pPr>
            <a:r>
              <a:rPr lang="hu-HU" sz="2400" dirty="0"/>
              <a:t>V</a:t>
            </a:r>
            <a:r>
              <a:rPr lang="hu-HU" sz="2400" dirty="0" smtClean="0"/>
              <a:t>ezetés és a Szervezeti Magatartás Hatékonyságának Nemzetközi Vizsgálata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hu-HU" sz="2400" dirty="0" smtClean="0"/>
              <a:t>62 országban 825 szervezetnél 17.000 válaszadó.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hu-HU" sz="2400" dirty="0" smtClean="0"/>
              <a:t>A szervezeti és a nemzeti kultúrát vizsgálja.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112 tulajdonság értékelése 7 fokozatú skálán.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Magyarország: 200 + 700 fő középvezető megkérdezése.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400" dirty="0"/>
          </a:p>
        </p:txBody>
      </p:sp>
      <p:sp>
        <p:nvSpPr>
          <p:cNvPr id="5" name="Cím 1"/>
          <p:cNvSpPr txBox="1">
            <a:spLocks/>
          </p:cNvSpPr>
          <p:nvPr/>
        </p:nvSpPr>
        <p:spPr bwMode="auto">
          <a:xfrm>
            <a:off x="0" y="274638"/>
            <a:ext cx="9144000" cy="77809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hu-HU" dirty="0" smtClean="0">
                <a:solidFill>
                  <a:schemeClr val="bg1"/>
                </a:solidFill>
              </a:rPr>
              <a:t>GLOBE Kutatás</a:t>
            </a:r>
          </a:p>
        </p:txBody>
      </p:sp>
      <p:grpSp>
        <p:nvGrpSpPr>
          <p:cNvPr id="6" name="Diagram group"/>
          <p:cNvGrpSpPr/>
          <p:nvPr/>
        </p:nvGrpSpPr>
        <p:grpSpPr>
          <a:xfrm>
            <a:off x="7892898" y="100078"/>
            <a:ext cx="1127217" cy="1127217"/>
            <a:chOff x="1129318" y="157833"/>
            <a:chExt cx="1127217" cy="1127217"/>
          </a:xfrm>
          <a:scene3d>
            <a:camera prst="orthographicFront">
              <a:rot lat="0" lon="0" rev="16200000"/>
            </a:camera>
            <a:lightRig rig="threePt" dir="t"/>
          </a:scene3d>
        </p:grpSpPr>
        <p:sp>
          <p:nvSpPr>
            <p:cNvPr id="7" name="Körszelet 6"/>
            <p:cNvSpPr/>
            <p:nvPr/>
          </p:nvSpPr>
          <p:spPr>
            <a:xfrm>
              <a:off x="1129318" y="157833"/>
              <a:ext cx="1127217" cy="1127217"/>
            </a:xfrm>
            <a:prstGeom prst="chord">
              <a:avLst>
                <a:gd name="adj1" fmla="val 4800000"/>
                <a:gd name="adj2" fmla="val 16800000"/>
              </a:avLst>
            </a:prstGeom>
            <a:scene3d>
              <a:camera prst="orthographicFront">
                <a:rot lat="0" lon="0" rev="16200000"/>
              </a:camera>
              <a:lightRig rig="threePt" dir="t"/>
            </a:scene3d>
            <a:sp3d/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Kör 7"/>
            <p:cNvSpPr/>
            <p:nvPr/>
          </p:nvSpPr>
          <p:spPr>
            <a:xfrm>
              <a:off x="1242040" y="270555"/>
              <a:ext cx="901773" cy="901773"/>
            </a:xfrm>
            <a:prstGeom prst="pie">
              <a:avLst>
                <a:gd name="adj1" fmla="val 11880000"/>
                <a:gd name="adj2" fmla="val 16200000"/>
              </a:avLst>
            </a:prstGeom>
            <a:scene3d>
              <a:camera prst="orthographicFront">
                <a:rot lat="0" lon="0" rev="16200000"/>
              </a:camera>
              <a:lightRig rig="threePt" dir="t"/>
            </a:scene3d>
            <a:sp3d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83735837"/>
              </p:ext>
            </p:extLst>
          </p:nvPr>
        </p:nvGraphicFramePr>
        <p:xfrm>
          <a:off x="755576" y="1772816"/>
          <a:ext cx="770485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ím 1"/>
          <p:cNvSpPr txBox="1">
            <a:spLocks/>
          </p:cNvSpPr>
          <p:nvPr/>
        </p:nvSpPr>
        <p:spPr bwMode="auto">
          <a:xfrm>
            <a:off x="0" y="274638"/>
            <a:ext cx="9144000" cy="77809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hu-HU" dirty="0" smtClean="0">
                <a:solidFill>
                  <a:schemeClr val="bg1"/>
                </a:solidFill>
              </a:rPr>
              <a:t>Aktuális és vágyott kultúra</a:t>
            </a:r>
          </a:p>
        </p:txBody>
      </p:sp>
      <p:grpSp>
        <p:nvGrpSpPr>
          <p:cNvPr id="4" name="Diagram group"/>
          <p:cNvGrpSpPr/>
          <p:nvPr/>
        </p:nvGrpSpPr>
        <p:grpSpPr>
          <a:xfrm>
            <a:off x="7973994" y="100078"/>
            <a:ext cx="1127217" cy="1127217"/>
            <a:chOff x="1129318" y="157833"/>
            <a:chExt cx="1127217" cy="1127217"/>
          </a:xfrm>
          <a:scene3d>
            <a:camera prst="orthographicFront">
              <a:rot lat="0" lon="0" rev="16200000"/>
            </a:camera>
            <a:lightRig rig="threePt" dir="t"/>
          </a:scene3d>
        </p:grpSpPr>
        <p:sp>
          <p:nvSpPr>
            <p:cNvPr id="5" name="Körszelet 4"/>
            <p:cNvSpPr/>
            <p:nvPr/>
          </p:nvSpPr>
          <p:spPr>
            <a:xfrm>
              <a:off x="1129318" y="157833"/>
              <a:ext cx="1127217" cy="1127217"/>
            </a:xfrm>
            <a:prstGeom prst="chord">
              <a:avLst>
                <a:gd name="adj1" fmla="val 4800000"/>
                <a:gd name="adj2" fmla="val 16800000"/>
              </a:avLst>
            </a:prstGeom>
            <a:scene3d>
              <a:camera prst="orthographicFront">
                <a:rot lat="0" lon="0" rev="16200000"/>
              </a:camera>
              <a:lightRig rig="threePt" dir="t"/>
            </a:scene3d>
            <a:sp3d/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Kör 5"/>
            <p:cNvSpPr/>
            <p:nvPr/>
          </p:nvSpPr>
          <p:spPr>
            <a:xfrm>
              <a:off x="1242040" y="270555"/>
              <a:ext cx="901773" cy="901773"/>
            </a:xfrm>
            <a:prstGeom prst="pie">
              <a:avLst>
                <a:gd name="adj1" fmla="val 11880000"/>
                <a:gd name="adj2" fmla="val 16200000"/>
              </a:avLst>
            </a:prstGeom>
            <a:scene3d>
              <a:camera prst="orthographicFront">
                <a:rot lat="0" lon="0" rev="16200000"/>
              </a:camera>
              <a:lightRig rig="threePt" dir="t"/>
            </a:scene3d>
            <a:sp3d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tx1"/>
          </a:solidFill>
        </p:spPr>
        <p:txBody>
          <a:bodyPr/>
          <a:lstStyle/>
          <a:p>
            <a:pPr algn="l" eaLnBrk="1" hangingPunct="1"/>
            <a:r>
              <a:rPr lang="hu-HU" dirty="0" smtClean="0">
                <a:solidFill>
                  <a:schemeClr val="bg1"/>
                </a:solidFill>
              </a:rPr>
              <a:t>GLOBE Klaszterek</a:t>
            </a: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826333"/>
              </p:ext>
            </p:extLst>
          </p:nvPr>
        </p:nvGraphicFramePr>
        <p:xfrm>
          <a:off x="611560" y="1484784"/>
          <a:ext cx="8208912" cy="4808855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1673530"/>
                <a:gridCol w="1632712"/>
                <a:gridCol w="1619106"/>
                <a:gridCol w="1596428"/>
                <a:gridCol w="1687136"/>
              </a:tblGrid>
              <a:tr h="354965"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u="none" strike="noStrike" dirty="0">
                          <a:effectLst/>
                        </a:rPr>
                        <a:t>Angol-szász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u="none" strike="noStrike" dirty="0">
                          <a:effectLst/>
                        </a:rPr>
                        <a:t>Észak-Európa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u="none" strike="noStrike" dirty="0" smtClean="0">
                          <a:effectLst/>
                        </a:rPr>
                        <a:t>Germán-Európa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u="none" strike="noStrike" dirty="0">
                          <a:effectLst/>
                        </a:rPr>
                        <a:t>Kelet-Európa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u="none" strike="noStrike" dirty="0">
                          <a:effectLst/>
                        </a:rPr>
                        <a:t>Latin-Európa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398270">
                <a:tc>
                  <a:txBody>
                    <a:bodyPr/>
                    <a:lstStyle/>
                    <a:p>
                      <a:pPr algn="l" fontAlgn="t"/>
                      <a:r>
                        <a:rPr lang="hu-HU" sz="1600" u="none" strike="noStrike" dirty="0">
                          <a:effectLst/>
                        </a:rPr>
                        <a:t>Anglia</a:t>
                      </a:r>
                      <a:br>
                        <a:rPr lang="hu-HU" sz="1600" u="none" strike="noStrike" dirty="0">
                          <a:effectLst/>
                        </a:rPr>
                      </a:br>
                      <a:r>
                        <a:rPr lang="hu-HU" sz="1600" u="none" strike="noStrike" dirty="0">
                          <a:effectLst/>
                        </a:rPr>
                        <a:t>Ausztrália</a:t>
                      </a:r>
                      <a:br>
                        <a:rPr lang="hu-HU" sz="1600" u="none" strike="noStrike" dirty="0">
                          <a:effectLst/>
                        </a:rPr>
                      </a:br>
                      <a:r>
                        <a:rPr lang="hu-HU" sz="1600" u="none" strike="noStrike" dirty="0">
                          <a:effectLst/>
                        </a:rPr>
                        <a:t>Dél-Afrika (</a:t>
                      </a:r>
                      <a:r>
                        <a:rPr lang="hu-HU" sz="1600" u="none" strike="noStrike" dirty="0" smtClean="0">
                          <a:effectLst/>
                        </a:rPr>
                        <a:t>fehér</a:t>
                      </a:r>
                      <a:r>
                        <a:rPr lang="hu-HU" sz="1600" u="none" strike="noStrike" dirty="0">
                          <a:effectLst/>
                        </a:rPr>
                        <a:t>)</a:t>
                      </a:r>
                      <a:br>
                        <a:rPr lang="hu-HU" sz="1600" u="none" strike="noStrike" dirty="0">
                          <a:effectLst/>
                        </a:rPr>
                      </a:br>
                      <a:r>
                        <a:rPr lang="hu-HU" sz="1600" u="none" strike="noStrike" dirty="0">
                          <a:effectLst/>
                        </a:rPr>
                        <a:t>Írország</a:t>
                      </a:r>
                      <a:br>
                        <a:rPr lang="hu-HU" sz="1600" u="none" strike="noStrike" dirty="0">
                          <a:effectLst/>
                        </a:rPr>
                      </a:br>
                      <a:r>
                        <a:rPr lang="hu-HU" sz="1600" u="none" strike="noStrike" dirty="0">
                          <a:effectLst/>
                        </a:rPr>
                        <a:t>Kanada</a:t>
                      </a:r>
                      <a:br>
                        <a:rPr lang="hu-HU" sz="1600" u="none" strike="noStrike" dirty="0">
                          <a:effectLst/>
                        </a:rPr>
                      </a:br>
                      <a:r>
                        <a:rPr lang="hu-HU" sz="1600" u="none" strike="noStrike" dirty="0">
                          <a:effectLst/>
                        </a:rPr>
                        <a:t>Új-Zéland</a:t>
                      </a:r>
                      <a:br>
                        <a:rPr lang="hu-HU" sz="1600" u="none" strike="noStrike" dirty="0">
                          <a:effectLst/>
                        </a:rPr>
                      </a:br>
                      <a:r>
                        <a:rPr lang="hu-HU" sz="1600" u="none" strike="noStrike" dirty="0">
                          <a:effectLst/>
                        </a:rPr>
                        <a:t>USA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600" u="none" strike="noStrike" dirty="0">
                          <a:effectLst/>
                        </a:rPr>
                        <a:t>Dánia</a:t>
                      </a:r>
                      <a:br>
                        <a:rPr lang="hu-HU" sz="1600" u="none" strike="noStrike" dirty="0">
                          <a:effectLst/>
                        </a:rPr>
                      </a:br>
                      <a:r>
                        <a:rPr lang="hu-HU" sz="1600" u="none" strike="noStrike" dirty="0">
                          <a:effectLst/>
                        </a:rPr>
                        <a:t>Finnország</a:t>
                      </a:r>
                      <a:br>
                        <a:rPr lang="hu-HU" sz="1600" u="none" strike="noStrike" dirty="0">
                          <a:effectLst/>
                        </a:rPr>
                      </a:br>
                      <a:r>
                        <a:rPr lang="hu-HU" sz="1600" u="none" strike="noStrike" dirty="0">
                          <a:effectLst/>
                        </a:rPr>
                        <a:t>Svédország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Ausztria</a:t>
                      </a:r>
                      <a:r>
                        <a:rPr lang="hu-HU" sz="1600" u="none" strike="noStrike" dirty="0">
                          <a:effectLst/>
                        </a:rPr>
                        <a:t/>
                      </a:r>
                      <a:br>
                        <a:rPr lang="hu-HU" sz="1600" u="none" strike="noStrike" dirty="0">
                          <a:effectLst/>
                        </a:rPr>
                      </a:br>
                      <a:r>
                        <a:rPr lang="hu-HU" sz="1600" u="none" strike="noStrike" dirty="0">
                          <a:effectLst/>
                        </a:rPr>
                        <a:t>Hollandia</a:t>
                      </a:r>
                      <a:br>
                        <a:rPr lang="hu-HU" sz="1600" u="none" strike="noStrike" dirty="0">
                          <a:effectLst/>
                        </a:rPr>
                      </a:br>
                      <a:r>
                        <a:rPr lang="hu-HU" sz="1600" u="none" strike="noStrike" dirty="0">
                          <a:effectLst/>
                        </a:rPr>
                        <a:t>Németország (volt NDK) Németország (volt NSZK) Svájc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600" u="none" strike="noStrike" dirty="0">
                          <a:effectLst/>
                        </a:rPr>
                        <a:t>Albánia</a:t>
                      </a:r>
                      <a:br>
                        <a:rPr lang="hu-HU" sz="1600" u="none" strike="noStrike" dirty="0">
                          <a:effectLst/>
                        </a:rPr>
                      </a:br>
                      <a:r>
                        <a:rPr lang="hu-HU" sz="1600" u="none" strike="noStrike" dirty="0">
                          <a:effectLst/>
                        </a:rPr>
                        <a:t>Görögország</a:t>
                      </a:r>
                      <a:br>
                        <a:rPr lang="hu-HU" sz="1600" u="none" strike="noStrike" dirty="0">
                          <a:effectLst/>
                        </a:rPr>
                      </a:br>
                      <a:r>
                        <a:rPr lang="hu-HU" sz="1600" u="none" strike="noStrike" dirty="0">
                          <a:effectLst/>
                        </a:rPr>
                        <a:t>Grúzia Kazahsztán Lengyelország </a:t>
                      </a:r>
                      <a:r>
                        <a:rPr lang="hu-H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Magyarország</a:t>
                      </a:r>
                      <a:r>
                        <a:rPr lang="hu-HU" sz="1600" u="none" strike="noStrike" dirty="0">
                          <a:effectLst/>
                        </a:rPr>
                        <a:t> Oroszország Szlovénia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600" u="none" strike="noStrike" dirty="0">
                          <a:effectLst/>
                        </a:rPr>
                        <a:t>Franciaország</a:t>
                      </a:r>
                      <a:br>
                        <a:rPr lang="hu-HU" sz="1600" u="none" strike="noStrike" dirty="0">
                          <a:effectLst/>
                        </a:rPr>
                      </a:br>
                      <a:r>
                        <a:rPr lang="hu-HU" sz="1600" u="none" strike="noStrike" dirty="0">
                          <a:effectLst/>
                        </a:rPr>
                        <a:t>Izrael</a:t>
                      </a:r>
                      <a:br>
                        <a:rPr lang="hu-HU" sz="1600" u="none" strike="noStrike" dirty="0">
                          <a:effectLst/>
                        </a:rPr>
                      </a:br>
                      <a:r>
                        <a:rPr lang="hu-HU" sz="1600" u="none" strike="noStrike" dirty="0">
                          <a:effectLst/>
                        </a:rPr>
                        <a:t>Olaszország Portugália Spanyolország Svájc (francia)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53340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u="none" strike="noStrike" dirty="0">
                          <a:effectLst/>
                        </a:rPr>
                        <a:t>Afrika</a:t>
                      </a:r>
                      <a:br>
                        <a:rPr lang="hu-HU" sz="1600" u="none" strike="noStrike" dirty="0">
                          <a:effectLst/>
                        </a:rPr>
                      </a:br>
                      <a:r>
                        <a:rPr lang="hu-HU" sz="1600" u="none" strike="noStrike" dirty="0" smtClean="0">
                          <a:effectLst/>
                        </a:rPr>
                        <a:t>(déli félteke)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u="none" strike="noStrike" dirty="0">
                          <a:effectLst/>
                        </a:rPr>
                        <a:t>Arab </a:t>
                      </a:r>
                      <a:r>
                        <a:rPr lang="hu-HU" sz="1600" u="none" strike="noStrike" dirty="0" smtClean="0">
                          <a:effectLst/>
                        </a:rPr>
                        <a:t/>
                      </a:r>
                      <a:br>
                        <a:rPr lang="hu-HU" sz="1600" u="none" strike="noStrike" dirty="0" smtClean="0">
                          <a:effectLst/>
                        </a:rPr>
                      </a:br>
                      <a:r>
                        <a:rPr lang="hu-HU" sz="1600" u="none" strike="noStrike" dirty="0" smtClean="0">
                          <a:effectLst/>
                        </a:rPr>
                        <a:t>(</a:t>
                      </a:r>
                      <a:r>
                        <a:rPr lang="hu-HU" sz="1600" u="none" strike="noStrike" dirty="0">
                          <a:effectLst/>
                        </a:rPr>
                        <a:t>Közel- Kelet)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u="none" strike="noStrike" dirty="0">
                          <a:effectLst/>
                        </a:rPr>
                        <a:t>Dél-Ázsiai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u="none" strike="noStrike" dirty="0">
                          <a:effectLst/>
                        </a:rPr>
                        <a:t>Konfuciánus</a:t>
                      </a:r>
                      <a:br>
                        <a:rPr lang="hu-HU" sz="1600" u="none" strike="noStrike" dirty="0">
                          <a:effectLst/>
                        </a:rPr>
                      </a:br>
                      <a:r>
                        <a:rPr lang="hu-HU" sz="1600" u="none" strike="noStrike" dirty="0">
                          <a:effectLst/>
                        </a:rPr>
                        <a:t>Ázsia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u="none" strike="noStrike" dirty="0">
                          <a:effectLst/>
                        </a:rPr>
                        <a:t>Latin-Amerika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752600">
                <a:tc>
                  <a:txBody>
                    <a:bodyPr/>
                    <a:lstStyle/>
                    <a:p>
                      <a:pPr algn="l" fontAlgn="t"/>
                      <a:r>
                        <a:rPr lang="hu-HU" sz="1600" u="none" strike="noStrike" dirty="0">
                          <a:effectLst/>
                        </a:rPr>
                        <a:t>Dél-Afrika (</a:t>
                      </a:r>
                      <a:r>
                        <a:rPr lang="hu-HU" sz="1600" u="none" strike="noStrike" dirty="0" smtClean="0">
                          <a:effectLst/>
                        </a:rPr>
                        <a:t>fekete</a:t>
                      </a:r>
                      <a:r>
                        <a:rPr lang="hu-HU" sz="1600" u="none" strike="noStrike" dirty="0">
                          <a:effectLst/>
                        </a:rPr>
                        <a:t>)</a:t>
                      </a:r>
                      <a:br>
                        <a:rPr lang="hu-HU" sz="1600" u="none" strike="noStrike" dirty="0">
                          <a:effectLst/>
                        </a:rPr>
                      </a:br>
                      <a:r>
                        <a:rPr lang="hu-HU" sz="1600" u="none" strike="noStrike" dirty="0">
                          <a:effectLst/>
                        </a:rPr>
                        <a:t>Namíbia Nigéria Zambia Zimbabwe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600" u="none" strike="noStrike" dirty="0">
                          <a:effectLst/>
                        </a:rPr>
                        <a:t>Egyiptom</a:t>
                      </a:r>
                      <a:br>
                        <a:rPr lang="hu-HU" sz="1600" u="none" strike="noStrike" dirty="0">
                          <a:effectLst/>
                        </a:rPr>
                      </a:br>
                      <a:r>
                        <a:rPr lang="hu-HU" sz="1600" u="none" strike="noStrike" dirty="0">
                          <a:effectLst/>
                        </a:rPr>
                        <a:t>Katar</a:t>
                      </a:r>
                      <a:br>
                        <a:rPr lang="hu-HU" sz="1600" u="none" strike="noStrike" dirty="0">
                          <a:effectLst/>
                        </a:rPr>
                      </a:br>
                      <a:r>
                        <a:rPr lang="hu-HU" sz="1600" u="none" strike="noStrike" dirty="0">
                          <a:effectLst/>
                        </a:rPr>
                        <a:t>Kuvait Marokkó Törökország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600" u="none" strike="noStrike" dirty="0">
                          <a:effectLst/>
                        </a:rPr>
                        <a:t>Fülöp-szigetek</a:t>
                      </a:r>
                      <a:br>
                        <a:rPr lang="hu-HU" sz="1600" u="none" strike="noStrike" dirty="0">
                          <a:effectLst/>
                        </a:rPr>
                      </a:br>
                      <a:r>
                        <a:rPr lang="hu-HU" sz="1600" u="none" strike="noStrike" dirty="0">
                          <a:effectLst/>
                        </a:rPr>
                        <a:t>India</a:t>
                      </a:r>
                      <a:br>
                        <a:rPr lang="hu-HU" sz="1600" u="none" strike="noStrike" dirty="0">
                          <a:effectLst/>
                        </a:rPr>
                      </a:br>
                      <a:r>
                        <a:rPr lang="hu-HU" sz="1600" u="none" strike="noStrike" dirty="0">
                          <a:effectLst/>
                        </a:rPr>
                        <a:t>Indonézia Irán Malajzia Thaiföld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600" u="none" strike="noStrike" dirty="0">
                          <a:effectLst/>
                        </a:rPr>
                        <a:t>Dél-Korea</a:t>
                      </a:r>
                      <a:br>
                        <a:rPr lang="hu-HU" sz="1600" u="none" strike="noStrike" dirty="0">
                          <a:effectLst/>
                        </a:rPr>
                      </a:br>
                      <a:r>
                        <a:rPr lang="hu-HU" sz="1600" u="none" strike="noStrike" dirty="0">
                          <a:effectLst/>
                        </a:rPr>
                        <a:t>Hong Kong</a:t>
                      </a:r>
                      <a:br>
                        <a:rPr lang="hu-HU" sz="1600" u="none" strike="noStrike" dirty="0">
                          <a:effectLst/>
                        </a:rPr>
                      </a:br>
                      <a:r>
                        <a:rPr lang="hu-HU" sz="1600" u="none" strike="noStrike" dirty="0">
                          <a:effectLst/>
                        </a:rPr>
                        <a:t>Japán Kína Szingapúr Tajvan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600" u="none" strike="noStrike" dirty="0">
                          <a:effectLst/>
                        </a:rPr>
                        <a:t>Argentína</a:t>
                      </a:r>
                      <a:br>
                        <a:rPr lang="hu-HU" sz="1600" u="none" strike="noStrike" dirty="0">
                          <a:effectLst/>
                        </a:rPr>
                      </a:br>
                      <a:r>
                        <a:rPr lang="hu-HU" sz="1600" u="none" strike="noStrike" dirty="0">
                          <a:effectLst/>
                        </a:rPr>
                        <a:t>Bolívia</a:t>
                      </a:r>
                      <a:br>
                        <a:rPr lang="hu-HU" sz="1600" u="none" strike="noStrike" dirty="0">
                          <a:effectLst/>
                        </a:rPr>
                      </a:br>
                      <a:r>
                        <a:rPr lang="hu-HU" sz="1600" u="none" strike="noStrike" dirty="0">
                          <a:effectLst/>
                        </a:rPr>
                        <a:t>Brazília Costa Rica Ecuador</a:t>
                      </a:r>
                      <a:br>
                        <a:rPr lang="hu-HU" sz="1600" u="none" strike="noStrike" dirty="0">
                          <a:effectLst/>
                        </a:rPr>
                      </a:br>
                      <a:r>
                        <a:rPr lang="hu-HU" sz="1600" u="none" strike="noStrike" dirty="0">
                          <a:effectLst/>
                        </a:rPr>
                        <a:t>El Salvador</a:t>
                      </a:r>
                      <a:br>
                        <a:rPr lang="hu-HU" sz="1600" u="none" strike="noStrike" dirty="0">
                          <a:effectLst/>
                        </a:rPr>
                      </a:br>
                      <a:r>
                        <a:rPr lang="hu-HU" sz="1600" u="none" strike="noStrike" dirty="0">
                          <a:effectLst/>
                        </a:rPr>
                        <a:t>Guatemala Kolumbia Mexikó Venezuela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pSp>
        <p:nvGrpSpPr>
          <p:cNvPr id="9" name="Diagram group"/>
          <p:cNvGrpSpPr/>
          <p:nvPr/>
        </p:nvGrpSpPr>
        <p:grpSpPr>
          <a:xfrm>
            <a:off x="7967295" y="92438"/>
            <a:ext cx="1127217" cy="1127217"/>
            <a:chOff x="1129318" y="157833"/>
            <a:chExt cx="1127217" cy="1127217"/>
          </a:xfrm>
          <a:scene3d>
            <a:camera prst="orthographicFront">
              <a:rot lat="0" lon="0" rev="16200000"/>
            </a:camera>
            <a:lightRig rig="threePt" dir="t"/>
          </a:scene3d>
        </p:grpSpPr>
        <p:sp>
          <p:nvSpPr>
            <p:cNvPr id="10" name="Körszelet 9"/>
            <p:cNvSpPr/>
            <p:nvPr/>
          </p:nvSpPr>
          <p:spPr>
            <a:xfrm>
              <a:off x="1129318" y="157833"/>
              <a:ext cx="1127217" cy="1127217"/>
            </a:xfrm>
            <a:prstGeom prst="chord">
              <a:avLst>
                <a:gd name="adj1" fmla="val 4800000"/>
                <a:gd name="adj2" fmla="val 16800000"/>
              </a:avLst>
            </a:prstGeom>
            <a:scene3d>
              <a:camera prst="orthographicFront">
                <a:rot lat="0" lon="0" rev="16200000"/>
              </a:camera>
              <a:lightRig rig="threePt" dir="t"/>
            </a:scene3d>
            <a:sp3d/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Kör 10"/>
            <p:cNvSpPr/>
            <p:nvPr/>
          </p:nvSpPr>
          <p:spPr>
            <a:xfrm>
              <a:off x="1242040" y="270555"/>
              <a:ext cx="901773" cy="901773"/>
            </a:xfrm>
            <a:prstGeom prst="pie">
              <a:avLst>
                <a:gd name="adj1" fmla="val 11880000"/>
                <a:gd name="adj2" fmla="val 16200000"/>
              </a:avLst>
            </a:prstGeom>
            <a:scene3d>
              <a:camera prst="orthographicFront">
                <a:rot lat="0" lon="0" rev="16200000"/>
              </a:camera>
              <a:lightRig rig="threePt" dir="t"/>
            </a:scene3d>
            <a:sp3d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" name="Szövegdoboz 1"/>
          <p:cNvSpPr txBox="1"/>
          <p:nvPr/>
        </p:nvSpPr>
        <p:spPr>
          <a:xfrm>
            <a:off x="6156176" y="6381328"/>
            <a:ext cx="293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/>
              <a:t>(</a:t>
            </a:r>
            <a:r>
              <a:rPr lang="hu-HU" dirty="0" err="1" smtClean="0"/>
              <a:t>Bakacsi</a:t>
            </a:r>
            <a:r>
              <a:rPr lang="hu-HU" dirty="0" smtClean="0"/>
              <a:t> 2008)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71523163"/>
              </p:ext>
            </p:extLst>
          </p:nvPr>
        </p:nvGraphicFramePr>
        <p:xfrm>
          <a:off x="899592" y="1268760"/>
          <a:ext cx="7620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psziroot\AppData\Local\Microsoft\Windows\Temporary Internet Files\Content.IE5\YRC1YUX2\MC90030367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1657659" cy="166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0" y="274638"/>
            <a:ext cx="9144000" cy="77809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hu-HU" dirty="0" smtClean="0">
                <a:solidFill>
                  <a:schemeClr val="bg1"/>
                </a:solidFill>
              </a:rPr>
              <a:t>Menedzsment orientációk</a:t>
            </a:r>
          </a:p>
        </p:txBody>
      </p:sp>
      <p:grpSp>
        <p:nvGrpSpPr>
          <p:cNvPr id="11" name="Diagram group"/>
          <p:cNvGrpSpPr/>
          <p:nvPr/>
        </p:nvGrpSpPr>
        <p:grpSpPr>
          <a:xfrm>
            <a:off x="7918100" y="100078"/>
            <a:ext cx="1127217" cy="1127217"/>
            <a:chOff x="2256535" y="157833"/>
            <a:chExt cx="1127217" cy="1127217"/>
          </a:xfrm>
          <a:scene3d>
            <a:camera prst="orthographicFront">
              <a:rot lat="0" lon="0" rev="16200000"/>
            </a:camera>
            <a:lightRig rig="threePt" dir="t"/>
          </a:scene3d>
        </p:grpSpPr>
        <p:sp>
          <p:nvSpPr>
            <p:cNvPr id="12" name="Körszelet 11"/>
            <p:cNvSpPr/>
            <p:nvPr/>
          </p:nvSpPr>
          <p:spPr>
            <a:xfrm>
              <a:off x="2256535" y="157833"/>
              <a:ext cx="1127217" cy="1127217"/>
            </a:xfrm>
            <a:prstGeom prst="chord">
              <a:avLst>
                <a:gd name="adj1" fmla="val 4800000"/>
                <a:gd name="adj2" fmla="val 16800000"/>
              </a:avLst>
            </a:prstGeom>
            <a:scene3d>
              <a:camera prst="orthographicFront">
                <a:rot lat="0" lon="0" rev="16200000"/>
              </a:camera>
              <a:lightRig rig="threePt" dir="t"/>
            </a:scene3d>
            <a:sp3d/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Kör 12"/>
            <p:cNvSpPr/>
            <p:nvPr/>
          </p:nvSpPr>
          <p:spPr>
            <a:xfrm>
              <a:off x="2369257" y="270555"/>
              <a:ext cx="901773" cy="901773"/>
            </a:xfrm>
            <a:prstGeom prst="pie">
              <a:avLst>
                <a:gd name="adj1" fmla="val 9720000"/>
                <a:gd name="adj2" fmla="val 16200000"/>
              </a:avLst>
            </a:prstGeom>
            <a:scene3d>
              <a:camera prst="orthographicFront">
                <a:rot lat="0" lon="0" rev="16200000"/>
              </a:camera>
              <a:lightRig rig="threePt" dir="t"/>
            </a:scene3d>
            <a:sp3d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0682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541183" y="1311130"/>
            <a:ext cx="326241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Erőforrások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5508104" y="1311130"/>
            <a:ext cx="326241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Növekedés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5508105" y="5674545"/>
            <a:ext cx="326241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Hálózatosodás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2820461" y="2006604"/>
            <a:ext cx="326241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Vevői </a:t>
            </a:r>
            <a:br>
              <a:rPr lang="hu-HU" sz="2400" b="1" dirty="0" smtClean="0">
                <a:solidFill>
                  <a:schemeClr val="bg1"/>
                </a:solidFill>
              </a:rPr>
            </a:br>
            <a:r>
              <a:rPr lang="hu-HU" sz="2400" b="1" dirty="0" smtClean="0">
                <a:solidFill>
                  <a:schemeClr val="bg1"/>
                </a:solidFill>
              </a:rPr>
              <a:t>orientáció</a:t>
            </a:r>
          </a:p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(Válaszkészség)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2820461" y="3329858"/>
            <a:ext cx="326241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Vállalkozói orientáció</a:t>
            </a:r>
          </a:p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(</a:t>
            </a:r>
            <a:r>
              <a:rPr lang="hu-HU" sz="2400" b="1" dirty="0" err="1" smtClean="0">
                <a:solidFill>
                  <a:schemeClr val="bg1"/>
                </a:solidFill>
              </a:rPr>
              <a:t>Innovativitás</a:t>
            </a:r>
            <a:r>
              <a:rPr lang="hu-HU" sz="2400" b="1" dirty="0" smtClean="0">
                <a:solidFill>
                  <a:schemeClr val="bg1"/>
                </a:solidFill>
              </a:rPr>
              <a:t/>
            </a:r>
            <a:br>
              <a:rPr lang="hu-HU" sz="2400" b="1" dirty="0" smtClean="0">
                <a:solidFill>
                  <a:schemeClr val="bg1"/>
                </a:solidFill>
              </a:rPr>
            </a:br>
            <a:r>
              <a:rPr lang="hu-HU" sz="2400" b="1" dirty="0" smtClean="0">
                <a:solidFill>
                  <a:schemeClr val="bg1"/>
                </a:solidFill>
              </a:rPr>
              <a:t>Kockázatvállalás</a:t>
            </a:r>
            <a:br>
              <a:rPr lang="hu-HU" sz="2400" b="1" dirty="0" smtClean="0">
                <a:solidFill>
                  <a:schemeClr val="bg1"/>
                </a:solidFill>
              </a:rPr>
            </a:br>
            <a:r>
              <a:rPr lang="hu-HU" sz="2400" b="1" dirty="0" err="1" smtClean="0">
                <a:solidFill>
                  <a:schemeClr val="bg1"/>
                </a:solidFill>
              </a:rPr>
              <a:t>Proaktivitás</a:t>
            </a:r>
            <a:r>
              <a:rPr lang="hu-HU" sz="2400" b="1" dirty="0" smtClean="0">
                <a:solidFill>
                  <a:schemeClr val="bg1"/>
                </a:solidFill>
              </a:rPr>
              <a:t>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541183" y="5679012"/>
            <a:ext cx="326241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Környezet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11"/>
          <p:cNvCxnSpPr>
            <a:stCxn id="2" idx="3"/>
            <a:endCxn id="3" idx="1"/>
          </p:cNvCxnSpPr>
          <p:nvPr/>
        </p:nvCxnSpPr>
        <p:spPr>
          <a:xfrm>
            <a:off x="3803597" y="1541963"/>
            <a:ext cx="170450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9" name="Straight Arrow Connector 15"/>
          <p:cNvCxnSpPr>
            <a:stCxn id="2" idx="2"/>
            <a:endCxn id="5" idx="1"/>
          </p:cNvCxnSpPr>
          <p:nvPr/>
        </p:nvCxnSpPr>
        <p:spPr>
          <a:xfrm>
            <a:off x="2172390" y="1772795"/>
            <a:ext cx="648071" cy="8339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10" name="Straight Arrow Connector 17"/>
          <p:cNvCxnSpPr>
            <a:stCxn id="2" idx="2"/>
            <a:endCxn id="6" idx="1"/>
          </p:cNvCxnSpPr>
          <p:nvPr/>
        </p:nvCxnSpPr>
        <p:spPr>
          <a:xfrm>
            <a:off x="2172390" y="1772795"/>
            <a:ext cx="648071" cy="25265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11" name="Straight Arrow Connector 19"/>
          <p:cNvCxnSpPr>
            <a:stCxn id="7" idx="0"/>
            <a:endCxn id="6" idx="2"/>
          </p:cNvCxnSpPr>
          <p:nvPr/>
        </p:nvCxnSpPr>
        <p:spPr>
          <a:xfrm flipV="1">
            <a:off x="2172390" y="5268850"/>
            <a:ext cx="2279278" cy="4101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12" name="Straight Arrow Connector 21"/>
          <p:cNvCxnSpPr>
            <a:stCxn id="5" idx="3"/>
            <a:endCxn id="3" idx="2"/>
          </p:cNvCxnSpPr>
          <p:nvPr/>
        </p:nvCxnSpPr>
        <p:spPr>
          <a:xfrm flipV="1">
            <a:off x="6082875" y="1772795"/>
            <a:ext cx="1056436" cy="8339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13" name="Straight Arrow Connector 23"/>
          <p:cNvCxnSpPr>
            <a:stCxn id="6" idx="3"/>
            <a:endCxn id="3" idx="2"/>
          </p:cNvCxnSpPr>
          <p:nvPr/>
        </p:nvCxnSpPr>
        <p:spPr>
          <a:xfrm flipV="1">
            <a:off x="6082875" y="1772795"/>
            <a:ext cx="1056436" cy="25265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14" name="Straight Arrow Connector 25"/>
          <p:cNvCxnSpPr>
            <a:stCxn id="6" idx="2"/>
            <a:endCxn id="4" idx="0"/>
          </p:cNvCxnSpPr>
          <p:nvPr/>
        </p:nvCxnSpPr>
        <p:spPr>
          <a:xfrm>
            <a:off x="4451668" y="5268850"/>
            <a:ext cx="2687644" cy="4056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15" name="Straight Arrow Connector 27"/>
          <p:cNvCxnSpPr>
            <a:stCxn id="4" idx="0"/>
            <a:endCxn id="3" idx="2"/>
          </p:cNvCxnSpPr>
          <p:nvPr/>
        </p:nvCxnSpPr>
        <p:spPr>
          <a:xfrm flipH="1" flipV="1">
            <a:off x="7139311" y="1772795"/>
            <a:ext cx="1" cy="3901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20" name="Cím 1"/>
          <p:cNvSpPr txBox="1">
            <a:spLocks/>
          </p:cNvSpPr>
          <p:nvPr/>
        </p:nvSpPr>
        <p:spPr>
          <a:xfrm>
            <a:off x="0" y="274638"/>
            <a:ext cx="9144000" cy="77809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hu-HU" dirty="0" smtClean="0">
                <a:solidFill>
                  <a:schemeClr val="bg1"/>
                </a:solidFill>
              </a:rPr>
              <a:t>COEO modell</a:t>
            </a:r>
          </a:p>
        </p:txBody>
      </p:sp>
      <p:grpSp>
        <p:nvGrpSpPr>
          <p:cNvPr id="17" name="Diagram group"/>
          <p:cNvGrpSpPr/>
          <p:nvPr/>
        </p:nvGrpSpPr>
        <p:grpSpPr>
          <a:xfrm>
            <a:off x="7921404" y="100078"/>
            <a:ext cx="1127217" cy="1127217"/>
            <a:chOff x="2256535" y="157833"/>
            <a:chExt cx="1127217" cy="1127217"/>
          </a:xfrm>
          <a:scene3d>
            <a:camera prst="orthographicFront">
              <a:rot lat="0" lon="0" rev="16200000"/>
            </a:camera>
            <a:lightRig rig="threePt" dir="t"/>
          </a:scene3d>
        </p:grpSpPr>
        <p:sp>
          <p:nvSpPr>
            <p:cNvPr id="18" name="Körszelet 17"/>
            <p:cNvSpPr/>
            <p:nvPr/>
          </p:nvSpPr>
          <p:spPr>
            <a:xfrm>
              <a:off x="2256535" y="157833"/>
              <a:ext cx="1127217" cy="1127217"/>
            </a:xfrm>
            <a:prstGeom prst="chord">
              <a:avLst>
                <a:gd name="adj1" fmla="val 4800000"/>
                <a:gd name="adj2" fmla="val 16800000"/>
              </a:avLst>
            </a:prstGeom>
            <a:scene3d>
              <a:camera prst="orthographicFront">
                <a:rot lat="0" lon="0" rev="16200000"/>
              </a:camera>
              <a:lightRig rig="threePt" dir="t"/>
            </a:scene3d>
            <a:sp3d/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Kör 18"/>
            <p:cNvSpPr/>
            <p:nvPr/>
          </p:nvSpPr>
          <p:spPr>
            <a:xfrm>
              <a:off x="2369257" y="270555"/>
              <a:ext cx="901773" cy="901773"/>
            </a:xfrm>
            <a:prstGeom prst="pie">
              <a:avLst>
                <a:gd name="adj1" fmla="val 9720000"/>
                <a:gd name="adj2" fmla="val 16200000"/>
              </a:avLst>
            </a:prstGeom>
            <a:scene3d>
              <a:camera prst="orthographicFront">
                <a:rot lat="0" lon="0" rev="16200000"/>
              </a:camera>
              <a:lightRig rig="threePt" dir="t"/>
            </a:scene3d>
            <a:sp3d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6" name="Téglalap 15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400" dirty="0" smtClean="0"/>
              <a:t>(</a:t>
            </a:r>
            <a:r>
              <a:rPr lang="en-US" sz="2400" dirty="0" smtClean="0"/>
              <a:t>Eggers</a:t>
            </a:r>
            <a:r>
              <a:rPr lang="en-US" sz="2400" dirty="0"/>
              <a:t>, </a:t>
            </a:r>
            <a:r>
              <a:rPr lang="de-DE" sz="2400" dirty="0" smtClean="0"/>
              <a:t>Kraus</a:t>
            </a:r>
            <a:r>
              <a:rPr lang="en-US" sz="2400" dirty="0"/>
              <a:t>, </a:t>
            </a:r>
            <a:r>
              <a:rPr lang="en-US" sz="2400" dirty="0" err="1" smtClean="0"/>
              <a:t>Laraway</a:t>
            </a:r>
            <a:r>
              <a:rPr lang="en-US" sz="2400" dirty="0"/>
              <a:t>, </a:t>
            </a:r>
            <a:r>
              <a:rPr lang="en-US" sz="2400" dirty="0" err="1" smtClean="0"/>
              <a:t>Snycerski</a:t>
            </a:r>
            <a:r>
              <a:rPr lang="hu-HU" sz="2400" dirty="0" smtClean="0"/>
              <a:t> 2010)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8054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799</Words>
  <Application>Microsoft Office PowerPoint</Application>
  <PresentationFormat>Diavetítés a képernyőre (4:3 oldalarány)</PresentationFormat>
  <Paragraphs>260</Paragraphs>
  <Slides>17</Slides>
  <Notes>9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Alapértelmezett terv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GLOBE Klaszterek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GLOBE összehasonlítás</vt:lpstr>
      <vt:lpstr>Összefoglalás</vt:lpstr>
      <vt:lpstr>PowerPoint bemutató</vt:lpstr>
    </vt:vector>
  </TitlesOfParts>
  <Company>----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Szervezeti kultúra kutatások Magyarországon</dc:title>
  <dc:creator>Máté</dc:creator>
  <cp:lastModifiedBy>Farkas Gergely</cp:lastModifiedBy>
  <cp:revision>39</cp:revision>
  <dcterms:created xsi:type="dcterms:W3CDTF">2009-04-28T08:50:59Z</dcterms:created>
  <dcterms:modified xsi:type="dcterms:W3CDTF">2012-11-29T13:40:05Z</dcterms:modified>
</cp:coreProperties>
</file>