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67" r:id="rId15"/>
  </p:sldIdLst>
  <p:sldSz cx="9144000" cy="6858000" type="screen4x3"/>
  <p:notesSz cx="6797675" cy="99266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089" autoAdjust="0"/>
  </p:normalViewPr>
  <p:slideViewPr>
    <p:cSldViewPr>
      <p:cViewPr>
        <p:scale>
          <a:sx n="53" d="100"/>
          <a:sy n="53" d="100"/>
        </p:scale>
        <p:origin x="-1644" y="-6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unkaf&#252;ze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2.1888607755480464E-2"/>
                  <c:y val="7.3487205125356446E-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20733131421975728"/>
                  <c:y val="9.9747481761285783E-2"/>
                </c:manualLayout>
              </c:layout>
              <c:numFmt formatCode="0.00%" sourceLinked="0"/>
              <c:spPr/>
              <c:txPr>
                <a:bodyPr/>
                <a:lstStyle/>
                <a:p>
                  <a:pPr>
                    <a:defRPr b="1"/>
                  </a:pPr>
                  <a:endParaRPr lang="hu-H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2238586076473312"/>
                  <c:y val="-8.0697052179387468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33176138000399169"/>
                  <c:y val="-0.15245875458282412"/>
                </c:manualLayout>
              </c:layout>
              <c:numFmt formatCode="0.00%" sourceLinked="0"/>
              <c:spPr/>
              <c:txPr>
                <a:bodyPr/>
                <a:lstStyle/>
                <a:p>
                  <a:pPr>
                    <a:defRPr b="1"/>
                  </a:pPr>
                  <a:endParaRPr lang="hu-H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20261461067366579"/>
                  <c:y val="0.1119812627588218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.00%" sourceLinked="0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Munka1!$Q$5:$Q$11</c:f>
              <c:strCache>
                <c:ptCount val="7"/>
                <c:pt idx="0">
                  <c:v>gaming machines</c:v>
                </c:pt>
                <c:pt idx="1">
                  <c:v>lotteries</c:v>
                </c:pt>
                <c:pt idx="2">
                  <c:v>raffle</c:v>
                </c:pt>
                <c:pt idx="3">
                  <c:v>slot machines</c:v>
                </c:pt>
                <c:pt idx="4">
                  <c:v>betting</c:v>
                </c:pt>
                <c:pt idx="5">
                  <c:v>card game</c:v>
                </c:pt>
                <c:pt idx="6">
                  <c:v>casinos</c:v>
                </c:pt>
              </c:strCache>
            </c:strRef>
          </c:cat>
          <c:val>
            <c:numRef>
              <c:f>Munka1!$R$5:$R$11</c:f>
              <c:numCache>
                <c:formatCode>General</c:formatCode>
                <c:ptCount val="7"/>
                <c:pt idx="0">
                  <c:v>0.13</c:v>
                </c:pt>
                <c:pt idx="1">
                  <c:v>42.5</c:v>
                </c:pt>
                <c:pt idx="2">
                  <c:v>0.02</c:v>
                </c:pt>
                <c:pt idx="3">
                  <c:v>50.69</c:v>
                </c:pt>
                <c:pt idx="4">
                  <c:v>3.73</c:v>
                </c:pt>
                <c:pt idx="5">
                  <c:v>0.05</c:v>
                </c:pt>
                <c:pt idx="6">
                  <c:v>2.87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2000"/>
      </a:pPr>
      <a:endParaRPr lang="hu-H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247CD5-1F09-4F7D-80E4-8F2E77F42443}" type="doc">
      <dgm:prSet loTypeId="urn:microsoft.com/office/officeart/2005/8/layout/pList1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hu-HU"/>
        </a:p>
      </dgm:t>
    </dgm:pt>
    <dgm:pt modelId="{75762809-7F1F-45A9-A47F-ED2B95B65AFC}">
      <dgm:prSet phldrT="[Szöveg]"/>
      <dgm:spPr/>
      <dgm:t>
        <a:bodyPr/>
        <a:lstStyle/>
        <a:p>
          <a:r>
            <a:rPr lang="hu-HU" dirty="0" smtClean="0"/>
            <a:t>Gave back the slot machines</a:t>
          </a:r>
          <a:endParaRPr lang="hu-HU" dirty="0"/>
        </a:p>
      </dgm:t>
    </dgm:pt>
    <dgm:pt modelId="{4D0AAAE8-1ED7-41A1-B469-38BCA559288D}" type="parTrans" cxnId="{FC1170F1-3A78-47D4-A680-40C16BA97261}">
      <dgm:prSet/>
      <dgm:spPr/>
      <dgm:t>
        <a:bodyPr/>
        <a:lstStyle/>
        <a:p>
          <a:endParaRPr lang="hu-HU"/>
        </a:p>
      </dgm:t>
    </dgm:pt>
    <dgm:pt modelId="{3FD3A231-3795-4E77-B32D-1A6F9913C873}" type="sibTrans" cxnId="{FC1170F1-3A78-47D4-A680-40C16BA97261}">
      <dgm:prSet/>
      <dgm:spPr/>
      <dgm:t>
        <a:bodyPr/>
        <a:lstStyle/>
        <a:p>
          <a:endParaRPr lang="hu-HU"/>
        </a:p>
      </dgm:t>
    </dgm:pt>
    <dgm:pt modelId="{5C8F963D-E0C9-441C-8329-87489710DA54}">
      <dgm:prSet/>
      <dgm:spPr/>
      <dgm:t>
        <a:bodyPr/>
        <a:lstStyle/>
        <a:p>
          <a:r>
            <a:rPr lang="en-US" dirty="0" smtClean="0"/>
            <a:t>not react</a:t>
          </a:r>
          <a:r>
            <a:rPr lang="hu-HU" dirty="0" smtClean="0"/>
            <a:t>ing</a:t>
          </a:r>
          <a:r>
            <a:rPr lang="en-US" dirty="0" smtClean="0"/>
            <a:t>, are waiting </a:t>
          </a:r>
          <a:endParaRPr lang="hu-HU" dirty="0"/>
        </a:p>
      </dgm:t>
    </dgm:pt>
    <dgm:pt modelId="{DDD5B1A8-A12E-4F3E-943F-52502AE851E6}" type="parTrans" cxnId="{F92E7BCD-9E4B-4705-9524-7A467F9C01FB}">
      <dgm:prSet/>
      <dgm:spPr/>
      <dgm:t>
        <a:bodyPr/>
        <a:lstStyle/>
        <a:p>
          <a:endParaRPr lang="hu-HU"/>
        </a:p>
      </dgm:t>
    </dgm:pt>
    <dgm:pt modelId="{7A6B73E9-6ACB-44B7-BA62-B740F0776520}" type="sibTrans" cxnId="{F92E7BCD-9E4B-4705-9524-7A467F9C01FB}">
      <dgm:prSet/>
      <dgm:spPr/>
      <dgm:t>
        <a:bodyPr/>
        <a:lstStyle/>
        <a:p>
          <a:endParaRPr lang="hu-HU"/>
        </a:p>
      </dgm:t>
    </dgm:pt>
    <dgm:pt modelId="{779A2BB9-1305-476F-8B96-F02EF1EF553B}">
      <dgm:prSet/>
      <dgm:spPr/>
      <dgm:t>
        <a:bodyPr/>
        <a:lstStyle/>
        <a:p>
          <a:r>
            <a:rPr lang="hu-HU" dirty="0" smtClean="0">
              <a:effectLst/>
            </a:rPr>
            <a:t>still a distributor</a:t>
          </a:r>
          <a:endParaRPr lang="hu-HU" dirty="0">
            <a:effectLst/>
            <a:latin typeface="Times New Roman"/>
            <a:ea typeface="Times New Roman"/>
          </a:endParaRPr>
        </a:p>
      </dgm:t>
    </dgm:pt>
    <dgm:pt modelId="{5E220AE5-3014-42D1-9AAC-C5AED7782502}" type="parTrans" cxnId="{EC689F0F-1775-434E-A313-BB1ED4FDD9F4}">
      <dgm:prSet/>
      <dgm:spPr/>
      <dgm:t>
        <a:bodyPr/>
        <a:lstStyle/>
        <a:p>
          <a:endParaRPr lang="hu-HU"/>
        </a:p>
      </dgm:t>
    </dgm:pt>
    <dgm:pt modelId="{4F1BD8C6-C788-43EE-B769-F945319C974E}" type="sibTrans" cxnId="{EC689F0F-1775-434E-A313-BB1ED4FDD9F4}">
      <dgm:prSet/>
      <dgm:spPr/>
      <dgm:t>
        <a:bodyPr/>
        <a:lstStyle/>
        <a:p>
          <a:endParaRPr lang="hu-HU"/>
        </a:p>
      </dgm:t>
    </dgm:pt>
    <dgm:pt modelId="{5F6E8C69-C99C-43D6-8AC5-40F5BF9E5EA4}">
      <dgm:prSet/>
      <dgm:spPr/>
      <dgm:t>
        <a:bodyPr/>
        <a:lstStyle/>
        <a:p>
          <a:r>
            <a:rPr lang="en-US" dirty="0" smtClean="0">
              <a:effectLst/>
            </a:rPr>
            <a:t>reduced the number of</a:t>
          </a:r>
          <a:r>
            <a:rPr lang="hu-HU" dirty="0" smtClean="0">
              <a:effectLst/>
            </a:rPr>
            <a:t> slot</a:t>
          </a:r>
          <a:r>
            <a:rPr lang="en-US" dirty="0" smtClean="0">
              <a:effectLst/>
            </a:rPr>
            <a:t> machines</a:t>
          </a:r>
          <a:endParaRPr lang="hu-HU" dirty="0">
            <a:effectLst/>
            <a:latin typeface="Times New Roman"/>
            <a:ea typeface="Times New Roman"/>
          </a:endParaRPr>
        </a:p>
      </dgm:t>
    </dgm:pt>
    <dgm:pt modelId="{7D894D11-ADA0-4406-A41B-132BF8BC1F0A}" type="parTrans" cxnId="{48B2A156-D44D-4319-9CF1-0940FE7030FF}">
      <dgm:prSet/>
      <dgm:spPr/>
      <dgm:t>
        <a:bodyPr/>
        <a:lstStyle/>
        <a:p>
          <a:endParaRPr lang="hu-HU"/>
        </a:p>
      </dgm:t>
    </dgm:pt>
    <dgm:pt modelId="{85426F8B-096C-47D0-BD40-F8F22B0772D5}" type="sibTrans" cxnId="{48B2A156-D44D-4319-9CF1-0940FE7030FF}">
      <dgm:prSet/>
      <dgm:spPr/>
      <dgm:t>
        <a:bodyPr/>
        <a:lstStyle/>
        <a:p>
          <a:endParaRPr lang="hu-HU"/>
        </a:p>
      </dgm:t>
    </dgm:pt>
    <dgm:pt modelId="{7E3270C0-D368-4A35-80D5-C72AB27B4B10}" type="pres">
      <dgm:prSet presAssocID="{2C247CD5-1F09-4F7D-80E4-8F2E77F4244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2D4E97AE-420D-414E-88C8-B540100B18F8}" type="pres">
      <dgm:prSet presAssocID="{75762809-7F1F-45A9-A47F-ED2B95B65AFC}" presName="compNode" presStyleCnt="0"/>
      <dgm:spPr/>
    </dgm:pt>
    <dgm:pt modelId="{33DCAA20-A069-477C-A99E-135525DBB433}" type="pres">
      <dgm:prSet presAssocID="{75762809-7F1F-45A9-A47F-ED2B95B65AFC}" presName="pictRect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A9B6D4AD-35C6-40FA-A0FB-F966E9D7ED29}" type="pres">
      <dgm:prSet presAssocID="{75762809-7F1F-45A9-A47F-ED2B95B65AFC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E43A1D4-9582-479E-B30A-F57FB2532D2A}" type="pres">
      <dgm:prSet presAssocID="{3FD3A231-3795-4E77-B32D-1A6F9913C873}" presName="sibTrans" presStyleLbl="sibTrans2D1" presStyleIdx="0" presStyleCnt="0"/>
      <dgm:spPr/>
      <dgm:t>
        <a:bodyPr/>
        <a:lstStyle/>
        <a:p>
          <a:endParaRPr lang="hu-HU"/>
        </a:p>
      </dgm:t>
    </dgm:pt>
    <dgm:pt modelId="{D8E40F3A-7C7E-4DCC-868A-F89D073909F2}" type="pres">
      <dgm:prSet presAssocID="{779A2BB9-1305-476F-8B96-F02EF1EF553B}" presName="compNode" presStyleCnt="0"/>
      <dgm:spPr/>
    </dgm:pt>
    <dgm:pt modelId="{8B5B861F-A5A4-4CAD-BDC0-990E5DC98640}" type="pres">
      <dgm:prSet presAssocID="{779A2BB9-1305-476F-8B96-F02EF1EF553B}" presName="pictRect" presStyleLbl="nod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DA261A0D-07F5-4233-BBC0-CF8455CC425B}" type="pres">
      <dgm:prSet presAssocID="{779A2BB9-1305-476F-8B96-F02EF1EF553B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0D53055-D522-4FC4-BE99-24916303AD19}" type="pres">
      <dgm:prSet presAssocID="{4F1BD8C6-C788-43EE-B769-F945319C974E}" presName="sibTrans" presStyleLbl="sibTrans2D1" presStyleIdx="0" presStyleCnt="0"/>
      <dgm:spPr/>
      <dgm:t>
        <a:bodyPr/>
        <a:lstStyle/>
        <a:p>
          <a:endParaRPr lang="hu-HU"/>
        </a:p>
      </dgm:t>
    </dgm:pt>
    <dgm:pt modelId="{C1D11B88-831D-4E40-A121-A26517AC3426}" type="pres">
      <dgm:prSet presAssocID="{5F6E8C69-C99C-43D6-8AC5-40F5BF9E5EA4}" presName="compNode" presStyleCnt="0"/>
      <dgm:spPr/>
    </dgm:pt>
    <dgm:pt modelId="{EC999613-44BA-464B-88AD-A640D7383DB1}" type="pres">
      <dgm:prSet presAssocID="{5F6E8C69-C99C-43D6-8AC5-40F5BF9E5EA4}" presName="pictRect" presStyleLbl="nod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2486272E-9701-4D31-8B75-25D6B32E2C70}" type="pres">
      <dgm:prSet presAssocID="{5F6E8C69-C99C-43D6-8AC5-40F5BF9E5EA4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35C055F-E481-4418-87CC-059BE6AF016F}" type="pres">
      <dgm:prSet presAssocID="{85426F8B-096C-47D0-BD40-F8F22B0772D5}" presName="sibTrans" presStyleLbl="sibTrans2D1" presStyleIdx="0" presStyleCnt="0"/>
      <dgm:spPr/>
      <dgm:t>
        <a:bodyPr/>
        <a:lstStyle/>
        <a:p>
          <a:endParaRPr lang="hu-HU"/>
        </a:p>
      </dgm:t>
    </dgm:pt>
    <dgm:pt modelId="{545D9AFC-4317-4B14-8ED9-7D329F342BE6}" type="pres">
      <dgm:prSet presAssocID="{5C8F963D-E0C9-441C-8329-87489710DA54}" presName="compNode" presStyleCnt="0"/>
      <dgm:spPr/>
    </dgm:pt>
    <dgm:pt modelId="{94630FB7-3489-4C7D-A45F-4C43D0139FC9}" type="pres">
      <dgm:prSet presAssocID="{5C8F963D-E0C9-441C-8329-87489710DA54}" presName="pictRect" presStyleLbl="nod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67FCF22F-B8BF-4C0E-811B-0E0F267DE458}" type="pres">
      <dgm:prSet presAssocID="{5C8F963D-E0C9-441C-8329-87489710DA54}" presName="textRec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F92E7BCD-9E4B-4705-9524-7A467F9C01FB}" srcId="{2C247CD5-1F09-4F7D-80E4-8F2E77F42443}" destId="{5C8F963D-E0C9-441C-8329-87489710DA54}" srcOrd="3" destOrd="0" parTransId="{DDD5B1A8-A12E-4F3E-943F-52502AE851E6}" sibTransId="{7A6B73E9-6ACB-44B7-BA62-B740F0776520}"/>
    <dgm:cxn modelId="{8429D3C5-698B-45B5-AA2B-10DC20A0AC41}" type="presOf" srcId="{5F6E8C69-C99C-43D6-8AC5-40F5BF9E5EA4}" destId="{2486272E-9701-4D31-8B75-25D6B32E2C70}" srcOrd="0" destOrd="0" presId="urn:microsoft.com/office/officeart/2005/8/layout/pList1"/>
    <dgm:cxn modelId="{FC1170F1-3A78-47D4-A680-40C16BA97261}" srcId="{2C247CD5-1F09-4F7D-80E4-8F2E77F42443}" destId="{75762809-7F1F-45A9-A47F-ED2B95B65AFC}" srcOrd="0" destOrd="0" parTransId="{4D0AAAE8-1ED7-41A1-B469-38BCA559288D}" sibTransId="{3FD3A231-3795-4E77-B32D-1A6F9913C873}"/>
    <dgm:cxn modelId="{5C3D52F1-8505-495E-B553-844C80A4033B}" type="presOf" srcId="{75762809-7F1F-45A9-A47F-ED2B95B65AFC}" destId="{A9B6D4AD-35C6-40FA-A0FB-F966E9D7ED29}" srcOrd="0" destOrd="0" presId="urn:microsoft.com/office/officeart/2005/8/layout/pList1"/>
    <dgm:cxn modelId="{89B8860A-82D8-4D11-8A0A-754B982AA13A}" type="presOf" srcId="{779A2BB9-1305-476F-8B96-F02EF1EF553B}" destId="{DA261A0D-07F5-4233-BBC0-CF8455CC425B}" srcOrd="0" destOrd="0" presId="urn:microsoft.com/office/officeart/2005/8/layout/pList1"/>
    <dgm:cxn modelId="{16E30172-F106-4CC6-9F7B-F019E95EA468}" type="presOf" srcId="{2C247CD5-1F09-4F7D-80E4-8F2E77F42443}" destId="{7E3270C0-D368-4A35-80D5-C72AB27B4B10}" srcOrd="0" destOrd="0" presId="urn:microsoft.com/office/officeart/2005/8/layout/pList1"/>
    <dgm:cxn modelId="{48B2A156-D44D-4319-9CF1-0940FE7030FF}" srcId="{2C247CD5-1F09-4F7D-80E4-8F2E77F42443}" destId="{5F6E8C69-C99C-43D6-8AC5-40F5BF9E5EA4}" srcOrd="2" destOrd="0" parTransId="{7D894D11-ADA0-4406-A41B-132BF8BC1F0A}" sibTransId="{85426F8B-096C-47D0-BD40-F8F22B0772D5}"/>
    <dgm:cxn modelId="{EC689F0F-1775-434E-A313-BB1ED4FDD9F4}" srcId="{2C247CD5-1F09-4F7D-80E4-8F2E77F42443}" destId="{779A2BB9-1305-476F-8B96-F02EF1EF553B}" srcOrd="1" destOrd="0" parTransId="{5E220AE5-3014-42D1-9AAC-C5AED7782502}" sibTransId="{4F1BD8C6-C788-43EE-B769-F945319C974E}"/>
    <dgm:cxn modelId="{5A06B43B-7301-4261-A350-D7D7230D5CD3}" type="presOf" srcId="{5C8F963D-E0C9-441C-8329-87489710DA54}" destId="{67FCF22F-B8BF-4C0E-811B-0E0F267DE458}" srcOrd="0" destOrd="0" presId="urn:microsoft.com/office/officeart/2005/8/layout/pList1"/>
    <dgm:cxn modelId="{17D1EFA3-F742-4E72-BF93-16210FBAF0B5}" type="presOf" srcId="{85426F8B-096C-47D0-BD40-F8F22B0772D5}" destId="{835C055F-E481-4418-87CC-059BE6AF016F}" srcOrd="0" destOrd="0" presId="urn:microsoft.com/office/officeart/2005/8/layout/pList1"/>
    <dgm:cxn modelId="{EE0DC503-1A02-4102-A82B-7F05306252AB}" type="presOf" srcId="{4F1BD8C6-C788-43EE-B769-F945319C974E}" destId="{30D53055-D522-4FC4-BE99-24916303AD19}" srcOrd="0" destOrd="0" presId="urn:microsoft.com/office/officeart/2005/8/layout/pList1"/>
    <dgm:cxn modelId="{90F5445B-5D3C-415D-81DB-B47C23986F12}" type="presOf" srcId="{3FD3A231-3795-4E77-B32D-1A6F9913C873}" destId="{1E43A1D4-9582-479E-B30A-F57FB2532D2A}" srcOrd="0" destOrd="0" presId="urn:microsoft.com/office/officeart/2005/8/layout/pList1"/>
    <dgm:cxn modelId="{4BEEB0D7-F7E8-4C4C-9980-44139A96D326}" type="presParOf" srcId="{7E3270C0-D368-4A35-80D5-C72AB27B4B10}" destId="{2D4E97AE-420D-414E-88C8-B540100B18F8}" srcOrd="0" destOrd="0" presId="urn:microsoft.com/office/officeart/2005/8/layout/pList1"/>
    <dgm:cxn modelId="{BDF53B4F-E9FD-4E84-9CC3-E89B2E73A188}" type="presParOf" srcId="{2D4E97AE-420D-414E-88C8-B540100B18F8}" destId="{33DCAA20-A069-477C-A99E-135525DBB433}" srcOrd="0" destOrd="0" presId="urn:microsoft.com/office/officeart/2005/8/layout/pList1"/>
    <dgm:cxn modelId="{CCCEE7BE-505E-437A-AB89-F71F3DC27998}" type="presParOf" srcId="{2D4E97AE-420D-414E-88C8-B540100B18F8}" destId="{A9B6D4AD-35C6-40FA-A0FB-F966E9D7ED29}" srcOrd="1" destOrd="0" presId="urn:microsoft.com/office/officeart/2005/8/layout/pList1"/>
    <dgm:cxn modelId="{1B063897-4D07-4ABB-8ACE-6C6F6DCB0612}" type="presParOf" srcId="{7E3270C0-D368-4A35-80D5-C72AB27B4B10}" destId="{1E43A1D4-9582-479E-B30A-F57FB2532D2A}" srcOrd="1" destOrd="0" presId="urn:microsoft.com/office/officeart/2005/8/layout/pList1"/>
    <dgm:cxn modelId="{1127E500-A51D-4AA7-82B6-34FBC898186C}" type="presParOf" srcId="{7E3270C0-D368-4A35-80D5-C72AB27B4B10}" destId="{D8E40F3A-7C7E-4DCC-868A-F89D073909F2}" srcOrd="2" destOrd="0" presId="urn:microsoft.com/office/officeart/2005/8/layout/pList1"/>
    <dgm:cxn modelId="{38441C4F-B312-4530-8CE9-8D4C04FE5FE7}" type="presParOf" srcId="{D8E40F3A-7C7E-4DCC-868A-F89D073909F2}" destId="{8B5B861F-A5A4-4CAD-BDC0-990E5DC98640}" srcOrd="0" destOrd="0" presId="urn:microsoft.com/office/officeart/2005/8/layout/pList1"/>
    <dgm:cxn modelId="{9F18171E-3603-418C-AD26-CABCCBD0523A}" type="presParOf" srcId="{D8E40F3A-7C7E-4DCC-868A-F89D073909F2}" destId="{DA261A0D-07F5-4233-BBC0-CF8455CC425B}" srcOrd="1" destOrd="0" presId="urn:microsoft.com/office/officeart/2005/8/layout/pList1"/>
    <dgm:cxn modelId="{B9DB0462-8C80-4F66-A6C4-C184B8E078A7}" type="presParOf" srcId="{7E3270C0-D368-4A35-80D5-C72AB27B4B10}" destId="{30D53055-D522-4FC4-BE99-24916303AD19}" srcOrd="3" destOrd="0" presId="urn:microsoft.com/office/officeart/2005/8/layout/pList1"/>
    <dgm:cxn modelId="{134A8491-7C98-4289-9BFA-0D11067BB08A}" type="presParOf" srcId="{7E3270C0-D368-4A35-80D5-C72AB27B4B10}" destId="{C1D11B88-831D-4E40-A121-A26517AC3426}" srcOrd="4" destOrd="0" presId="urn:microsoft.com/office/officeart/2005/8/layout/pList1"/>
    <dgm:cxn modelId="{EC33DEC9-9856-440C-BF2F-10CFD4FF1E70}" type="presParOf" srcId="{C1D11B88-831D-4E40-A121-A26517AC3426}" destId="{EC999613-44BA-464B-88AD-A640D7383DB1}" srcOrd="0" destOrd="0" presId="urn:microsoft.com/office/officeart/2005/8/layout/pList1"/>
    <dgm:cxn modelId="{A210ED9A-0AE1-4BA9-A20D-E46B2A7B8370}" type="presParOf" srcId="{C1D11B88-831D-4E40-A121-A26517AC3426}" destId="{2486272E-9701-4D31-8B75-25D6B32E2C70}" srcOrd="1" destOrd="0" presId="urn:microsoft.com/office/officeart/2005/8/layout/pList1"/>
    <dgm:cxn modelId="{1FDF3F9B-E1E9-4FD6-A484-8CA539C47266}" type="presParOf" srcId="{7E3270C0-D368-4A35-80D5-C72AB27B4B10}" destId="{835C055F-E481-4418-87CC-059BE6AF016F}" srcOrd="5" destOrd="0" presId="urn:microsoft.com/office/officeart/2005/8/layout/pList1"/>
    <dgm:cxn modelId="{ACA5D46B-DADA-49D3-BE71-F85BE75EA7AD}" type="presParOf" srcId="{7E3270C0-D368-4A35-80D5-C72AB27B4B10}" destId="{545D9AFC-4317-4B14-8ED9-7D329F342BE6}" srcOrd="6" destOrd="0" presId="urn:microsoft.com/office/officeart/2005/8/layout/pList1"/>
    <dgm:cxn modelId="{BB673FE7-8D3E-499C-87E2-BE538F8DE095}" type="presParOf" srcId="{545D9AFC-4317-4B14-8ED9-7D329F342BE6}" destId="{94630FB7-3489-4C7D-A45F-4C43D0139FC9}" srcOrd="0" destOrd="0" presId="urn:microsoft.com/office/officeart/2005/8/layout/pList1"/>
    <dgm:cxn modelId="{8F547C17-8126-4A22-B217-9C16E713082F}" type="presParOf" srcId="{545D9AFC-4317-4B14-8ED9-7D329F342BE6}" destId="{67FCF22F-B8BF-4C0E-811B-0E0F267DE458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128F0D-885B-41BF-8A83-F55BC336997C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B8447A9F-3B90-419B-8155-080213343A65}">
      <dgm:prSet/>
      <dgm:spPr/>
      <dgm:t>
        <a:bodyPr/>
        <a:lstStyle/>
        <a:p>
          <a:r>
            <a:rPr lang="hu-HU" smtClean="0"/>
            <a:t>full liberalization</a:t>
          </a:r>
          <a:br>
            <a:rPr lang="hu-HU" smtClean="0"/>
          </a:br>
          <a:endParaRPr lang="hu-HU"/>
        </a:p>
      </dgm:t>
    </dgm:pt>
    <dgm:pt modelId="{B0E43255-93C6-433F-BBB0-BB119493EFB6}" type="parTrans" cxnId="{A70321E9-AF52-4DFE-B56F-436B3C3FBC40}">
      <dgm:prSet/>
      <dgm:spPr/>
      <dgm:t>
        <a:bodyPr/>
        <a:lstStyle/>
        <a:p>
          <a:endParaRPr lang="hu-HU"/>
        </a:p>
      </dgm:t>
    </dgm:pt>
    <dgm:pt modelId="{37BFFEC2-6BE0-4293-8622-13660B1D6ACA}" type="sibTrans" cxnId="{A70321E9-AF52-4DFE-B56F-436B3C3FBC40}">
      <dgm:prSet/>
      <dgm:spPr/>
      <dgm:t>
        <a:bodyPr/>
        <a:lstStyle/>
        <a:p>
          <a:endParaRPr lang="hu-HU"/>
        </a:p>
      </dgm:t>
    </dgm:pt>
    <dgm:pt modelId="{7F45B4A5-E6A1-401F-AB99-D6C1FB473EFE}">
      <dgm:prSet/>
      <dgm:spPr/>
      <dgm:t>
        <a:bodyPr/>
        <a:lstStyle/>
        <a:p>
          <a:r>
            <a:rPr lang="hu-HU" dirty="0" smtClean="0"/>
            <a:t>partial liberalization</a:t>
          </a:r>
          <a:br>
            <a:rPr lang="hu-HU" dirty="0" smtClean="0"/>
          </a:br>
          <a:endParaRPr lang="hu-HU" dirty="0"/>
        </a:p>
      </dgm:t>
    </dgm:pt>
    <dgm:pt modelId="{E975A2AD-9556-4113-B558-95CF83C9C842}" type="parTrans" cxnId="{6799C003-BED4-44C3-AA3F-98AF01FFA935}">
      <dgm:prSet/>
      <dgm:spPr/>
      <dgm:t>
        <a:bodyPr/>
        <a:lstStyle/>
        <a:p>
          <a:endParaRPr lang="hu-HU"/>
        </a:p>
      </dgm:t>
    </dgm:pt>
    <dgm:pt modelId="{83A5A873-7EF7-41C7-97C9-1B188B3B2DE4}" type="sibTrans" cxnId="{6799C003-BED4-44C3-AA3F-98AF01FFA935}">
      <dgm:prSet/>
      <dgm:spPr/>
      <dgm:t>
        <a:bodyPr/>
        <a:lstStyle/>
        <a:p>
          <a:endParaRPr lang="hu-HU"/>
        </a:p>
      </dgm:t>
    </dgm:pt>
    <dgm:pt modelId="{EE842AB4-31CB-42F3-B253-2A3A0512516F}">
      <dgm:prSet/>
      <dgm:spPr/>
      <dgm:t>
        <a:bodyPr/>
        <a:lstStyle/>
        <a:p>
          <a:pPr rtl="0"/>
          <a:r>
            <a:rPr lang="hu-HU" smtClean="0"/>
            <a:t>monopoly, bans</a:t>
          </a:r>
          <a:endParaRPr lang="hu-HU"/>
        </a:p>
      </dgm:t>
    </dgm:pt>
    <dgm:pt modelId="{D93F6AEC-9A37-44A3-89CD-F3D01636094A}" type="parTrans" cxnId="{7433CDA5-C57E-487C-AE0B-96868884568A}">
      <dgm:prSet/>
      <dgm:spPr/>
      <dgm:t>
        <a:bodyPr/>
        <a:lstStyle/>
        <a:p>
          <a:endParaRPr lang="hu-HU"/>
        </a:p>
      </dgm:t>
    </dgm:pt>
    <dgm:pt modelId="{AB7AB97E-92E4-4CEE-BAE2-C49353919EFC}" type="sibTrans" cxnId="{7433CDA5-C57E-487C-AE0B-96868884568A}">
      <dgm:prSet/>
      <dgm:spPr/>
      <dgm:t>
        <a:bodyPr/>
        <a:lstStyle/>
        <a:p>
          <a:endParaRPr lang="hu-HU"/>
        </a:p>
      </dgm:t>
    </dgm:pt>
    <dgm:pt modelId="{3C6034EA-4E80-4D7C-B2AE-AD43DDCFE5B3}" type="pres">
      <dgm:prSet presAssocID="{38128F0D-885B-41BF-8A83-F55BC336997C}" presName="compositeShape" presStyleCnt="0">
        <dgm:presLayoutVars>
          <dgm:chMax val="7"/>
          <dgm:dir/>
          <dgm:resizeHandles val="exact"/>
        </dgm:presLayoutVars>
      </dgm:prSet>
      <dgm:spPr/>
    </dgm:pt>
    <dgm:pt modelId="{4987DE3B-9570-4E19-903B-33E88DA9B09D}" type="pres">
      <dgm:prSet presAssocID="{38128F0D-885B-41BF-8A83-F55BC336997C}" presName="wedge1" presStyleLbl="node1" presStyleIdx="0" presStyleCnt="3"/>
      <dgm:spPr/>
      <dgm:t>
        <a:bodyPr/>
        <a:lstStyle/>
        <a:p>
          <a:endParaRPr lang="hu-HU"/>
        </a:p>
      </dgm:t>
    </dgm:pt>
    <dgm:pt modelId="{BF1B440E-8055-45D2-954C-0914880364E5}" type="pres">
      <dgm:prSet presAssocID="{38128F0D-885B-41BF-8A83-F55BC336997C}" presName="dummy1a" presStyleCnt="0"/>
      <dgm:spPr/>
    </dgm:pt>
    <dgm:pt modelId="{0A64004D-4C9F-4830-BFBF-4381983385B0}" type="pres">
      <dgm:prSet presAssocID="{38128F0D-885B-41BF-8A83-F55BC336997C}" presName="dummy1b" presStyleCnt="0"/>
      <dgm:spPr/>
    </dgm:pt>
    <dgm:pt modelId="{1DB9A837-91CB-40FC-ADBE-9B6C73FD3EFF}" type="pres">
      <dgm:prSet presAssocID="{38128F0D-885B-41BF-8A83-F55BC336997C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4482834-18A9-4AE4-932E-7088C1DB3EB2}" type="pres">
      <dgm:prSet presAssocID="{38128F0D-885B-41BF-8A83-F55BC336997C}" presName="wedge2" presStyleLbl="node1" presStyleIdx="1" presStyleCnt="3"/>
      <dgm:spPr/>
      <dgm:t>
        <a:bodyPr/>
        <a:lstStyle/>
        <a:p>
          <a:endParaRPr lang="hu-HU"/>
        </a:p>
      </dgm:t>
    </dgm:pt>
    <dgm:pt modelId="{C69B173C-B41D-4F33-826A-CB355A08D322}" type="pres">
      <dgm:prSet presAssocID="{38128F0D-885B-41BF-8A83-F55BC336997C}" presName="dummy2a" presStyleCnt="0"/>
      <dgm:spPr/>
    </dgm:pt>
    <dgm:pt modelId="{49137DBB-AC67-433C-A00A-03A20A242E61}" type="pres">
      <dgm:prSet presAssocID="{38128F0D-885B-41BF-8A83-F55BC336997C}" presName="dummy2b" presStyleCnt="0"/>
      <dgm:spPr/>
    </dgm:pt>
    <dgm:pt modelId="{A5F43C3C-1CC6-468B-95F9-A8F30BE184F3}" type="pres">
      <dgm:prSet presAssocID="{38128F0D-885B-41BF-8A83-F55BC336997C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90084E6-FA78-44A6-BC3B-A171088D1066}" type="pres">
      <dgm:prSet presAssocID="{38128F0D-885B-41BF-8A83-F55BC336997C}" presName="wedge3" presStyleLbl="node1" presStyleIdx="2" presStyleCnt="3"/>
      <dgm:spPr/>
      <dgm:t>
        <a:bodyPr/>
        <a:lstStyle/>
        <a:p>
          <a:endParaRPr lang="hu-HU"/>
        </a:p>
      </dgm:t>
    </dgm:pt>
    <dgm:pt modelId="{EA39CDBB-B4D2-44BA-8EAA-D64CB6DD24E3}" type="pres">
      <dgm:prSet presAssocID="{38128F0D-885B-41BF-8A83-F55BC336997C}" presName="dummy3a" presStyleCnt="0"/>
      <dgm:spPr/>
    </dgm:pt>
    <dgm:pt modelId="{9ECA1E1B-8CE2-4FC8-A1DD-3F0A98B2CE4E}" type="pres">
      <dgm:prSet presAssocID="{38128F0D-885B-41BF-8A83-F55BC336997C}" presName="dummy3b" presStyleCnt="0"/>
      <dgm:spPr/>
    </dgm:pt>
    <dgm:pt modelId="{CAA22BF4-3065-4794-AA17-9786BEED2BCA}" type="pres">
      <dgm:prSet presAssocID="{38128F0D-885B-41BF-8A83-F55BC336997C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78BED2F-F82A-4EA3-BACF-D8B5C4D64F7A}" type="pres">
      <dgm:prSet presAssocID="{83A5A873-7EF7-41C7-97C9-1B188B3B2DE4}" presName="arrowWedge1" presStyleLbl="fgSibTrans2D1" presStyleIdx="0" presStyleCnt="3"/>
      <dgm:spPr/>
    </dgm:pt>
    <dgm:pt modelId="{325E8871-FF08-40D4-BC93-8736FB382453}" type="pres">
      <dgm:prSet presAssocID="{37BFFEC2-6BE0-4293-8622-13660B1D6ACA}" presName="arrowWedge2" presStyleLbl="fgSibTrans2D1" presStyleIdx="1" presStyleCnt="3"/>
      <dgm:spPr/>
    </dgm:pt>
    <dgm:pt modelId="{AA21DF20-F022-4D52-8FD8-E5D0BF418453}" type="pres">
      <dgm:prSet presAssocID="{AB7AB97E-92E4-4CEE-BAE2-C49353919EFC}" presName="arrowWedge3" presStyleLbl="fgSibTrans2D1" presStyleIdx="2" presStyleCnt="3"/>
      <dgm:spPr/>
    </dgm:pt>
  </dgm:ptLst>
  <dgm:cxnLst>
    <dgm:cxn modelId="{A70321E9-AF52-4DFE-B56F-436B3C3FBC40}" srcId="{38128F0D-885B-41BF-8A83-F55BC336997C}" destId="{B8447A9F-3B90-419B-8155-080213343A65}" srcOrd="1" destOrd="0" parTransId="{B0E43255-93C6-433F-BBB0-BB119493EFB6}" sibTransId="{37BFFEC2-6BE0-4293-8622-13660B1D6ACA}"/>
    <dgm:cxn modelId="{6799C003-BED4-44C3-AA3F-98AF01FFA935}" srcId="{38128F0D-885B-41BF-8A83-F55BC336997C}" destId="{7F45B4A5-E6A1-401F-AB99-D6C1FB473EFE}" srcOrd="0" destOrd="0" parTransId="{E975A2AD-9556-4113-B558-95CF83C9C842}" sibTransId="{83A5A873-7EF7-41C7-97C9-1B188B3B2DE4}"/>
    <dgm:cxn modelId="{25D92520-FEBA-486D-B6E0-FE2DEE3E3FAD}" type="presOf" srcId="{EE842AB4-31CB-42F3-B253-2A3A0512516F}" destId="{890084E6-FA78-44A6-BC3B-A171088D1066}" srcOrd="0" destOrd="0" presId="urn:microsoft.com/office/officeart/2005/8/layout/cycle8"/>
    <dgm:cxn modelId="{64E5F52D-1A7D-4EA4-AF44-E66AD9C78355}" type="presOf" srcId="{7F45B4A5-E6A1-401F-AB99-D6C1FB473EFE}" destId="{1DB9A837-91CB-40FC-ADBE-9B6C73FD3EFF}" srcOrd="1" destOrd="0" presId="urn:microsoft.com/office/officeart/2005/8/layout/cycle8"/>
    <dgm:cxn modelId="{10D88E27-013B-478A-8B41-F5ED87F8D141}" type="presOf" srcId="{B8447A9F-3B90-419B-8155-080213343A65}" destId="{94482834-18A9-4AE4-932E-7088C1DB3EB2}" srcOrd="0" destOrd="0" presId="urn:microsoft.com/office/officeart/2005/8/layout/cycle8"/>
    <dgm:cxn modelId="{7433CDA5-C57E-487C-AE0B-96868884568A}" srcId="{38128F0D-885B-41BF-8A83-F55BC336997C}" destId="{EE842AB4-31CB-42F3-B253-2A3A0512516F}" srcOrd="2" destOrd="0" parTransId="{D93F6AEC-9A37-44A3-89CD-F3D01636094A}" sibTransId="{AB7AB97E-92E4-4CEE-BAE2-C49353919EFC}"/>
    <dgm:cxn modelId="{C2465A6A-D01C-4213-A9D9-8CADD9645031}" type="presOf" srcId="{7F45B4A5-E6A1-401F-AB99-D6C1FB473EFE}" destId="{4987DE3B-9570-4E19-903B-33E88DA9B09D}" srcOrd="0" destOrd="0" presId="urn:microsoft.com/office/officeart/2005/8/layout/cycle8"/>
    <dgm:cxn modelId="{F1E3EC18-2CC9-4400-85F4-BE6BD806A72D}" type="presOf" srcId="{EE842AB4-31CB-42F3-B253-2A3A0512516F}" destId="{CAA22BF4-3065-4794-AA17-9786BEED2BCA}" srcOrd="1" destOrd="0" presId="urn:microsoft.com/office/officeart/2005/8/layout/cycle8"/>
    <dgm:cxn modelId="{B11C0C4C-75E7-4F05-B23F-7AC645D9E5A6}" type="presOf" srcId="{B8447A9F-3B90-419B-8155-080213343A65}" destId="{A5F43C3C-1CC6-468B-95F9-A8F30BE184F3}" srcOrd="1" destOrd="0" presId="urn:microsoft.com/office/officeart/2005/8/layout/cycle8"/>
    <dgm:cxn modelId="{6EBE08B0-2163-4671-A00F-9560C67A1944}" type="presOf" srcId="{38128F0D-885B-41BF-8A83-F55BC336997C}" destId="{3C6034EA-4E80-4D7C-B2AE-AD43DDCFE5B3}" srcOrd="0" destOrd="0" presId="urn:microsoft.com/office/officeart/2005/8/layout/cycle8"/>
    <dgm:cxn modelId="{4020CFED-E921-404F-BB5D-75CDCB51EF50}" type="presParOf" srcId="{3C6034EA-4E80-4D7C-B2AE-AD43DDCFE5B3}" destId="{4987DE3B-9570-4E19-903B-33E88DA9B09D}" srcOrd="0" destOrd="0" presId="urn:microsoft.com/office/officeart/2005/8/layout/cycle8"/>
    <dgm:cxn modelId="{64695018-658C-4BD1-862F-EA6766B73E7B}" type="presParOf" srcId="{3C6034EA-4E80-4D7C-B2AE-AD43DDCFE5B3}" destId="{BF1B440E-8055-45D2-954C-0914880364E5}" srcOrd="1" destOrd="0" presId="urn:microsoft.com/office/officeart/2005/8/layout/cycle8"/>
    <dgm:cxn modelId="{1926E039-585A-4DA7-9BF7-F245AFC7834C}" type="presParOf" srcId="{3C6034EA-4E80-4D7C-B2AE-AD43DDCFE5B3}" destId="{0A64004D-4C9F-4830-BFBF-4381983385B0}" srcOrd="2" destOrd="0" presId="urn:microsoft.com/office/officeart/2005/8/layout/cycle8"/>
    <dgm:cxn modelId="{5AA42DA5-BEFF-47AB-AB78-D344204CF8A9}" type="presParOf" srcId="{3C6034EA-4E80-4D7C-B2AE-AD43DDCFE5B3}" destId="{1DB9A837-91CB-40FC-ADBE-9B6C73FD3EFF}" srcOrd="3" destOrd="0" presId="urn:microsoft.com/office/officeart/2005/8/layout/cycle8"/>
    <dgm:cxn modelId="{51556525-3885-49DB-9484-154092649895}" type="presParOf" srcId="{3C6034EA-4E80-4D7C-B2AE-AD43DDCFE5B3}" destId="{94482834-18A9-4AE4-932E-7088C1DB3EB2}" srcOrd="4" destOrd="0" presId="urn:microsoft.com/office/officeart/2005/8/layout/cycle8"/>
    <dgm:cxn modelId="{D6C7442A-046D-475A-9FD4-67769FB182D3}" type="presParOf" srcId="{3C6034EA-4E80-4D7C-B2AE-AD43DDCFE5B3}" destId="{C69B173C-B41D-4F33-826A-CB355A08D322}" srcOrd="5" destOrd="0" presId="urn:microsoft.com/office/officeart/2005/8/layout/cycle8"/>
    <dgm:cxn modelId="{88565DCB-D613-43A0-A945-5711A0659838}" type="presParOf" srcId="{3C6034EA-4E80-4D7C-B2AE-AD43DDCFE5B3}" destId="{49137DBB-AC67-433C-A00A-03A20A242E61}" srcOrd="6" destOrd="0" presId="urn:microsoft.com/office/officeart/2005/8/layout/cycle8"/>
    <dgm:cxn modelId="{809E6AB6-DAB9-4A20-B05F-4021A6089294}" type="presParOf" srcId="{3C6034EA-4E80-4D7C-B2AE-AD43DDCFE5B3}" destId="{A5F43C3C-1CC6-468B-95F9-A8F30BE184F3}" srcOrd="7" destOrd="0" presId="urn:microsoft.com/office/officeart/2005/8/layout/cycle8"/>
    <dgm:cxn modelId="{CB9660BD-EA9B-4BAC-AE8F-72CD0529F265}" type="presParOf" srcId="{3C6034EA-4E80-4D7C-B2AE-AD43DDCFE5B3}" destId="{890084E6-FA78-44A6-BC3B-A171088D1066}" srcOrd="8" destOrd="0" presId="urn:microsoft.com/office/officeart/2005/8/layout/cycle8"/>
    <dgm:cxn modelId="{27495EBF-9845-4EF4-81AF-D51A5D2C5EB9}" type="presParOf" srcId="{3C6034EA-4E80-4D7C-B2AE-AD43DDCFE5B3}" destId="{EA39CDBB-B4D2-44BA-8EAA-D64CB6DD24E3}" srcOrd="9" destOrd="0" presId="urn:microsoft.com/office/officeart/2005/8/layout/cycle8"/>
    <dgm:cxn modelId="{3A70632E-9731-43B3-9985-AAFBDBD8FDF1}" type="presParOf" srcId="{3C6034EA-4E80-4D7C-B2AE-AD43DDCFE5B3}" destId="{9ECA1E1B-8CE2-4FC8-A1DD-3F0A98B2CE4E}" srcOrd="10" destOrd="0" presId="urn:microsoft.com/office/officeart/2005/8/layout/cycle8"/>
    <dgm:cxn modelId="{8DA9C562-B550-40B5-92A1-144DD0302672}" type="presParOf" srcId="{3C6034EA-4E80-4D7C-B2AE-AD43DDCFE5B3}" destId="{CAA22BF4-3065-4794-AA17-9786BEED2BCA}" srcOrd="11" destOrd="0" presId="urn:microsoft.com/office/officeart/2005/8/layout/cycle8"/>
    <dgm:cxn modelId="{16371DBF-4E91-4EBC-AD02-CAD578847478}" type="presParOf" srcId="{3C6034EA-4E80-4D7C-B2AE-AD43DDCFE5B3}" destId="{578BED2F-F82A-4EA3-BACF-D8B5C4D64F7A}" srcOrd="12" destOrd="0" presId="urn:microsoft.com/office/officeart/2005/8/layout/cycle8"/>
    <dgm:cxn modelId="{90C23A3E-9743-4DF3-A171-32EF9C900543}" type="presParOf" srcId="{3C6034EA-4E80-4D7C-B2AE-AD43DDCFE5B3}" destId="{325E8871-FF08-40D4-BC93-8736FB382453}" srcOrd="13" destOrd="0" presId="urn:microsoft.com/office/officeart/2005/8/layout/cycle8"/>
    <dgm:cxn modelId="{601158DE-3AAC-4C3A-B849-B892BCD40EE2}" type="presParOf" srcId="{3C6034EA-4E80-4D7C-B2AE-AD43DDCFE5B3}" destId="{AA21DF20-F022-4D52-8FD8-E5D0BF418453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F38F59-33ED-4265-9937-3C572270E177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87AE6762-E6A9-405C-B33E-2EFF64CD7F10}">
      <dgm:prSet phldrT="[Szöveg]"/>
      <dgm:spPr/>
      <dgm:t>
        <a:bodyPr/>
        <a:lstStyle/>
        <a:p>
          <a:r>
            <a:rPr lang="hu-HU" dirty="0" err="1" smtClean="0"/>
            <a:t>contest</a:t>
          </a:r>
          <a:endParaRPr lang="hu-HU" dirty="0"/>
        </a:p>
      </dgm:t>
    </dgm:pt>
    <dgm:pt modelId="{0CED0FA9-3E6E-42B0-9FB1-FB88B46404B1}" type="parTrans" cxnId="{932067DB-9D7F-426C-B57F-17F226451A11}">
      <dgm:prSet/>
      <dgm:spPr/>
      <dgm:t>
        <a:bodyPr/>
        <a:lstStyle/>
        <a:p>
          <a:endParaRPr lang="hu-HU"/>
        </a:p>
      </dgm:t>
    </dgm:pt>
    <dgm:pt modelId="{A464FF5E-45E2-467E-8084-570598AE84C2}" type="sibTrans" cxnId="{932067DB-9D7F-426C-B57F-17F226451A11}">
      <dgm:prSet/>
      <dgm:spPr/>
      <dgm:t>
        <a:bodyPr/>
        <a:lstStyle/>
        <a:p>
          <a:endParaRPr lang="hu-HU"/>
        </a:p>
      </dgm:t>
    </dgm:pt>
    <dgm:pt modelId="{280BAEC4-5BBD-4D86-847A-38FF6D198D5A}">
      <dgm:prSet phldrT="[Szöveg]"/>
      <dgm:spPr/>
      <dgm:t>
        <a:bodyPr/>
        <a:lstStyle/>
        <a:p>
          <a:r>
            <a:rPr lang="hu-HU" dirty="0" err="1" smtClean="0"/>
            <a:t>taxation</a:t>
          </a:r>
          <a:endParaRPr lang="hu-HU" dirty="0"/>
        </a:p>
      </dgm:t>
    </dgm:pt>
    <dgm:pt modelId="{A68A7C14-8BE2-495B-9824-D1E98445622C}" type="parTrans" cxnId="{6AA4B5B4-8BE0-455C-A346-FCDA5BE21DDA}">
      <dgm:prSet/>
      <dgm:spPr/>
      <dgm:t>
        <a:bodyPr/>
        <a:lstStyle/>
        <a:p>
          <a:endParaRPr lang="hu-HU"/>
        </a:p>
      </dgm:t>
    </dgm:pt>
    <dgm:pt modelId="{2DA4D3A9-0B2F-431A-8CA7-0F6F023EA000}" type="sibTrans" cxnId="{6AA4B5B4-8BE0-455C-A346-FCDA5BE21DDA}">
      <dgm:prSet/>
      <dgm:spPr/>
      <dgm:t>
        <a:bodyPr/>
        <a:lstStyle/>
        <a:p>
          <a:endParaRPr lang="hu-HU"/>
        </a:p>
      </dgm:t>
    </dgm:pt>
    <dgm:pt modelId="{F2E37F7F-D7CF-488D-A3D3-B74FD5419921}" type="pres">
      <dgm:prSet presAssocID="{1AF38F59-33ED-4265-9937-3C572270E177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496427FA-1C2A-49E1-9689-8ECE20998E24}" type="pres">
      <dgm:prSet presAssocID="{1AF38F59-33ED-4265-9937-3C572270E177}" presName="divider" presStyleLbl="fgShp" presStyleIdx="0" presStyleCnt="1"/>
      <dgm:spPr/>
    </dgm:pt>
    <dgm:pt modelId="{42B991A2-2793-4D21-8281-FFC52664C880}" type="pres">
      <dgm:prSet presAssocID="{87AE6762-E6A9-405C-B33E-2EFF64CD7F10}" presName="downArrow" presStyleLbl="node1" presStyleIdx="0" presStyleCnt="2"/>
      <dgm:spPr/>
    </dgm:pt>
    <dgm:pt modelId="{F9A53C44-9148-4CB3-9660-B826EEFA96A0}" type="pres">
      <dgm:prSet presAssocID="{87AE6762-E6A9-405C-B33E-2EFF64CD7F10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F2BBB3D-C3D3-468D-9629-868FA7B2A233}" type="pres">
      <dgm:prSet presAssocID="{280BAEC4-5BBD-4D86-847A-38FF6D198D5A}" presName="upArrow" presStyleLbl="node1" presStyleIdx="1" presStyleCnt="2"/>
      <dgm:spPr/>
    </dgm:pt>
    <dgm:pt modelId="{37E09353-DB36-4062-A6D0-DAD60EF4FF6C}" type="pres">
      <dgm:prSet presAssocID="{280BAEC4-5BBD-4D86-847A-38FF6D198D5A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7621DD34-C75E-46E9-8C1F-4721E97A5B68}" type="presOf" srcId="{87AE6762-E6A9-405C-B33E-2EFF64CD7F10}" destId="{F9A53C44-9148-4CB3-9660-B826EEFA96A0}" srcOrd="0" destOrd="0" presId="urn:microsoft.com/office/officeart/2005/8/layout/arrow3"/>
    <dgm:cxn modelId="{6AA4B5B4-8BE0-455C-A346-FCDA5BE21DDA}" srcId="{1AF38F59-33ED-4265-9937-3C572270E177}" destId="{280BAEC4-5BBD-4D86-847A-38FF6D198D5A}" srcOrd="1" destOrd="0" parTransId="{A68A7C14-8BE2-495B-9824-D1E98445622C}" sibTransId="{2DA4D3A9-0B2F-431A-8CA7-0F6F023EA000}"/>
    <dgm:cxn modelId="{AEDEDB21-DACA-4829-88B7-B6DDE1351B2C}" type="presOf" srcId="{280BAEC4-5BBD-4D86-847A-38FF6D198D5A}" destId="{37E09353-DB36-4062-A6D0-DAD60EF4FF6C}" srcOrd="0" destOrd="0" presId="urn:microsoft.com/office/officeart/2005/8/layout/arrow3"/>
    <dgm:cxn modelId="{932067DB-9D7F-426C-B57F-17F226451A11}" srcId="{1AF38F59-33ED-4265-9937-3C572270E177}" destId="{87AE6762-E6A9-405C-B33E-2EFF64CD7F10}" srcOrd="0" destOrd="0" parTransId="{0CED0FA9-3E6E-42B0-9FB1-FB88B46404B1}" sibTransId="{A464FF5E-45E2-467E-8084-570598AE84C2}"/>
    <dgm:cxn modelId="{B9596E32-4C6F-420D-ACE9-7CBEE634B9EF}" type="presOf" srcId="{1AF38F59-33ED-4265-9937-3C572270E177}" destId="{F2E37F7F-D7CF-488D-A3D3-B74FD5419921}" srcOrd="0" destOrd="0" presId="urn:microsoft.com/office/officeart/2005/8/layout/arrow3"/>
    <dgm:cxn modelId="{D4C38A65-E0BE-4E45-BF61-795EAA99DF04}" type="presParOf" srcId="{F2E37F7F-D7CF-488D-A3D3-B74FD5419921}" destId="{496427FA-1C2A-49E1-9689-8ECE20998E24}" srcOrd="0" destOrd="0" presId="urn:microsoft.com/office/officeart/2005/8/layout/arrow3"/>
    <dgm:cxn modelId="{9745AD19-2633-425E-99B7-0CFBA37DFED4}" type="presParOf" srcId="{F2E37F7F-D7CF-488D-A3D3-B74FD5419921}" destId="{42B991A2-2793-4D21-8281-FFC52664C880}" srcOrd="1" destOrd="0" presId="urn:microsoft.com/office/officeart/2005/8/layout/arrow3"/>
    <dgm:cxn modelId="{E1353786-D515-4219-B532-DB391B718E78}" type="presParOf" srcId="{F2E37F7F-D7CF-488D-A3D3-B74FD5419921}" destId="{F9A53C44-9148-4CB3-9660-B826EEFA96A0}" srcOrd="2" destOrd="0" presId="urn:microsoft.com/office/officeart/2005/8/layout/arrow3"/>
    <dgm:cxn modelId="{CD68074C-2368-4E81-B8EA-DA437F9FA36A}" type="presParOf" srcId="{F2E37F7F-D7CF-488D-A3D3-B74FD5419921}" destId="{DF2BBB3D-C3D3-468D-9629-868FA7B2A233}" srcOrd="3" destOrd="0" presId="urn:microsoft.com/office/officeart/2005/8/layout/arrow3"/>
    <dgm:cxn modelId="{1BA7F863-5928-4E71-AFD2-62916FC11606}" type="presParOf" srcId="{F2E37F7F-D7CF-488D-A3D3-B74FD5419921}" destId="{37E09353-DB36-4062-A6D0-DAD60EF4FF6C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D26EABA-049F-4A49-9A5B-E9A5846C01DB}" type="doc">
      <dgm:prSet loTypeId="urn:microsoft.com/office/officeart/2005/8/layout/arrow5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hu-HU"/>
        </a:p>
      </dgm:t>
    </dgm:pt>
    <dgm:pt modelId="{A405DF12-102C-4BEC-9DA0-6B9EB68C3844}">
      <dgm:prSet phldrT="[Szöveg]"/>
      <dgm:spPr/>
      <dgm:t>
        <a:bodyPr/>
        <a:lstStyle/>
        <a:p>
          <a:r>
            <a:rPr lang="hu-HU" dirty="0" err="1" smtClean="0"/>
            <a:t>tax</a:t>
          </a:r>
          <a:r>
            <a:rPr lang="hu-HU" dirty="0" smtClean="0"/>
            <a:t> </a:t>
          </a:r>
          <a:r>
            <a:rPr lang="hu-HU" dirty="0" err="1" smtClean="0"/>
            <a:t>evasion</a:t>
          </a:r>
          <a:endParaRPr lang="hu-HU" dirty="0"/>
        </a:p>
      </dgm:t>
    </dgm:pt>
    <dgm:pt modelId="{ECBD296E-EC03-4639-B927-DBF728D3A650}" type="parTrans" cxnId="{23D141F1-7531-4893-922E-D503A574F9A9}">
      <dgm:prSet/>
      <dgm:spPr/>
      <dgm:t>
        <a:bodyPr/>
        <a:lstStyle/>
        <a:p>
          <a:endParaRPr lang="hu-HU"/>
        </a:p>
      </dgm:t>
    </dgm:pt>
    <dgm:pt modelId="{07A8C7B7-3C1A-47B8-B4AA-451F8EF7E333}" type="sibTrans" cxnId="{23D141F1-7531-4893-922E-D503A574F9A9}">
      <dgm:prSet/>
      <dgm:spPr/>
      <dgm:t>
        <a:bodyPr/>
        <a:lstStyle/>
        <a:p>
          <a:endParaRPr lang="hu-HU"/>
        </a:p>
      </dgm:t>
    </dgm:pt>
    <dgm:pt modelId="{0A137EA0-0537-4F87-B9D4-3B218137C14D}">
      <dgm:prSet phldrT="[Szöveg]"/>
      <dgm:spPr/>
      <dgm:t>
        <a:bodyPr/>
        <a:lstStyle/>
        <a:p>
          <a:r>
            <a:rPr lang="hu-HU" dirty="0" smtClean="0"/>
            <a:t>extra profit</a:t>
          </a:r>
          <a:endParaRPr lang="hu-HU" dirty="0"/>
        </a:p>
      </dgm:t>
    </dgm:pt>
    <dgm:pt modelId="{A41DE8EF-DE76-4AC3-9C23-665DE3577C06}" type="parTrans" cxnId="{5D9D3526-C1BE-47B4-9093-6F065EA5923A}">
      <dgm:prSet/>
      <dgm:spPr/>
      <dgm:t>
        <a:bodyPr/>
        <a:lstStyle/>
        <a:p>
          <a:endParaRPr lang="hu-HU"/>
        </a:p>
      </dgm:t>
    </dgm:pt>
    <dgm:pt modelId="{2533102E-0696-4BF3-A740-8FA99ABCC2C8}" type="sibTrans" cxnId="{5D9D3526-C1BE-47B4-9093-6F065EA5923A}">
      <dgm:prSet/>
      <dgm:spPr/>
      <dgm:t>
        <a:bodyPr/>
        <a:lstStyle/>
        <a:p>
          <a:endParaRPr lang="hu-HU"/>
        </a:p>
      </dgm:t>
    </dgm:pt>
    <dgm:pt modelId="{01FC71A4-7C4B-488F-B4CF-F7ABBFC088A2}" type="pres">
      <dgm:prSet presAssocID="{7D26EABA-049F-4A49-9A5B-E9A5846C01D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B274AFB9-CBC0-48BC-A1C1-BFE8E561C015}" type="pres">
      <dgm:prSet presAssocID="{A405DF12-102C-4BEC-9DA0-6B9EB68C3844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F7E2E60-A03F-446F-B313-53A801C396A3}" type="pres">
      <dgm:prSet presAssocID="{0A137EA0-0537-4F87-B9D4-3B218137C14D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96F053BA-2A39-4C12-ADFD-340C8EBA9412}" type="presOf" srcId="{0A137EA0-0537-4F87-B9D4-3B218137C14D}" destId="{AF7E2E60-A03F-446F-B313-53A801C396A3}" srcOrd="0" destOrd="0" presId="urn:microsoft.com/office/officeart/2005/8/layout/arrow5"/>
    <dgm:cxn modelId="{CE60170F-12FF-436F-99FA-976571DF8BA5}" type="presOf" srcId="{A405DF12-102C-4BEC-9DA0-6B9EB68C3844}" destId="{B274AFB9-CBC0-48BC-A1C1-BFE8E561C015}" srcOrd="0" destOrd="0" presId="urn:microsoft.com/office/officeart/2005/8/layout/arrow5"/>
    <dgm:cxn modelId="{23D141F1-7531-4893-922E-D503A574F9A9}" srcId="{7D26EABA-049F-4A49-9A5B-E9A5846C01DB}" destId="{A405DF12-102C-4BEC-9DA0-6B9EB68C3844}" srcOrd="0" destOrd="0" parTransId="{ECBD296E-EC03-4639-B927-DBF728D3A650}" sibTransId="{07A8C7B7-3C1A-47B8-B4AA-451F8EF7E333}"/>
    <dgm:cxn modelId="{A3C310E8-249E-4709-8C8D-30057D7E62B8}" type="presOf" srcId="{7D26EABA-049F-4A49-9A5B-E9A5846C01DB}" destId="{01FC71A4-7C4B-488F-B4CF-F7ABBFC088A2}" srcOrd="0" destOrd="0" presId="urn:microsoft.com/office/officeart/2005/8/layout/arrow5"/>
    <dgm:cxn modelId="{5D9D3526-C1BE-47B4-9093-6F065EA5923A}" srcId="{7D26EABA-049F-4A49-9A5B-E9A5846C01DB}" destId="{0A137EA0-0537-4F87-B9D4-3B218137C14D}" srcOrd="1" destOrd="0" parTransId="{A41DE8EF-DE76-4AC3-9C23-665DE3577C06}" sibTransId="{2533102E-0696-4BF3-A740-8FA99ABCC2C8}"/>
    <dgm:cxn modelId="{573DC249-B9DC-4C81-9546-8263B09E2E3B}" type="presParOf" srcId="{01FC71A4-7C4B-488F-B4CF-F7ABBFC088A2}" destId="{B274AFB9-CBC0-48BC-A1C1-BFE8E561C015}" srcOrd="0" destOrd="0" presId="urn:microsoft.com/office/officeart/2005/8/layout/arrow5"/>
    <dgm:cxn modelId="{F6D02096-2352-4BB9-B411-392559A2EEEC}" type="presParOf" srcId="{01FC71A4-7C4B-488F-B4CF-F7ABBFC088A2}" destId="{AF7E2E60-A03F-446F-B313-53A801C396A3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DCAA20-A069-477C-A99E-135525DBB433}">
      <dsp:nvSpPr>
        <dsp:cNvPr id="0" name=""/>
        <dsp:cNvSpPr/>
      </dsp:nvSpPr>
      <dsp:spPr>
        <a:xfrm>
          <a:off x="538889" y="1932"/>
          <a:ext cx="2106600" cy="1451448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9B6D4AD-35C6-40FA-A0FB-F966E9D7ED29}">
      <dsp:nvSpPr>
        <dsp:cNvPr id="0" name=""/>
        <dsp:cNvSpPr/>
      </dsp:nvSpPr>
      <dsp:spPr>
        <a:xfrm>
          <a:off x="538889" y="1453380"/>
          <a:ext cx="2106600" cy="781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/>
            <a:t>Gave back the slot machines</a:t>
          </a:r>
          <a:endParaRPr lang="hu-HU" sz="1600" kern="1200" dirty="0"/>
        </a:p>
      </dsp:txBody>
      <dsp:txXfrm>
        <a:off x="538889" y="1453380"/>
        <a:ext cx="2106600" cy="781548"/>
      </dsp:txXfrm>
    </dsp:sp>
    <dsp:sp modelId="{8B5B861F-A5A4-4CAD-BDC0-990E5DC98640}">
      <dsp:nvSpPr>
        <dsp:cNvPr id="0" name=""/>
        <dsp:cNvSpPr/>
      </dsp:nvSpPr>
      <dsp:spPr>
        <a:xfrm>
          <a:off x="2856239" y="1932"/>
          <a:ext cx="2106600" cy="1451448"/>
        </a:xfrm>
        <a:prstGeom prst="round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A261A0D-07F5-4233-BBC0-CF8455CC425B}">
      <dsp:nvSpPr>
        <dsp:cNvPr id="0" name=""/>
        <dsp:cNvSpPr/>
      </dsp:nvSpPr>
      <dsp:spPr>
        <a:xfrm>
          <a:off x="2856239" y="1453380"/>
          <a:ext cx="2106600" cy="781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kern="1200" dirty="0" smtClean="0">
              <a:effectLst/>
            </a:rPr>
            <a:t>still a distributor</a:t>
          </a:r>
          <a:endParaRPr lang="hu-HU" sz="1600" kern="1200" dirty="0">
            <a:effectLst/>
            <a:latin typeface="Times New Roman"/>
            <a:ea typeface="Times New Roman"/>
          </a:endParaRPr>
        </a:p>
      </dsp:txBody>
      <dsp:txXfrm>
        <a:off x="2856239" y="1453380"/>
        <a:ext cx="2106600" cy="781548"/>
      </dsp:txXfrm>
    </dsp:sp>
    <dsp:sp modelId="{EC999613-44BA-464B-88AD-A640D7383DB1}">
      <dsp:nvSpPr>
        <dsp:cNvPr id="0" name=""/>
        <dsp:cNvSpPr/>
      </dsp:nvSpPr>
      <dsp:spPr>
        <a:xfrm>
          <a:off x="5173588" y="1932"/>
          <a:ext cx="2106600" cy="1451448"/>
        </a:xfrm>
        <a:prstGeom prst="round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486272E-9701-4D31-8B75-25D6B32E2C70}">
      <dsp:nvSpPr>
        <dsp:cNvPr id="0" name=""/>
        <dsp:cNvSpPr/>
      </dsp:nvSpPr>
      <dsp:spPr>
        <a:xfrm>
          <a:off x="5173588" y="1453380"/>
          <a:ext cx="2106600" cy="781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effectLst/>
            </a:rPr>
            <a:t>reduced the number of</a:t>
          </a:r>
          <a:r>
            <a:rPr lang="hu-HU" sz="1600" kern="1200" dirty="0" smtClean="0">
              <a:effectLst/>
            </a:rPr>
            <a:t> slot</a:t>
          </a:r>
          <a:r>
            <a:rPr lang="en-US" sz="1600" kern="1200" dirty="0" smtClean="0">
              <a:effectLst/>
            </a:rPr>
            <a:t> machines</a:t>
          </a:r>
          <a:endParaRPr lang="hu-HU" sz="1600" kern="1200" dirty="0">
            <a:effectLst/>
            <a:latin typeface="Times New Roman"/>
            <a:ea typeface="Times New Roman"/>
          </a:endParaRPr>
        </a:p>
      </dsp:txBody>
      <dsp:txXfrm>
        <a:off x="5173588" y="1453380"/>
        <a:ext cx="2106600" cy="781548"/>
      </dsp:txXfrm>
    </dsp:sp>
    <dsp:sp modelId="{94630FB7-3489-4C7D-A45F-4C43D0139FC9}">
      <dsp:nvSpPr>
        <dsp:cNvPr id="0" name=""/>
        <dsp:cNvSpPr/>
      </dsp:nvSpPr>
      <dsp:spPr>
        <a:xfrm>
          <a:off x="2856239" y="2445590"/>
          <a:ext cx="2106600" cy="1451448"/>
        </a:xfrm>
        <a:prstGeom prst="round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7FCF22F-B8BF-4C0E-811B-0E0F267DE458}">
      <dsp:nvSpPr>
        <dsp:cNvPr id="0" name=""/>
        <dsp:cNvSpPr/>
      </dsp:nvSpPr>
      <dsp:spPr>
        <a:xfrm>
          <a:off x="2856239" y="3897038"/>
          <a:ext cx="2106600" cy="781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not react</a:t>
          </a:r>
          <a:r>
            <a:rPr lang="hu-HU" sz="1600" kern="1200" dirty="0" smtClean="0"/>
            <a:t>ing</a:t>
          </a:r>
          <a:r>
            <a:rPr lang="en-US" sz="1600" kern="1200" dirty="0" smtClean="0"/>
            <a:t>, are waiting </a:t>
          </a:r>
          <a:endParaRPr lang="hu-HU" sz="1600" kern="1200" dirty="0"/>
        </a:p>
      </dsp:txBody>
      <dsp:txXfrm>
        <a:off x="2856239" y="3897038"/>
        <a:ext cx="2106600" cy="7815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87DE3B-9570-4E19-903B-33E88DA9B09D}">
      <dsp:nvSpPr>
        <dsp:cNvPr id="0" name=""/>
        <dsp:cNvSpPr/>
      </dsp:nvSpPr>
      <dsp:spPr>
        <a:xfrm>
          <a:off x="1011813" y="328661"/>
          <a:ext cx="4247322" cy="4247322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kern="1200" dirty="0" smtClean="0"/>
            <a:t>partial liberalization</a:t>
          </a:r>
          <a:br>
            <a:rPr lang="hu-HU" sz="1900" kern="1200" dirty="0" smtClean="0"/>
          </a:br>
          <a:endParaRPr lang="hu-HU" sz="1900" kern="1200" dirty="0"/>
        </a:p>
      </dsp:txBody>
      <dsp:txXfrm>
        <a:off x="3250253" y="1228689"/>
        <a:ext cx="1516900" cy="1264084"/>
      </dsp:txXfrm>
    </dsp:sp>
    <dsp:sp modelId="{94482834-18A9-4AE4-932E-7088C1DB3EB2}">
      <dsp:nvSpPr>
        <dsp:cNvPr id="0" name=""/>
        <dsp:cNvSpPr/>
      </dsp:nvSpPr>
      <dsp:spPr>
        <a:xfrm>
          <a:off x="924338" y="480351"/>
          <a:ext cx="4247322" cy="4247322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kern="1200" smtClean="0"/>
            <a:t>full liberalization</a:t>
          </a:r>
          <a:br>
            <a:rPr lang="hu-HU" sz="1900" kern="1200" smtClean="0"/>
          </a:br>
          <a:endParaRPr lang="hu-HU" sz="1900" kern="1200"/>
        </a:p>
      </dsp:txBody>
      <dsp:txXfrm>
        <a:off x="1935606" y="3236055"/>
        <a:ext cx="2275351" cy="1112393"/>
      </dsp:txXfrm>
    </dsp:sp>
    <dsp:sp modelId="{890084E6-FA78-44A6-BC3B-A171088D1066}">
      <dsp:nvSpPr>
        <dsp:cNvPr id="0" name=""/>
        <dsp:cNvSpPr/>
      </dsp:nvSpPr>
      <dsp:spPr>
        <a:xfrm>
          <a:off x="836864" y="328661"/>
          <a:ext cx="4247322" cy="4247322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kern="1200" smtClean="0"/>
            <a:t>monopoly, bans</a:t>
          </a:r>
          <a:endParaRPr lang="hu-HU" sz="1900" kern="1200"/>
        </a:p>
      </dsp:txBody>
      <dsp:txXfrm>
        <a:off x="1328845" y="1228689"/>
        <a:ext cx="1516900" cy="1264084"/>
      </dsp:txXfrm>
    </dsp:sp>
    <dsp:sp modelId="{578BED2F-F82A-4EA3-BACF-D8B5C4D64F7A}">
      <dsp:nvSpPr>
        <dsp:cNvPr id="0" name=""/>
        <dsp:cNvSpPr/>
      </dsp:nvSpPr>
      <dsp:spPr>
        <a:xfrm>
          <a:off x="749234" y="65732"/>
          <a:ext cx="4773181" cy="4773181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5E8871-FF08-40D4-BC93-8736FB382453}">
      <dsp:nvSpPr>
        <dsp:cNvPr id="0" name=""/>
        <dsp:cNvSpPr/>
      </dsp:nvSpPr>
      <dsp:spPr>
        <a:xfrm>
          <a:off x="661409" y="217153"/>
          <a:ext cx="4773181" cy="4773181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21DF20-F022-4D52-8FD8-E5D0BF418453}">
      <dsp:nvSpPr>
        <dsp:cNvPr id="0" name=""/>
        <dsp:cNvSpPr/>
      </dsp:nvSpPr>
      <dsp:spPr>
        <a:xfrm>
          <a:off x="573584" y="65732"/>
          <a:ext cx="4773181" cy="4773181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6427FA-1C2A-49E1-9689-8ECE20998E24}">
      <dsp:nvSpPr>
        <dsp:cNvPr id="0" name=""/>
        <dsp:cNvSpPr/>
      </dsp:nvSpPr>
      <dsp:spPr>
        <a:xfrm rot="21300000">
          <a:off x="450580" y="904655"/>
          <a:ext cx="5194838" cy="454489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B991A2-2793-4D21-8281-FFC52664C880}">
      <dsp:nvSpPr>
        <dsp:cNvPr id="0" name=""/>
        <dsp:cNvSpPr/>
      </dsp:nvSpPr>
      <dsp:spPr>
        <a:xfrm>
          <a:off x="731520" y="113190"/>
          <a:ext cx="1828800" cy="905520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A53C44-9148-4CB3-9660-B826EEFA96A0}">
      <dsp:nvSpPr>
        <dsp:cNvPr id="0" name=""/>
        <dsp:cNvSpPr/>
      </dsp:nvSpPr>
      <dsp:spPr>
        <a:xfrm>
          <a:off x="3230880" y="0"/>
          <a:ext cx="1950720" cy="950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100" kern="1200" dirty="0" err="1" smtClean="0"/>
            <a:t>contest</a:t>
          </a:r>
          <a:endParaRPr lang="hu-HU" sz="3100" kern="1200" dirty="0"/>
        </a:p>
      </dsp:txBody>
      <dsp:txXfrm>
        <a:off x="3230880" y="0"/>
        <a:ext cx="1950720" cy="950796"/>
      </dsp:txXfrm>
    </dsp:sp>
    <dsp:sp modelId="{DF2BBB3D-C3D3-468D-9629-868FA7B2A233}">
      <dsp:nvSpPr>
        <dsp:cNvPr id="0" name=""/>
        <dsp:cNvSpPr/>
      </dsp:nvSpPr>
      <dsp:spPr>
        <a:xfrm>
          <a:off x="3535680" y="1245090"/>
          <a:ext cx="1828800" cy="905520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E09353-DB36-4062-A6D0-DAD60EF4FF6C}">
      <dsp:nvSpPr>
        <dsp:cNvPr id="0" name=""/>
        <dsp:cNvSpPr/>
      </dsp:nvSpPr>
      <dsp:spPr>
        <a:xfrm>
          <a:off x="914400" y="1313003"/>
          <a:ext cx="1950720" cy="950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100" kern="1200" dirty="0" err="1" smtClean="0"/>
            <a:t>taxation</a:t>
          </a:r>
          <a:endParaRPr lang="hu-HU" sz="3100" kern="1200" dirty="0"/>
        </a:p>
      </dsp:txBody>
      <dsp:txXfrm>
        <a:off x="914400" y="1313003"/>
        <a:ext cx="1950720" cy="9507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74AFB9-CBC0-48BC-A1C1-BFE8E561C015}">
      <dsp:nvSpPr>
        <dsp:cNvPr id="0" name=""/>
        <dsp:cNvSpPr/>
      </dsp:nvSpPr>
      <dsp:spPr>
        <a:xfrm rot="16200000">
          <a:off x="468" y="66171"/>
          <a:ext cx="2315929" cy="2315929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kern="1200" dirty="0" err="1" smtClean="0"/>
            <a:t>tax</a:t>
          </a:r>
          <a:r>
            <a:rPr lang="hu-HU" sz="2800" kern="1200" dirty="0" smtClean="0"/>
            <a:t> </a:t>
          </a:r>
          <a:r>
            <a:rPr lang="hu-HU" sz="2800" kern="1200" dirty="0" err="1" smtClean="0"/>
            <a:t>evasion</a:t>
          </a:r>
          <a:endParaRPr lang="hu-HU" sz="2800" kern="1200" dirty="0"/>
        </a:p>
      </dsp:txBody>
      <dsp:txXfrm rot="5400000">
        <a:off x="468" y="645153"/>
        <a:ext cx="1910641" cy="1157965"/>
      </dsp:txXfrm>
    </dsp:sp>
    <dsp:sp modelId="{AF7E2E60-A03F-446F-B313-53A801C396A3}">
      <dsp:nvSpPr>
        <dsp:cNvPr id="0" name=""/>
        <dsp:cNvSpPr/>
      </dsp:nvSpPr>
      <dsp:spPr>
        <a:xfrm rot="5400000">
          <a:off x="2436130" y="66171"/>
          <a:ext cx="2315929" cy="2315929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hueOff val="-8271860"/>
            <a:satOff val="46445"/>
            <a:lumOff val="-215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kern="1200" dirty="0" smtClean="0"/>
            <a:t>extra profit</a:t>
          </a:r>
          <a:endParaRPr lang="hu-HU" sz="2800" kern="1200" dirty="0"/>
        </a:p>
      </dsp:txBody>
      <dsp:txXfrm rot="-5400000">
        <a:off x="2841418" y="645153"/>
        <a:ext cx="1910641" cy="11579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D21C1F-C002-49B2-AEBC-DD5F378D5A6E}" type="datetimeFigureOut">
              <a:rPr lang="hu-HU" smtClean="0"/>
              <a:t>2012.06.29.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17932E-D683-4727-8E35-E2C02AA8AD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17869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2B7814-7891-4FEF-8EE2-6E6CDDDDCDCB}" type="datetimeFigureOut">
              <a:rPr lang="hu-HU" smtClean="0"/>
              <a:t>2012.06.29.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AE8440-7A43-4772-9DEA-BDBD7639AD6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00212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frontier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legitimicy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reside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online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gambling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companies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yet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media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full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their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advertisements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much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money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does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government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companies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avoiding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taxes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paying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their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taxes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Hungary?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’s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responsibility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isn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’t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anyone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doing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something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about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Did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modification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Gambling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2011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September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brought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forth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solution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E8440-7A43-4772-9DEA-BDBD7639AD60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47498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example</a:t>
            </a:r>
            <a:r>
              <a:rPr lang="hu-HU" dirty="0" smtClean="0"/>
              <a:t>: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United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States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a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complete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stop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online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gambling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foreign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companies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taxes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gross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income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participants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regardless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expenditures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firms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amount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prices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payed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out)</a:t>
            </a:r>
          </a:p>
          <a:p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second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companies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pay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their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taxes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based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difference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between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income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payed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out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prices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E8440-7A43-4772-9DEA-BDBD7639AD60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64971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benefit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solution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free market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competitiveness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gains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ground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matter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only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best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stay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business.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Taking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out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registration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barriers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entry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lower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Consumers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benefit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well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enjoy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betting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legal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fashion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foreign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online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gambling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sites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Hungary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parliament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passed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legislation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modification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Gambling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regulation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corrected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lot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things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system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permits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online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bets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horse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races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betting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poker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taxes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regulations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sport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betting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still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covered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lot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companies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trouble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because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legislation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though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their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activities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legal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their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sport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betting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E8440-7A43-4772-9DEA-BDBD7639AD60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07634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E8440-7A43-4772-9DEA-BDBD7639AD60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93602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E8440-7A43-4772-9DEA-BDBD7639AD60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56132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someone says 'Game on!', it means that they are accepting a challenge or ready to get something done</a:t>
            </a:r>
            <a:r>
              <a:rPr lang="hu-HU" smtClean="0"/>
              <a:t>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E8440-7A43-4772-9DEA-BDBD7639AD60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399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unimagibly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huge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industry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dozens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branches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advances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almost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speed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light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thanks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internet,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smartphones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poker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international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lottary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games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being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able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online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games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during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game. Out of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options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article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investigate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slot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machines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online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gambling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’s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markets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E8440-7A43-4772-9DEA-BDBD7639AD60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7463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Significantly</a:t>
            </a:r>
            <a:endParaRPr lang="hu-H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tax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coming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live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2011 november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gives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topic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very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interesting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tone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regards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taxes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authors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did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quick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survey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contractors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possible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reactions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regards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increased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costs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describing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current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situation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article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possible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resolutions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anomalies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occuring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hungarian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gambling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market.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E8440-7A43-4772-9DEA-BDBD7639AD60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3495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prognosis</a:t>
            </a:r>
            <a:endParaRPr lang="hu-HU" sz="1200" b="1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Restaurants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inns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pubs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close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because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gambling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taxes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E8440-7A43-4772-9DEA-BDBD7639AD60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76675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err="1" smtClean="0"/>
              <a:t>We</a:t>
            </a:r>
            <a:r>
              <a:rPr lang="hu-HU" dirty="0" smtClean="0"/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conducted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quick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survey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four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counties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(Bács-Kiskun, Szolnok, Csongrád and Békés)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2011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October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again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2012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february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survey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’s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aim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find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out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entrepeneurs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react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huge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increases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taxes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through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their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previous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statements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E8440-7A43-4772-9DEA-BDBD7639AD60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694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37% of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providers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asked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based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slot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machines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stated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back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machine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30%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gave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answer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„D”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stated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decrease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slot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machines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Furthemore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day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survey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19%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thought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able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pay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taxes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Mostly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most of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companies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optimistic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them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thought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go out of business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because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changes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taxes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answer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E,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comments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means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online (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central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server)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based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slot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machines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interest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14% of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surveyors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E8440-7A43-4772-9DEA-BDBD7639AD60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3901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surveyed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februrary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question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actual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reactions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greatly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swayed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initial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intentions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survey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though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only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months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difference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lot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them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stuck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„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wait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out”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phase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Those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stay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market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waiting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hoping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implementation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a server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based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system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E8440-7A43-4772-9DEA-BDBD7639AD60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22246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E8440-7A43-4772-9DEA-BDBD7639AD60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524125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online version of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game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implemented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much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later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June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2006.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implementation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could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identefied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counter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measure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those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foreign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based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sites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hungarian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language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offer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online sport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betting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hungarian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lottery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company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had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something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because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illegal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online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gambling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sites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offered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larger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variety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sports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well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payoffs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Hungarian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Lottery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Company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options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viable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complete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stop</a:t>
            </a:r>
          </a:p>
          <a:p>
            <a:pPr lvl="0"/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functional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liberalisation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caution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money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tenders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functional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liberalisation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complete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income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should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 </a:t>
            </a:r>
            <a:r>
              <a:rPr lang="hu-H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taxed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E8440-7A43-4772-9DEA-BDBD7639AD60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0734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2012.06.29.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2012.06.29.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2012.06.29.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2012.06.29.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2012.06.29.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2012.06.29.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2012.06.29.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2012.06.29.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2012.06.29.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2012.06.29.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2012.06.29.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DF4919B-4047-4DB1-8B39-23A42AEBA556}" type="datetimeFigureOut">
              <a:rPr lang="hu-HU" smtClean="0"/>
              <a:t>2012.06.29.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473794" y="5052545"/>
            <a:ext cx="6770613" cy="608703"/>
          </a:xfrm>
        </p:spPr>
        <p:txBody>
          <a:bodyPr>
            <a:normAutofit/>
          </a:bodyPr>
          <a:lstStyle/>
          <a:p>
            <a:r>
              <a:rPr lang="hu-HU" dirty="0" smtClean="0"/>
              <a:t>16 </a:t>
            </a:r>
            <a:r>
              <a:rPr lang="hu-HU" dirty="0" err="1" smtClean="0"/>
              <a:t>jun</a:t>
            </a:r>
            <a:r>
              <a:rPr lang="hu-HU" dirty="0" smtClean="0"/>
              <a:t> 2012</a:t>
            </a:r>
            <a:r>
              <a:rPr lang="hu-HU" dirty="0"/>
              <a:t>. 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388983" y="188641"/>
            <a:ext cx="7503496" cy="992279"/>
          </a:xfrm>
        </p:spPr>
        <p:txBody>
          <a:bodyPr/>
          <a:lstStyle/>
          <a:p>
            <a:pPr marL="182880" indent="0">
              <a:buNone/>
            </a:pPr>
            <a:r>
              <a:rPr lang="hu-HU" sz="1800" dirty="0" smtClean="0"/>
              <a:t>University of Szeged</a:t>
            </a:r>
            <a:br>
              <a:rPr lang="hu-HU" sz="1800" dirty="0" smtClean="0"/>
            </a:br>
            <a:r>
              <a:rPr lang="hu-HU" sz="1800" dirty="0" err="1" smtClean="0"/>
              <a:t>Faculty</a:t>
            </a:r>
            <a:r>
              <a:rPr lang="hu-HU" sz="1800" dirty="0" smtClean="0"/>
              <a:t> of </a:t>
            </a:r>
            <a:r>
              <a:rPr lang="hu-HU" sz="1800" dirty="0" err="1" smtClean="0"/>
              <a:t>economics</a:t>
            </a:r>
            <a:r>
              <a:rPr lang="hu-HU" sz="1800" dirty="0" smtClean="0"/>
              <a:t> and Business </a:t>
            </a:r>
            <a:r>
              <a:rPr lang="hu-HU" sz="1800" dirty="0" err="1" smtClean="0"/>
              <a:t>Administration</a:t>
            </a:r>
            <a:r>
              <a:rPr lang="hu-HU" sz="1800" dirty="0" smtClean="0"/>
              <a:t/>
            </a:r>
            <a:br>
              <a:rPr lang="hu-HU" sz="1800" dirty="0" smtClean="0"/>
            </a:br>
            <a:r>
              <a:rPr lang="hu-HU" sz="1800" dirty="0" smtClean="0"/>
              <a:t>PhD </a:t>
            </a:r>
            <a:r>
              <a:rPr lang="hu-HU" sz="1800" dirty="0" err="1" smtClean="0"/>
              <a:t>School</a:t>
            </a:r>
            <a:r>
              <a:rPr lang="hu-HU" sz="1800" dirty="0" smtClean="0"/>
              <a:t> </a:t>
            </a:r>
            <a:r>
              <a:rPr lang="hu-HU" sz="1800" dirty="0" err="1" smtClean="0"/>
              <a:t>in</a:t>
            </a:r>
            <a:r>
              <a:rPr lang="hu-HU" sz="1800" dirty="0" smtClean="0"/>
              <a:t> </a:t>
            </a:r>
            <a:r>
              <a:rPr lang="hu-HU" sz="1800" dirty="0" err="1" smtClean="0"/>
              <a:t>Economics</a:t>
            </a:r>
            <a:r>
              <a:rPr lang="hu-HU" sz="1800" dirty="0" smtClean="0"/>
              <a:t> Centre </a:t>
            </a:r>
            <a:r>
              <a:rPr lang="hu-HU" sz="1800" dirty="0" err="1" smtClean="0"/>
              <a:t>for</a:t>
            </a:r>
            <a:r>
              <a:rPr lang="hu-HU" sz="1800" dirty="0" smtClean="0"/>
              <a:t> </a:t>
            </a:r>
            <a:r>
              <a:rPr lang="hu-HU" sz="1800" dirty="0" err="1" smtClean="0"/>
              <a:t>Economic</a:t>
            </a:r>
            <a:r>
              <a:rPr lang="hu-HU" sz="1800" dirty="0" smtClean="0"/>
              <a:t> </a:t>
            </a:r>
            <a:r>
              <a:rPr lang="hu-HU" sz="1800" dirty="0" err="1" smtClean="0"/>
              <a:t>Psychology</a:t>
            </a:r>
            <a:r>
              <a:rPr lang="hu-HU" sz="1800" dirty="0" smtClean="0"/>
              <a:t/>
            </a:r>
            <a:br>
              <a:rPr lang="hu-HU" sz="1800" dirty="0" smtClean="0"/>
            </a:br>
            <a:endParaRPr lang="hu-HU" sz="1800" dirty="0"/>
          </a:p>
        </p:txBody>
      </p:sp>
      <p:sp>
        <p:nvSpPr>
          <p:cNvPr id="4" name="Téglalap 3"/>
          <p:cNvSpPr/>
          <p:nvPr/>
        </p:nvSpPr>
        <p:spPr>
          <a:xfrm>
            <a:off x="147431" y="1844824"/>
            <a:ext cx="888281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SLOT </a:t>
            </a: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MACHINES  AND ONLINE GAMBLING, </a:t>
            </a:r>
          </a:p>
          <a:p>
            <a:pPr algn="ctr"/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LEGAL AND ILLEGAL GAMBLING ACTORS IN HUNGARY</a:t>
            </a:r>
          </a:p>
        </p:txBody>
      </p:sp>
      <p:pic>
        <p:nvPicPr>
          <p:cNvPr id="1026" name="Picture 2" descr="http://www.classyamusement.com/media/catalog/product/cache/1/image/5e06319eda06f020e43594a9c230972d/s/l/slot-machine-wild-cher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924944"/>
            <a:ext cx="3648075" cy="364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1331640" y="3501008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Lucida Handwriting" pitchFamily="66" charset="0"/>
              </a:rPr>
              <a:t>Judit Tessényi &amp; </a:t>
            </a:r>
          </a:p>
          <a:p>
            <a:r>
              <a:rPr lang="hu-HU" sz="2400" dirty="0" smtClean="0">
                <a:latin typeface="Lucida Handwriting" pitchFamily="66" charset="0"/>
              </a:rPr>
              <a:t>Zsolt Ábrahám </a:t>
            </a:r>
            <a:endParaRPr lang="hu-HU" sz="2400" dirty="0">
              <a:latin typeface="Lucida Handwriting" pitchFamily="66" charset="0"/>
            </a:endParaRPr>
          </a:p>
        </p:txBody>
      </p:sp>
      <p:pic>
        <p:nvPicPr>
          <p:cNvPr id="6" name="Kép 1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31" y="5733256"/>
            <a:ext cx="7879488" cy="839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1" y="69812"/>
            <a:ext cx="1331199" cy="1327808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323" y="4759310"/>
            <a:ext cx="2161032" cy="89916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606" y="0"/>
            <a:ext cx="1917192" cy="59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06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23528" y="274931"/>
            <a:ext cx="53833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spc="100" dirty="0" err="1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monopoly</a:t>
            </a:r>
            <a:r>
              <a:rPr lang="hu-HU" sz="54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, </a:t>
            </a:r>
            <a:r>
              <a:rPr lang="hu-HU" sz="5400" b="1" spc="100" dirty="0" err="1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bans</a:t>
            </a:r>
            <a:endParaRPr lang="hu-H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403648" y="1327701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any Member State of the EU may prohibit Internet gambling.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en-US" dirty="0" smtClean="0"/>
              <a:t>   </a:t>
            </a:r>
            <a:endParaRPr lang="hu-HU" dirty="0" smtClean="0"/>
          </a:p>
          <a:p>
            <a:pPr marL="342900" indent="-342900">
              <a:buAutoNum type="arabicPeriod"/>
            </a:pPr>
            <a:r>
              <a:rPr lang="hu-HU" dirty="0"/>
              <a:t>T</a:t>
            </a:r>
            <a:r>
              <a:rPr lang="en-US" dirty="0" smtClean="0"/>
              <a:t>he Member State shall also have the right to grant </a:t>
            </a:r>
            <a:r>
              <a:rPr lang="hu-HU" dirty="0" smtClean="0"/>
              <a:t>exclusive rights to Online Gambling.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169858" y="3284984"/>
            <a:ext cx="89644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hu-HU" sz="54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Partial</a:t>
            </a:r>
            <a:r>
              <a:rPr lang="hu-HU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hu-HU" sz="54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liberalization</a:t>
            </a:r>
            <a:endParaRPr lang="hu-H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642724163"/>
              </p:ext>
            </p:extLst>
          </p:nvPr>
        </p:nvGraphicFramePr>
        <p:xfrm>
          <a:off x="1213271" y="4365104"/>
          <a:ext cx="6096000" cy="226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478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helye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0" b="4700"/>
          <a:stretch>
            <a:fillRect/>
          </a:stretch>
        </p:blipFill>
        <p:spPr/>
      </p:pic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30052" y="188640"/>
            <a:ext cx="4613956" cy="2163020"/>
          </a:xfrm>
        </p:spPr>
        <p:txBody>
          <a:bodyPr/>
          <a:lstStyle/>
          <a:p>
            <a:r>
              <a:rPr lang="en-US" dirty="0" smtClean="0"/>
              <a:t>the explosion is expected to change the access to the games</a:t>
            </a:r>
            <a:endParaRPr lang="hu-HU" dirty="0" smtClean="0"/>
          </a:p>
          <a:p>
            <a:r>
              <a:rPr lang="en-US" dirty="0" smtClean="0"/>
              <a:t>The more you will be something they will reproduce the possibilities of access to illegal games</a:t>
            </a:r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619672" y="5373216"/>
            <a:ext cx="6383538" cy="1143000"/>
          </a:xfrm>
        </p:spPr>
        <p:txBody>
          <a:bodyPr/>
          <a:lstStyle/>
          <a:p>
            <a:endParaRPr lang="hu-HU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432723058"/>
              </p:ext>
            </p:extLst>
          </p:nvPr>
        </p:nvGraphicFramePr>
        <p:xfrm>
          <a:off x="179512" y="2636912"/>
          <a:ext cx="4752528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7846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5517232"/>
            <a:ext cx="6512511" cy="1143000"/>
          </a:xfrm>
        </p:spPr>
        <p:txBody>
          <a:bodyPr/>
          <a:lstStyle/>
          <a:p>
            <a:r>
              <a:rPr lang="hu-HU" dirty="0" smtClean="0"/>
              <a:t>Conclusions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4065632"/>
          </a:xfrm>
        </p:spPr>
        <p:txBody>
          <a:bodyPr/>
          <a:lstStyle/>
          <a:p>
            <a:r>
              <a:rPr lang="hu-HU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Slot Machines</a:t>
            </a:r>
            <a:endParaRPr lang="hu-HU" sz="5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  <a:p>
            <a:pPr lvl="1"/>
            <a:r>
              <a:rPr lang="hu-HU" dirty="0" smtClean="0"/>
              <a:t>H1: False, none closed down, some decreased the number of slot machones, most wait out.</a:t>
            </a:r>
          </a:p>
          <a:p>
            <a:pPr lvl="1"/>
            <a:endParaRPr lang="hu-HU" dirty="0"/>
          </a:p>
          <a:p>
            <a:pPr lvl="1"/>
            <a:r>
              <a:rPr lang="hu-HU" dirty="0" smtClean="0"/>
              <a:t>H2: They are,however because of the increased number of costumers, they are able to pay it off.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76232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5085184"/>
            <a:ext cx="6512511" cy="1143000"/>
          </a:xfrm>
        </p:spPr>
        <p:txBody>
          <a:bodyPr/>
          <a:lstStyle/>
          <a:p>
            <a:r>
              <a:rPr lang="hu-HU" dirty="0" smtClean="0"/>
              <a:t>Conclusions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u-HU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Online Gambling</a:t>
            </a:r>
            <a:endParaRPr lang="hu-HU" sz="5400" dirty="0" smtClean="0"/>
          </a:p>
          <a:p>
            <a:pPr lvl="1"/>
            <a:r>
              <a:rPr lang="hu-HU" dirty="0" smtClean="0"/>
              <a:t>The government has three viable options</a:t>
            </a:r>
          </a:p>
          <a:p>
            <a:pPr lvl="1"/>
            <a:r>
              <a:rPr lang="hu-HU" dirty="0" smtClean="0"/>
              <a:t>Even the illegal entities want a transparent regulatory system</a:t>
            </a:r>
          </a:p>
          <a:p>
            <a:pPr lvl="1"/>
            <a:r>
              <a:rPr lang="hu-HU" dirty="0" smtClean="0"/>
              <a:t>Huge potential benefit for the Hungarian government -&gt; NEED FOR REGULATION!</a:t>
            </a:r>
          </a:p>
          <a:p>
            <a:pPr lvl="2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78394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Game </a:t>
            </a:r>
            <a:r>
              <a:rPr lang="hu-HU" dirty="0" err="1" smtClean="0"/>
              <a:t>on</a:t>
            </a:r>
            <a:r>
              <a:rPr lang="hu-HU" dirty="0" smtClean="0"/>
              <a:t>…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755576" y="5380672"/>
            <a:ext cx="66247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b="1" i="1" dirty="0"/>
              <a:t>The </a:t>
            </a:r>
            <a:r>
              <a:rPr lang="hu-HU" sz="1200" b="1" i="1" dirty="0" err="1"/>
              <a:t>publication</a:t>
            </a:r>
            <a:r>
              <a:rPr lang="hu-HU" sz="1200" b="1" i="1" dirty="0"/>
              <a:t>/</a:t>
            </a:r>
            <a:r>
              <a:rPr lang="hu-HU" sz="1200" b="1" i="1" dirty="0" err="1"/>
              <a:t>presentation</a:t>
            </a:r>
            <a:r>
              <a:rPr lang="hu-HU" sz="1200" b="1" i="1" dirty="0"/>
              <a:t> is </a:t>
            </a:r>
            <a:r>
              <a:rPr lang="hu-HU" sz="1200" b="1" i="1" dirty="0" err="1"/>
              <a:t>supported</a:t>
            </a:r>
            <a:r>
              <a:rPr lang="hu-HU" sz="1200" b="1" i="1" dirty="0"/>
              <a:t> </a:t>
            </a:r>
            <a:r>
              <a:rPr lang="hu-HU" sz="1200" b="1" i="1" dirty="0" err="1"/>
              <a:t>by</a:t>
            </a:r>
            <a:r>
              <a:rPr lang="hu-HU" sz="1200" b="1" i="1" dirty="0"/>
              <a:t> </a:t>
            </a:r>
            <a:r>
              <a:rPr lang="hu-HU" sz="1200" b="1" i="1" dirty="0" err="1"/>
              <a:t>the</a:t>
            </a:r>
            <a:r>
              <a:rPr lang="hu-HU" sz="1200" b="1" i="1" dirty="0"/>
              <a:t> European Union and </a:t>
            </a:r>
            <a:r>
              <a:rPr lang="hu-HU" sz="1200" b="1" i="1" dirty="0" err="1"/>
              <a:t>co-funded</a:t>
            </a:r>
            <a:r>
              <a:rPr lang="hu-HU" sz="1200" b="1" i="1" dirty="0"/>
              <a:t> </a:t>
            </a:r>
            <a:r>
              <a:rPr lang="hu-HU" sz="1200" b="1" i="1" dirty="0" err="1"/>
              <a:t>by</a:t>
            </a:r>
            <a:r>
              <a:rPr lang="hu-HU" sz="1200" b="1" i="1" dirty="0"/>
              <a:t> </a:t>
            </a:r>
            <a:r>
              <a:rPr lang="hu-HU" sz="1200" b="1" i="1" dirty="0" err="1"/>
              <a:t>the</a:t>
            </a:r>
            <a:r>
              <a:rPr lang="hu-HU" sz="1200" b="1" i="1" dirty="0"/>
              <a:t> European </a:t>
            </a:r>
            <a:r>
              <a:rPr lang="hu-HU" sz="1200" b="1" i="1" dirty="0" err="1"/>
              <a:t>Social</a:t>
            </a:r>
            <a:r>
              <a:rPr lang="hu-HU" sz="1200" b="1" i="1" dirty="0"/>
              <a:t> </a:t>
            </a:r>
            <a:r>
              <a:rPr lang="hu-HU" sz="1200" b="1" i="1" dirty="0" err="1"/>
              <a:t>Fund</a:t>
            </a:r>
            <a:r>
              <a:rPr lang="hu-HU" sz="1200" b="1" i="1" dirty="0"/>
              <a:t>.</a:t>
            </a:r>
            <a:endParaRPr lang="hu-HU" sz="1200" dirty="0"/>
          </a:p>
          <a:p>
            <a:r>
              <a:rPr lang="hu-HU" sz="1200" b="1" i="1" dirty="0"/>
              <a:t>Project </a:t>
            </a:r>
            <a:r>
              <a:rPr lang="hu-HU" sz="1200" b="1" i="1" dirty="0" err="1"/>
              <a:t>title</a:t>
            </a:r>
            <a:r>
              <a:rPr lang="hu-HU" sz="1200" b="1" i="1" dirty="0"/>
              <a:t>: “</a:t>
            </a:r>
            <a:r>
              <a:rPr lang="hu-HU" sz="1200" b="1" i="1" dirty="0" err="1"/>
              <a:t>Broadening</a:t>
            </a:r>
            <a:r>
              <a:rPr lang="hu-HU" sz="1200" b="1" i="1" dirty="0"/>
              <a:t> </a:t>
            </a:r>
            <a:r>
              <a:rPr lang="hu-HU" sz="1200" b="1" i="1" dirty="0" err="1"/>
              <a:t>the</a:t>
            </a:r>
            <a:r>
              <a:rPr lang="hu-HU" sz="1200" b="1" i="1" dirty="0"/>
              <a:t> </a:t>
            </a:r>
            <a:r>
              <a:rPr lang="hu-HU" sz="1200" b="1" i="1" dirty="0" err="1"/>
              <a:t>knowledge</a:t>
            </a:r>
            <a:r>
              <a:rPr lang="hu-HU" sz="1200" b="1" i="1" dirty="0"/>
              <a:t> </a:t>
            </a:r>
            <a:r>
              <a:rPr lang="hu-HU" sz="1200" b="1" i="1" dirty="0" err="1"/>
              <a:t>base</a:t>
            </a:r>
            <a:r>
              <a:rPr lang="hu-HU" sz="1200" b="1" i="1" dirty="0"/>
              <a:t> and </a:t>
            </a:r>
            <a:r>
              <a:rPr lang="hu-HU" sz="1200" b="1" i="1" dirty="0" err="1"/>
              <a:t>supporting</a:t>
            </a:r>
            <a:r>
              <a:rPr lang="hu-HU" sz="1200" b="1" i="1" dirty="0"/>
              <a:t> </a:t>
            </a:r>
            <a:r>
              <a:rPr lang="hu-HU" sz="1200" b="1" i="1" dirty="0" err="1"/>
              <a:t>the</a:t>
            </a:r>
            <a:r>
              <a:rPr lang="hu-HU" sz="1200" b="1" i="1" dirty="0"/>
              <a:t> </a:t>
            </a:r>
            <a:r>
              <a:rPr lang="hu-HU" sz="1200" b="1" i="1" dirty="0" err="1"/>
              <a:t>long</a:t>
            </a:r>
            <a:r>
              <a:rPr lang="hu-HU" sz="1200" b="1" i="1" dirty="0"/>
              <a:t> </a:t>
            </a:r>
            <a:r>
              <a:rPr lang="hu-HU" sz="1200" b="1" i="1" dirty="0" err="1"/>
              <a:t>term</a:t>
            </a:r>
            <a:r>
              <a:rPr lang="hu-HU" sz="1200" b="1" i="1" dirty="0"/>
              <a:t> </a:t>
            </a:r>
            <a:r>
              <a:rPr lang="hu-HU" sz="1200" b="1" i="1" dirty="0" err="1"/>
              <a:t>professional</a:t>
            </a:r>
            <a:r>
              <a:rPr lang="hu-HU" sz="1200" b="1" i="1" dirty="0"/>
              <a:t> </a:t>
            </a:r>
            <a:r>
              <a:rPr lang="hu-HU" sz="1200" b="1" i="1" dirty="0" err="1"/>
              <a:t>sustainability</a:t>
            </a:r>
            <a:r>
              <a:rPr lang="hu-HU" sz="1200" b="1" i="1" dirty="0"/>
              <a:t> of </a:t>
            </a:r>
            <a:r>
              <a:rPr lang="hu-HU" sz="1200" b="1" i="1" dirty="0" err="1"/>
              <a:t>the</a:t>
            </a:r>
            <a:r>
              <a:rPr lang="hu-HU" sz="1200" b="1" i="1" dirty="0"/>
              <a:t> Research University Centre of Excellence </a:t>
            </a:r>
            <a:r>
              <a:rPr lang="hu-HU" sz="1200" b="1" i="1" dirty="0" err="1"/>
              <a:t>at</a:t>
            </a:r>
            <a:r>
              <a:rPr lang="hu-HU" sz="1200" b="1" i="1" dirty="0"/>
              <a:t> </a:t>
            </a:r>
            <a:r>
              <a:rPr lang="hu-HU" sz="1200" b="1" i="1" dirty="0" err="1"/>
              <a:t>the</a:t>
            </a:r>
            <a:r>
              <a:rPr lang="hu-HU" sz="1200" b="1" i="1" dirty="0"/>
              <a:t> University of Szeged </a:t>
            </a:r>
            <a:r>
              <a:rPr lang="hu-HU" sz="1200" b="1" i="1" dirty="0" err="1"/>
              <a:t>by</a:t>
            </a:r>
            <a:r>
              <a:rPr lang="hu-HU" sz="1200" b="1" i="1" dirty="0"/>
              <a:t> </a:t>
            </a:r>
            <a:r>
              <a:rPr lang="hu-HU" sz="1200" b="1" i="1" dirty="0" err="1"/>
              <a:t>ensuring</a:t>
            </a:r>
            <a:r>
              <a:rPr lang="hu-HU" sz="1200" b="1" i="1" dirty="0"/>
              <a:t> </a:t>
            </a:r>
            <a:r>
              <a:rPr lang="hu-HU" sz="1200" b="1" i="1" dirty="0" err="1"/>
              <a:t>the</a:t>
            </a:r>
            <a:r>
              <a:rPr lang="hu-HU" sz="1200" b="1" i="1" dirty="0"/>
              <a:t> </a:t>
            </a:r>
            <a:r>
              <a:rPr lang="hu-HU" sz="1200" b="1" i="1" dirty="0" err="1"/>
              <a:t>rising</a:t>
            </a:r>
            <a:r>
              <a:rPr lang="hu-HU" sz="1200" b="1" i="1" dirty="0"/>
              <a:t> </a:t>
            </a:r>
            <a:r>
              <a:rPr lang="hu-HU" sz="1200" b="1" i="1" dirty="0" err="1"/>
              <a:t>generation</a:t>
            </a:r>
            <a:r>
              <a:rPr lang="hu-HU" sz="1200" b="1" i="1" dirty="0"/>
              <a:t> of </a:t>
            </a:r>
            <a:r>
              <a:rPr lang="hu-HU" sz="1200" b="1" i="1" dirty="0" err="1"/>
              <a:t>excellent</a:t>
            </a:r>
            <a:r>
              <a:rPr lang="hu-HU" sz="1200" b="1" i="1" dirty="0"/>
              <a:t> </a:t>
            </a:r>
            <a:r>
              <a:rPr lang="hu-HU" sz="1200" b="1" i="1" dirty="0" err="1"/>
              <a:t>scientists</a:t>
            </a:r>
            <a:r>
              <a:rPr lang="hu-HU" sz="1200" b="1" i="1" dirty="0"/>
              <a:t>.”</a:t>
            </a:r>
            <a:endParaRPr lang="hu-HU" sz="1200" dirty="0"/>
          </a:p>
          <a:p>
            <a:r>
              <a:rPr lang="hu-HU" sz="1200" b="1" i="1" dirty="0"/>
              <a:t>Project </a:t>
            </a:r>
            <a:r>
              <a:rPr lang="hu-HU" sz="1200" b="1" i="1" dirty="0" err="1"/>
              <a:t>number</a:t>
            </a:r>
            <a:r>
              <a:rPr lang="hu-HU" sz="1200" b="1" i="1" dirty="0"/>
              <a:t>: TÁMOP-4.2.2/B-10/1-2010-0012</a:t>
            </a:r>
            <a:endParaRPr lang="hu-HU" sz="12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19833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err="1" smtClean="0"/>
              <a:t>content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899592" y="1124744"/>
            <a:ext cx="69127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hu-HU" sz="2800" dirty="0" err="1"/>
              <a:t>S</a:t>
            </a:r>
            <a:r>
              <a:rPr lang="hu-HU" sz="2800" dirty="0" err="1" smtClean="0"/>
              <a:t>ituation</a:t>
            </a:r>
            <a:endParaRPr lang="hu-HU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Test questions</a:t>
            </a:r>
            <a:r>
              <a:rPr lang="hu-HU" sz="2800" dirty="0" smtClean="0"/>
              <a:t> &amp; </a:t>
            </a:r>
            <a:r>
              <a:rPr lang="en-US" sz="2800" dirty="0"/>
              <a:t>hypotheses</a:t>
            </a:r>
            <a:endParaRPr lang="hu-HU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hu-HU" sz="2800" dirty="0" smtClean="0"/>
              <a:t>R</a:t>
            </a:r>
            <a:r>
              <a:rPr lang="en-US" sz="2800" dirty="0" err="1" smtClean="0"/>
              <a:t>esearch</a:t>
            </a:r>
            <a:r>
              <a:rPr lang="en-US" sz="2800" dirty="0" smtClean="0"/>
              <a:t> </a:t>
            </a:r>
            <a:r>
              <a:rPr lang="hu-HU" sz="2800" dirty="0"/>
              <a:t> </a:t>
            </a:r>
            <a:endParaRPr lang="hu-HU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hu-HU" sz="2800" dirty="0"/>
              <a:t>R</a:t>
            </a:r>
            <a:r>
              <a:rPr lang="en-US" sz="2800" dirty="0" err="1" smtClean="0"/>
              <a:t>esults</a:t>
            </a:r>
            <a:r>
              <a:rPr lang="en-US" sz="2800" dirty="0" smtClean="0"/>
              <a:t> </a:t>
            </a:r>
            <a:endParaRPr lang="hu-HU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Conclusions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347973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5589240"/>
            <a:ext cx="864096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effectLst/>
              </a:rPr>
              <a:t>The gambling tax by sector </a:t>
            </a:r>
            <a:r>
              <a:rPr lang="en-US" sz="2400" dirty="0" smtClean="0">
                <a:effectLst/>
              </a:rPr>
              <a:t>distributions </a:t>
            </a:r>
            <a:r>
              <a:rPr lang="en-US" sz="2400" dirty="0">
                <a:effectLst/>
              </a:rPr>
              <a:t>from the game-play breakdown </a:t>
            </a:r>
            <a:r>
              <a:rPr lang="en-US" sz="2400" dirty="0" smtClean="0">
                <a:effectLst/>
              </a:rPr>
              <a:t>in </a:t>
            </a:r>
            <a:r>
              <a:rPr lang="en-US" sz="2400" dirty="0">
                <a:effectLst/>
              </a:rPr>
              <a:t>2010</a:t>
            </a:r>
            <a:br>
              <a:rPr lang="en-US" sz="2400" dirty="0">
                <a:effectLst/>
              </a:rPr>
            </a:br>
            <a:r>
              <a:rPr lang="hu-HU" sz="2400" dirty="0" smtClean="0">
                <a:effectLst/>
              </a:rPr>
              <a:t/>
            </a:r>
            <a:br>
              <a:rPr lang="hu-HU" sz="2400" dirty="0" smtClean="0">
                <a:effectLst/>
              </a:rPr>
            </a:br>
            <a:r>
              <a:rPr lang="hu-HU" sz="1800" dirty="0">
                <a:effectLst/>
              </a:rPr>
              <a:t/>
            </a:r>
            <a:br>
              <a:rPr lang="hu-HU" sz="1800" dirty="0">
                <a:effectLst/>
              </a:rPr>
            </a:br>
            <a:r>
              <a:rPr lang="hu-HU" sz="1800" dirty="0">
                <a:effectLst/>
              </a:rPr>
              <a:t/>
            </a:r>
            <a:br>
              <a:rPr lang="hu-HU" sz="1800" dirty="0">
                <a:effectLst/>
              </a:rPr>
            </a:br>
            <a:endParaRPr lang="hu-HU" sz="1800" dirty="0"/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75626628"/>
              </p:ext>
            </p:extLst>
          </p:nvPr>
        </p:nvGraphicFramePr>
        <p:xfrm>
          <a:off x="395536" y="980728"/>
          <a:ext cx="8136904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1418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23728" y="5373216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hu-HU" dirty="0">
                <a:effectLst/>
              </a:rPr>
              <a:t>The </a:t>
            </a:r>
            <a:r>
              <a:rPr lang="en-GB" dirty="0" smtClean="0">
                <a:effectLst/>
              </a:rPr>
              <a:t>problem</a:t>
            </a:r>
            <a:r>
              <a:rPr lang="hu-HU" dirty="0">
                <a:effectLst/>
              </a:rPr>
              <a:t/>
            </a:r>
            <a:br>
              <a:rPr lang="hu-HU" dirty="0">
                <a:effectLst/>
              </a:rPr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389440" cy="4569688"/>
          </a:xfrm>
        </p:spPr>
        <p:txBody>
          <a:bodyPr>
            <a:normAutofit/>
          </a:bodyPr>
          <a:lstStyle/>
          <a:p>
            <a:r>
              <a:rPr lang="en-US" dirty="0" smtClean="0"/>
              <a:t>From </a:t>
            </a:r>
            <a:r>
              <a:rPr lang="en-US" dirty="0"/>
              <a:t>November 2011th</a:t>
            </a:r>
            <a:r>
              <a:rPr lang="en-US" dirty="0" smtClean="0"/>
              <a:t> </a:t>
            </a:r>
            <a:r>
              <a:rPr lang="en-US" dirty="0"/>
              <a:t>significantly increased the tax on vending machines</a:t>
            </a:r>
          </a:p>
          <a:p>
            <a:endParaRPr lang="en-US" dirty="0"/>
          </a:p>
          <a:p>
            <a:r>
              <a:rPr lang="en-US" dirty="0"/>
              <a:t> H1: </a:t>
            </a:r>
            <a:r>
              <a:rPr lang="hu-HU" dirty="0" smtClean="0"/>
              <a:t>„</a:t>
            </a:r>
            <a:r>
              <a:rPr lang="en-US" dirty="0" smtClean="0"/>
              <a:t>Restaurants </a:t>
            </a:r>
            <a:r>
              <a:rPr lang="hu-HU" dirty="0" err="1" smtClean="0"/>
              <a:t>will</a:t>
            </a:r>
            <a:r>
              <a:rPr lang="hu-HU" dirty="0" smtClean="0"/>
              <a:t> </a:t>
            </a:r>
            <a:r>
              <a:rPr lang="hu-HU" dirty="0" err="1" smtClean="0"/>
              <a:t>close</a:t>
            </a:r>
            <a:r>
              <a:rPr lang="en-US" dirty="0" smtClean="0"/>
              <a:t> </a:t>
            </a:r>
            <a:r>
              <a:rPr lang="en-US" dirty="0"/>
              <a:t>because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increase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gambling</a:t>
            </a:r>
            <a:r>
              <a:rPr lang="hu-HU" dirty="0" smtClean="0"/>
              <a:t> </a:t>
            </a:r>
            <a:r>
              <a:rPr lang="en-US" dirty="0" smtClean="0"/>
              <a:t>tax</a:t>
            </a:r>
            <a:r>
              <a:rPr lang="hu-HU" dirty="0" smtClean="0"/>
              <a:t>e</a:t>
            </a:r>
            <a:r>
              <a:rPr lang="en-US" dirty="0" smtClean="0"/>
              <a:t>s</a:t>
            </a:r>
            <a:r>
              <a:rPr lang="hu-HU" dirty="0" smtClean="0"/>
              <a:t>”</a:t>
            </a:r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  <a:r>
              <a:rPr lang="hu-HU" dirty="0"/>
              <a:t>Four county wide quick surveys were </a:t>
            </a:r>
            <a:r>
              <a:rPr lang="hu-HU" dirty="0" smtClean="0"/>
              <a:t>conducted</a:t>
            </a:r>
            <a:r>
              <a:rPr lang="hu-HU" dirty="0"/>
              <a:t> </a:t>
            </a:r>
            <a:r>
              <a:rPr lang="hu-HU" dirty="0" smtClean="0"/>
              <a:t>(Bacs-Kiskun, Szolnok, Csongrad, Bekes), </a:t>
            </a:r>
            <a:r>
              <a:rPr lang="hu-HU" dirty="0"/>
              <a:t>first in 2011 October, and then in 2012 </a:t>
            </a:r>
            <a:r>
              <a:rPr lang="hu-HU" dirty="0" smtClean="0"/>
              <a:t>February. The aim of the survey was to find out how contractors react to the increase in their tax liabilites.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9739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>
                <a:effectLst/>
              </a:rPr>
              <a:t>examination</a:t>
            </a:r>
            <a:r>
              <a:rPr lang="hu-HU" dirty="0">
                <a:effectLst/>
              </a:rPr>
              <a:t/>
            </a:r>
            <a:br>
              <a:rPr lang="hu-HU" dirty="0">
                <a:effectLst/>
              </a:rPr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461448" cy="3474720"/>
          </a:xfrm>
        </p:spPr>
        <p:txBody>
          <a:bodyPr>
            <a:normAutofit/>
          </a:bodyPr>
          <a:lstStyle/>
          <a:p>
            <a:r>
              <a:rPr lang="hu-HU" dirty="0" smtClean="0"/>
              <a:t>The survey reached out to 50 providers, with overall 82 slot machines. Out of the 50, there were </a:t>
            </a:r>
            <a:r>
              <a:rPr lang="hu-HU" b="1" dirty="0" smtClean="0"/>
              <a:t>43 pubs with 73 slot machines</a:t>
            </a:r>
            <a:r>
              <a:rPr lang="hu-HU" dirty="0" smtClean="0"/>
              <a:t>, because pubs are the most senstive to tax changes.</a:t>
            </a:r>
            <a:endParaRPr lang="en-US" dirty="0"/>
          </a:p>
          <a:p>
            <a:endParaRPr lang="hu-HU" dirty="0" smtClean="0"/>
          </a:p>
          <a:p>
            <a:r>
              <a:rPr lang="en-US" dirty="0"/>
              <a:t>H2: they may be most sensitive to tax changes ...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5407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61764" y="2462897"/>
            <a:ext cx="88204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b="1" dirty="0" smtClean="0"/>
              <a:t>(A) </a:t>
            </a:r>
            <a:r>
              <a:rPr lang="en-US" sz="2800" b="1" dirty="0" smtClean="0">
                <a:solidFill>
                  <a:srgbClr val="FF0000"/>
                </a:solidFill>
              </a:rPr>
              <a:t>37%</a:t>
            </a:r>
            <a:r>
              <a:rPr lang="hu-HU" sz="2800" b="1" dirty="0" smtClean="0">
                <a:solidFill>
                  <a:srgbClr val="FF0000"/>
                </a:solidFill>
              </a:rPr>
              <a:t> </a:t>
            </a:r>
            <a:r>
              <a:rPr lang="hu-HU" sz="2800" b="1" dirty="0" smtClean="0"/>
              <a:t>said to give back the machines</a:t>
            </a:r>
            <a:r>
              <a:rPr lang="en-US" sz="2800" b="1" dirty="0" smtClean="0"/>
              <a:t>, </a:t>
            </a:r>
            <a:endParaRPr lang="hu-HU" sz="2800" b="1" dirty="0" smtClean="0"/>
          </a:p>
          <a:p>
            <a:pPr algn="ctr"/>
            <a:r>
              <a:rPr lang="en-US" sz="2800" b="1" dirty="0" smtClean="0"/>
              <a:t>(B) </a:t>
            </a:r>
            <a:r>
              <a:rPr lang="en-US" sz="2800" b="1" dirty="0" smtClean="0">
                <a:solidFill>
                  <a:srgbClr val="FF0000"/>
                </a:solidFill>
              </a:rPr>
              <a:t>19</a:t>
            </a:r>
            <a:r>
              <a:rPr lang="hu-HU" sz="2800" b="1" dirty="0" smtClean="0">
                <a:solidFill>
                  <a:srgbClr val="FF0000"/>
                </a:solidFill>
              </a:rPr>
              <a:t>% </a:t>
            </a:r>
            <a:r>
              <a:rPr lang="hu-HU" sz="2800" b="1" dirty="0" smtClean="0"/>
              <a:t>stated to pay the taxes</a:t>
            </a:r>
            <a:endParaRPr lang="hu-HU" sz="28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800" b="1" dirty="0" smtClean="0"/>
              <a:t> </a:t>
            </a:r>
            <a:r>
              <a:rPr lang="hu-HU" sz="2800" b="1" dirty="0" smtClean="0"/>
              <a:t>(C)</a:t>
            </a:r>
            <a:r>
              <a:rPr lang="en-US" sz="2800" b="1" dirty="0" smtClean="0"/>
              <a:t> the whole business</a:t>
            </a:r>
            <a:r>
              <a:rPr lang="hu-HU" sz="2800" b="1" dirty="0" smtClean="0"/>
              <a:t> closes </a:t>
            </a:r>
            <a:r>
              <a:rPr lang="en-US" sz="2800" b="1" dirty="0" smtClean="0"/>
              <a:t>because of the extra tax 0% </a:t>
            </a:r>
            <a:endParaRPr lang="hu-HU" sz="2800" b="1" dirty="0" smtClean="0"/>
          </a:p>
          <a:p>
            <a:pPr algn="ctr"/>
            <a:r>
              <a:rPr lang="en-US" sz="2800" b="1" dirty="0" smtClean="0"/>
              <a:t>(D) </a:t>
            </a:r>
            <a:r>
              <a:rPr lang="en-US" sz="2800" b="1" dirty="0" smtClean="0">
                <a:solidFill>
                  <a:srgbClr val="FF0000"/>
                </a:solidFill>
              </a:rPr>
              <a:t>30% </a:t>
            </a:r>
            <a:r>
              <a:rPr lang="hu-HU" sz="2800" b="1" dirty="0" smtClean="0"/>
              <a:t>stated to reduce the number of machines</a:t>
            </a:r>
            <a:r>
              <a:rPr lang="en-US" sz="2800" b="1" dirty="0" smtClean="0"/>
              <a:t>, other analysts note THIS AMOUNTS to </a:t>
            </a:r>
            <a:r>
              <a:rPr lang="en-US" sz="2800" b="1" dirty="0" smtClean="0">
                <a:solidFill>
                  <a:srgbClr val="FF0000"/>
                </a:solidFill>
              </a:rPr>
              <a:t>14%</a:t>
            </a:r>
            <a:r>
              <a:rPr lang="en-US" sz="2800" b="1" dirty="0" smtClean="0"/>
              <a:t> </a:t>
            </a:r>
            <a:endParaRPr lang="hu-HU" sz="2800" b="1" dirty="0"/>
          </a:p>
          <a:p>
            <a:pPr algn="ctr"/>
            <a:r>
              <a:rPr lang="hu-HU" sz="2800" b="1" dirty="0" smtClean="0"/>
              <a:t>(E) </a:t>
            </a:r>
            <a:r>
              <a:rPr lang="hu-HU" sz="2800" b="1" dirty="0" smtClean="0">
                <a:solidFill>
                  <a:srgbClr val="FF0000"/>
                </a:solidFill>
              </a:rPr>
              <a:t>14% </a:t>
            </a:r>
            <a:r>
              <a:rPr lang="hu-HU" sz="2800" b="1" dirty="0" smtClean="0"/>
              <a:t>said to wait out</a:t>
            </a:r>
          </a:p>
          <a:p>
            <a:pPr algn="ctr"/>
            <a:endParaRPr lang="hu-HU" sz="2800" b="1" dirty="0" smtClean="0"/>
          </a:p>
          <a:p>
            <a:pPr algn="ctr"/>
            <a:r>
              <a:rPr lang="hu-HU" sz="2800" b="1" dirty="0" smtClean="0">
                <a:solidFill>
                  <a:schemeClr val="accent1">
                    <a:lumMod val="75000"/>
                  </a:schemeClr>
                </a:solidFill>
              </a:rPr>
              <a:t>There are overall 50 contractors with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82</a:t>
            </a:r>
            <a:r>
              <a:rPr lang="hu-HU" sz="2800" b="1" dirty="0" smtClean="0">
                <a:solidFill>
                  <a:schemeClr val="accent1">
                    <a:lumMod val="75000"/>
                  </a:schemeClr>
                </a:solidFill>
              </a:rPr>
              <a:t> slot machines</a:t>
            </a: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0" y="332656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first responses of the </a:t>
            </a:r>
            <a:r>
              <a:rPr lang="hu-H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slot machine 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operators 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517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986053" y="548680"/>
            <a:ext cx="51347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 </a:t>
            </a:r>
            <a:r>
              <a:rPr lang="hu-HU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month</a:t>
            </a:r>
            <a:r>
              <a:rPr lang="hu-H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hu-HU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later</a:t>
            </a:r>
            <a:r>
              <a:rPr lang="hu-H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…</a:t>
            </a:r>
            <a:endParaRPr lang="hu-H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239714630"/>
              </p:ext>
            </p:extLst>
          </p:nvPr>
        </p:nvGraphicFramePr>
        <p:xfrm>
          <a:off x="713360" y="1844824"/>
          <a:ext cx="7819079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6800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404664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II. </a:t>
            </a:r>
            <a:r>
              <a:rPr lang="hu-H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Sportingbet on the web</a:t>
            </a:r>
            <a:endParaRPr lang="hu-H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323529" y="1700808"/>
            <a:ext cx="87129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The </a:t>
            </a:r>
            <a:r>
              <a:rPr lang="en-US" sz="2400" dirty="0" smtClean="0"/>
              <a:t>organization </a:t>
            </a:r>
            <a:r>
              <a:rPr lang="en-US" sz="2400" dirty="0"/>
              <a:t>of </a:t>
            </a:r>
            <a:r>
              <a:rPr lang="hu-HU" sz="2400" dirty="0" smtClean="0"/>
              <a:t>gambling by </a:t>
            </a:r>
            <a:r>
              <a:rPr lang="en-US" sz="2400" dirty="0" smtClean="0"/>
              <a:t>the </a:t>
            </a:r>
            <a:r>
              <a:rPr lang="en-US" sz="2400" dirty="0"/>
              <a:t>1991st XXXIV. </a:t>
            </a:r>
            <a:r>
              <a:rPr lang="en-US" sz="2400" dirty="0" smtClean="0"/>
              <a:t>Law</a:t>
            </a:r>
            <a:r>
              <a:rPr lang="hu-HU" sz="2400" dirty="0" smtClean="0"/>
              <a:t>,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hu-HU" sz="2400" dirty="0" smtClean="0"/>
              <a:t>the state has a monopoly on the organization of betting</a:t>
            </a:r>
            <a:r>
              <a:rPr lang="en-US" sz="2400" dirty="0" smtClean="0"/>
              <a:t>, </a:t>
            </a:r>
            <a:r>
              <a:rPr lang="en-US" sz="2400" dirty="0"/>
              <a:t>but in </a:t>
            </a:r>
            <a:r>
              <a:rPr lang="hu-HU" sz="2400" dirty="0" smtClean="0"/>
              <a:t>practice they have monopoly on any gambling organization.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The organizers </a:t>
            </a:r>
            <a:r>
              <a:rPr lang="hu-HU" sz="2400" dirty="0" smtClean="0"/>
              <a:t>that </a:t>
            </a:r>
            <a:r>
              <a:rPr lang="en-US" sz="2400" dirty="0" smtClean="0"/>
              <a:t>are </a:t>
            </a:r>
            <a:r>
              <a:rPr lang="en-US" sz="2400" dirty="0"/>
              <a:t>offering foreign-owned games are also forbidden to advertise it.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However, the illegal </a:t>
            </a:r>
            <a:r>
              <a:rPr lang="hu-HU" sz="2400" dirty="0" smtClean="0"/>
              <a:t>foreign </a:t>
            </a:r>
            <a:r>
              <a:rPr lang="en-US" sz="2400" dirty="0" smtClean="0"/>
              <a:t>betting offices</a:t>
            </a:r>
            <a:r>
              <a:rPr lang="hu-HU" sz="2400" dirty="0" smtClean="0"/>
              <a:t> carry out their activities undisturbed in present day Hungary.</a:t>
            </a:r>
            <a:endParaRPr lang="en-US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5032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1436849" y="404664"/>
            <a:ext cx="634340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Regulatory</a:t>
            </a:r>
            <a:r>
              <a:rPr lang="hu-H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hu-HU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alternatives</a:t>
            </a:r>
            <a:endParaRPr lang="hu-H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19940800"/>
              </p:ext>
            </p:extLst>
          </p:nvPr>
        </p:nvGraphicFramePr>
        <p:xfrm>
          <a:off x="1524000" y="1397000"/>
          <a:ext cx="6096000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0083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urbulencia">
  <a:themeElements>
    <a:clrScheme name="Turbulenci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Turbulenci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urbulenci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217</TotalTime>
  <Words>1292</Words>
  <Application>Microsoft Office PowerPoint</Application>
  <PresentationFormat>Diavetítés a képernyőre (4:3 oldalarány)</PresentationFormat>
  <Paragraphs>109</Paragraphs>
  <Slides>14</Slides>
  <Notes>14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5" baseType="lpstr">
      <vt:lpstr>Turbulencia</vt:lpstr>
      <vt:lpstr>University of Szeged Faculty of economics and Business Administration PhD School in Economics Centre for Economic Psychology </vt:lpstr>
      <vt:lpstr>content</vt:lpstr>
      <vt:lpstr>The gambling tax by sector distributions from the game-play breakdown in 2010    </vt:lpstr>
      <vt:lpstr>The problem </vt:lpstr>
      <vt:lpstr>examination 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Conclusions</vt:lpstr>
      <vt:lpstr>Conclusions</vt:lpstr>
      <vt:lpstr>Game on…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Szegedi Tudományegyetem Gazdaságtudományi Kar Közgazdaságtani Doktori Iskola   Gazdaságpszichológia Kutató Műhely</dc:title>
  <dc:creator>Spárta</dc:creator>
  <cp:lastModifiedBy>Bajmocy Zoltan</cp:lastModifiedBy>
  <cp:revision>38</cp:revision>
  <cp:lastPrinted>2012-06-15T09:53:58Z</cp:lastPrinted>
  <dcterms:modified xsi:type="dcterms:W3CDTF">2012-06-29T11:38:39Z</dcterms:modified>
</cp:coreProperties>
</file>