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árnai-Vígh Adrienn Erzsébet" initials="VAE" lastIdx="1" clrIdx="0">
    <p:extLst>
      <p:ext uri="{19B8F6BF-5375-455C-9EA6-DF929625EA0E}">
        <p15:presenceInfo xmlns:p15="http://schemas.microsoft.com/office/powerpoint/2012/main" userId="S-1-5-21-2217756755-2393735501-2577573213-1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99A5E-542D-4BAD-950C-4CCD8A8CDDAB}" type="datetimeFigureOut">
              <a:rPr lang="hu-HU" smtClean="0"/>
              <a:t>2017.11.29.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6F3BE-0A06-4E61-8585-811ED5BF79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74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6F3BE-0A06-4E61-8585-811ED5BF79A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69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gk.uni-pae.hu/images/szakdolgozat/fulop_tamas_utmutato_a_szakdolgozat_elkeszitesehez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portal.ktk.pte.hu/sites/default/files/mellekletek/2017/03/2014_k2_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Kutatásmódszertan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Várnai-Vígh Adrienn E.</a:t>
            </a:r>
          </a:p>
          <a:p>
            <a:r>
              <a:rPr lang="hu-HU" dirty="0" smtClean="0"/>
              <a:t>2017. november 29.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39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16225"/>
          </a:xfrm>
        </p:spPr>
        <p:txBody>
          <a:bodyPr>
            <a:normAutofit/>
          </a:bodyPr>
          <a:lstStyle/>
          <a:p>
            <a:r>
              <a:rPr lang="hu-HU" dirty="0"/>
              <a:t>Miért kell szakdolgozatot írni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Tanulmányi </a:t>
            </a:r>
            <a:r>
              <a:rPr lang="hu-HU" dirty="0"/>
              <a:t>Kalauz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Módszertani segédanyag</a:t>
            </a:r>
          </a:p>
          <a:p>
            <a:pPr lvl="1"/>
            <a:r>
              <a:rPr lang="hu-HU" dirty="0" err="1"/>
              <a:t>Eco</a:t>
            </a:r>
            <a:r>
              <a:rPr lang="hu-HU" dirty="0"/>
              <a:t>, </a:t>
            </a:r>
            <a:r>
              <a:rPr lang="hu-HU" dirty="0" err="1"/>
              <a:t>Umberto</a:t>
            </a:r>
            <a:r>
              <a:rPr lang="hu-HU" dirty="0"/>
              <a:t>. </a:t>
            </a:r>
            <a:r>
              <a:rPr lang="hu-HU" i="1" dirty="0"/>
              <a:t>Hogyan írjunk szakdolgozatot?</a:t>
            </a:r>
            <a:r>
              <a:rPr lang="hu-HU" dirty="0"/>
              <a:t> Fordította </a:t>
            </a:r>
            <a:r>
              <a:rPr lang="hu-HU" dirty="0" err="1"/>
              <a:t>Klukon</a:t>
            </a:r>
            <a:r>
              <a:rPr lang="hu-HU" dirty="0"/>
              <a:t> Beatrix, Partvonal, 2012</a:t>
            </a:r>
          </a:p>
          <a:p>
            <a:pPr lvl="1"/>
            <a:r>
              <a:rPr lang="hu-HU" dirty="0"/>
              <a:t>Fülöp Tamás. </a:t>
            </a:r>
            <a:r>
              <a:rPr lang="hu-HU" i="1" dirty="0"/>
              <a:t>Útmutató a szakdolgozat elkészítéséhez</a:t>
            </a:r>
            <a:r>
              <a:rPr lang="hu-HU" dirty="0"/>
              <a:t>. </a:t>
            </a:r>
            <a:r>
              <a:rPr lang="hu-HU" dirty="0" err="1"/>
              <a:t>Alumni</a:t>
            </a:r>
            <a:r>
              <a:rPr lang="hu-HU" dirty="0"/>
              <a:t> Kiadó Kft., 2011, </a:t>
            </a:r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gk.uni-pae.hu/images/szakdolgozat/fulop_tamas_utmutato_a_szakdolgozat_elkeszitesehez.pdf</a:t>
            </a:r>
            <a:r>
              <a:rPr lang="hu-HU" dirty="0" smtClean="0"/>
              <a:t> </a:t>
            </a:r>
            <a:r>
              <a:rPr lang="hu-HU" dirty="0"/>
              <a:t>[2017. november 29.]</a:t>
            </a:r>
          </a:p>
          <a:p>
            <a:pPr lvl="1"/>
            <a:r>
              <a:rPr lang="hu-HU" dirty="0"/>
              <a:t>Majoros Pál. </a:t>
            </a:r>
            <a:r>
              <a:rPr lang="hu-HU" i="1" dirty="0"/>
              <a:t>Tanácsok, tippek, trükkök nem csak szakdolgozatíróknak: avagy a kutatásmódszertan alapjai</a:t>
            </a:r>
            <a:r>
              <a:rPr lang="hu-HU" dirty="0"/>
              <a:t>. Perfekt, 2011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11" y="2560638"/>
            <a:ext cx="2158078" cy="3309937"/>
          </a:xfrm>
        </p:spPr>
      </p:pic>
    </p:spTree>
    <p:extLst>
      <p:ext uri="{BB962C8B-B14F-4D97-AF65-F5344CB8AC3E}">
        <p14:creationId xmlns:p14="http://schemas.microsoft.com/office/powerpoint/2010/main" val="327690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66798"/>
          </a:xfrm>
        </p:spPr>
        <p:txBody>
          <a:bodyPr>
            <a:normAutofit/>
          </a:bodyPr>
          <a:lstStyle/>
          <a:p>
            <a:r>
              <a:rPr lang="hu-HU" dirty="0"/>
              <a:t>A dolgozatírás </a:t>
            </a:r>
            <a:r>
              <a:rPr lang="hu-HU" dirty="0" smtClean="0"/>
              <a:t>lépései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dirty="0" smtClean="0"/>
              <a:t>A </a:t>
            </a:r>
            <a:r>
              <a:rPr lang="hu-HU" dirty="0"/>
              <a:t>választott témakör körülhatárolása, általános tájékozódás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kutatási cél meghatározása, a témavázlat és kutatási terv elkészítése</a:t>
            </a:r>
          </a:p>
          <a:p>
            <a:pPr marL="457200" indent="-457200">
              <a:buFont typeface="+mj-lt"/>
              <a:buAutoNum type="arabicPeriod"/>
            </a:pPr>
            <a:r>
              <a:rPr lang="hu-HU" b="1" dirty="0">
                <a:solidFill>
                  <a:srgbClr val="C00000"/>
                </a:solidFill>
              </a:rPr>
              <a:t>Szakirodalmi anyagok gyűjtése, feltárása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rendelkezésre álló anyagok rendszerezése, feldolgozása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szakdolgozatírás során alkalmazható főbb kutatási és elemzési módszerek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dolgozat elkészítése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formai megoldások véglegesítése, a dolgozat nyomtatása, köttetése, </a:t>
            </a:r>
            <a:r>
              <a:rPr lang="hu-HU" dirty="0" smtClean="0"/>
              <a:t>leadása</a:t>
            </a:r>
          </a:p>
          <a:p>
            <a:pPr marL="0" indent="0">
              <a:buNone/>
            </a:pPr>
            <a:r>
              <a:rPr lang="hu-HU" dirty="0"/>
              <a:t>(l. Fülöp, 2011, 9. </a:t>
            </a:r>
            <a:r>
              <a:rPr lang="hu-HU" dirty="0" smtClean="0"/>
              <a:t>o.)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55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Irodalomgyűjtés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0432" y="2556932"/>
            <a:ext cx="8550876" cy="3318936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hu-HU" dirty="0"/>
              <a:t>előzetes </a:t>
            </a:r>
            <a:r>
              <a:rPr lang="hu-HU" dirty="0" smtClean="0"/>
              <a:t>tudás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hu-HU" dirty="0" smtClean="0"/>
              <a:t>szisztematikus </a:t>
            </a:r>
            <a:r>
              <a:rPr lang="hu-HU" dirty="0" err="1" smtClean="0"/>
              <a:t>irodalomfeltárás</a:t>
            </a:r>
            <a:endParaRPr lang="hu-HU" dirty="0" smtClean="0"/>
          </a:p>
          <a:p>
            <a:pPr lvl="1" algn="ctr"/>
            <a:r>
              <a:rPr lang="hu-HU" dirty="0" err="1" smtClean="0"/>
              <a:t>keresőkifejezések</a:t>
            </a:r>
            <a:endParaRPr lang="hu-HU" dirty="0"/>
          </a:p>
          <a:p>
            <a:pPr lvl="1" algn="ctr"/>
            <a:r>
              <a:rPr lang="hu-HU" dirty="0"/>
              <a:t>k</a:t>
            </a:r>
            <a:r>
              <a:rPr lang="hu-HU" dirty="0" smtClean="0"/>
              <a:t>eresőfelületek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hu-HU" dirty="0" smtClean="0"/>
              <a:t>hólabda-módszer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hu-HU" dirty="0" smtClean="0"/>
              <a:t>korábbi szakdolgozatok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hu-HU" dirty="0"/>
              <a:t>d</a:t>
            </a:r>
            <a:r>
              <a:rPr lang="hu-HU" dirty="0" smtClean="0"/>
              <a:t>olgozat formai követelményei        hivatkozási stílus</a:t>
            </a:r>
            <a:endParaRPr lang="hu-HU" dirty="0"/>
          </a:p>
        </p:txBody>
      </p:sp>
      <p:sp>
        <p:nvSpPr>
          <p:cNvPr id="11" name="Jobbra nyíl 10"/>
          <p:cNvSpPr/>
          <p:nvPr/>
        </p:nvSpPr>
        <p:spPr>
          <a:xfrm>
            <a:off x="6499654" y="5412261"/>
            <a:ext cx="313038" cy="189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Kanyar jobbra 12"/>
          <p:cNvSpPr/>
          <p:nvPr/>
        </p:nvSpPr>
        <p:spPr>
          <a:xfrm rot="5400000">
            <a:off x="9119288" y="5515236"/>
            <a:ext cx="288324" cy="23889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9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Irodalomgyűjtés </a:t>
            </a:r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5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Hivatkozáskezelő rendszerek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bibliográfiai adatok gyűjtése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csatolmányokat </a:t>
            </a:r>
            <a:r>
              <a:rPr lang="hu-HU" dirty="0"/>
              <a:t>is </a:t>
            </a:r>
            <a:r>
              <a:rPr lang="hu-HU" dirty="0" smtClean="0"/>
              <a:t>tárolhatunk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összegyűjtött adatokból bibliográfiát, irodalomjegyzéket </a:t>
            </a:r>
            <a:r>
              <a:rPr lang="hu-HU" dirty="0" smtClean="0"/>
              <a:t>készíthetünk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dolgozatban hivatkozásokat </a:t>
            </a:r>
            <a:r>
              <a:rPr lang="hu-HU" dirty="0"/>
              <a:t>– szövegközi, lábjegyzet és végjegyzet formájában is </a:t>
            </a:r>
            <a:r>
              <a:rPr lang="hu-HU" dirty="0" smtClean="0"/>
              <a:t>– készíthetünk vele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20" y="2560638"/>
            <a:ext cx="3098459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Hivatkozási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„A </a:t>
            </a:r>
            <a:r>
              <a:rPr lang="hu-HU" dirty="0"/>
              <a:t>generációkat a közös tapasztalatok, életélmények, végső soron a közös értékek fűzik össze. A generációk tagjainak összekapcsolódása ugyan laza szálú, mégis meghatározó jellegű. Laza szálú, mert annyi életsors, életút döntés mutatkozik meg egy-egy generáció tagjai esetében, hogy ezeket rendkívül nehéz egységesnek tekinteni. Mégis van egy meghatározó vonulat az értékek, a közös élmények mentén, amely lehetőséget teremt arra, hogy összekapcsoljuk ezeket a sorsokat, és azt állítsuk, hogy a generációk között különbségek vannak és egyben a generációkon belül fellelhető azonosságok keretezik az oda tartozó emberek döntéseit</a:t>
            </a:r>
            <a:r>
              <a:rPr lang="hu-HU" dirty="0" smtClean="0"/>
              <a:t>.” (Törőcsik et </a:t>
            </a:r>
            <a:r>
              <a:rPr lang="hu-HU" dirty="0" err="1" smtClean="0"/>
              <a:t>al</a:t>
            </a:r>
            <a:r>
              <a:rPr lang="hu-HU" dirty="0" smtClean="0"/>
              <a:t>., 2014, 3.)</a:t>
            </a:r>
          </a:p>
          <a:p>
            <a:pPr marL="0" indent="0">
              <a:buNone/>
            </a:pPr>
            <a:r>
              <a:rPr lang="hu-HU" sz="1600" dirty="0"/>
              <a:t>Törőcsik Mária, Szűcs Krisztián és </a:t>
            </a:r>
            <a:r>
              <a:rPr lang="hu-HU" sz="1600" dirty="0" err="1"/>
              <a:t>Kehl</a:t>
            </a:r>
            <a:r>
              <a:rPr lang="hu-HU" sz="1600" dirty="0"/>
              <a:t> Dániel „Generációs gondolkodás – A Z és az Y generáció életstílus csoportjai”. </a:t>
            </a:r>
            <a:r>
              <a:rPr lang="hu-HU" sz="1600" i="1" dirty="0"/>
              <a:t>Marketing &amp; menedzsment</a:t>
            </a:r>
            <a:r>
              <a:rPr lang="hu-HU" sz="1600" dirty="0"/>
              <a:t>, 2014, 2. különszám, 3–15. o., Elérhető: </a:t>
            </a:r>
            <a:r>
              <a:rPr lang="hu-HU" sz="1600" u="sng" dirty="0">
                <a:hlinkClick r:id="rId2"/>
              </a:rPr>
              <a:t>http://</a:t>
            </a:r>
            <a:r>
              <a:rPr lang="hu-HU" sz="1600" u="sng" dirty="0" smtClean="0">
                <a:hlinkClick r:id="rId2"/>
              </a:rPr>
              <a:t>dportal.ktk.pte.hu/sites/default/files/mellekletek/2017/03/2014_k2_1.pdf</a:t>
            </a:r>
            <a:r>
              <a:rPr lang="hu-HU" sz="1600" dirty="0" smtClean="0"/>
              <a:t> </a:t>
            </a:r>
            <a:r>
              <a:rPr lang="hu-HU" sz="1600" dirty="0"/>
              <a:t>[2017. </a:t>
            </a:r>
            <a:r>
              <a:rPr lang="hu-HU" sz="1600" dirty="0" smtClean="0"/>
              <a:t>november </a:t>
            </a:r>
            <a:r>
              <a:rPr lang="hu-HU" sz="1600" dirty="0"/>
              <a:t>29.]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4489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351</Words>
  <Application>Microsoft Office PowerPoint</Application>
  <PresentationFormat>Szélesvásznú</PresentationFormat>
  <Paragraphs>36</Paragraphs>
  <Slides>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Wingdings</vt:lpstr>
      <vt:lpstr>Organikus</vt:lpstr>
      <vt:lpstr>Kutatásmódszertan</vt:lpstr>
      <vt:lpstr>Miért kell szakdolgozatot írni?</vt:lpstr>
      <vt:lpstr>A dolgozatírás lépései</vt:lpstr>
      <vt:lpstr>Irodalomgyűjtés 1.</vt:lpstr>
      <vt:lpstr>Irodalomgyűjtés 2.</vt:lpstr>
      <vt:lpstr>Hivatkozási példa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Kutatásmódszertan</dc:title>
  <dc:creator>Várnai-Vígh Adrienn Erzsébet</dc:creator>
  <cp:lastModifiedBy>Várnai-Vígh Adrienn Erzsébet</cp:lastModifiedBy>
  <cp:revision>8</cp:revision>
  <dcterms:created xsi:type="dcterms:W3CDTF">2017-11-29T10:06:19Z</dcterms:created>
  <dcterms:modified xsi:type="dcterms:W3CDTF">2017-11-29T12:20:28Z</dcterms:modified>
</cp:coreProperties>
</file>