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6" r:id="rId2"/>
    <p:sldId id="380" r:id="rId3"/>
    <p:sldId id="379" r:id="rId4"/>
    <p:sldId id="376" r:id="rId5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00CC99"/>
    <a:srgbClr val="F4B5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2429" autoAdjust="0"/>
  </p:normalViewPr>
  <p:slideViewPr>
    <p:cSldViewPr>
      <p:cViewPr>
        <p:scale>
          <a:sx n="98" d="100"/>
          <a:sy n="98" d="100"/>
        </p:scale>
        <p:origin x="1146" y="12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5798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894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4. fejezet  </a:t>
            </a:r>
            <a:r>
              <a:rPr lang="hu-HU" altLang="hu-HU" sz="2400" b="1" dirty="0">
                <a:solidFill>
                  <a:srgbClr val="703636"/>
                </a:solidFill>
              </a:rPr>
              <a:t>Származtatott ügyletek és piacaik: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a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b="1" dirty="0">
                <a:solidFill>
                  <a:srgbClr val="703636"/>
                </a:solidFill>
              </a:rPr>
              <a:t>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                     határidős</a:t>
            </a:r>
            <a:r>
              <a:rPr lang="hu-HU" altLang="hu-HU" sz="2400" b="1" dirty="0">
                <a:solidFill>
                  <a:srgbClr val="703636"/>
                </a:solidFill>
              </a:rPr>
              <a:t>, a csere-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és </a:t>
            </a:r>
            <a:r>
              <a:rPr lang="hu-HU" altLang="hu-HU" sz="2400" b="1" dirty="0">
                <a:solidFill>
                  <a:srgbClr val="703636"/>
                </a:solidFill>
              </a:rPr>
              <a:t>az opciós ügyletek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24519" y="195486"/>
            <a:ext cx="7704856" cy="1224136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4000" b="1" dirty="0" smtClean="0">
                <a:solidFill>
                  <a:srgbClr val="703636"/>
                </a:solidFill>
              </a:rPr>
              <a:t>Az eladási </a:t>
            </a:r>
            <a:r>
              <a:rPr lang="hu-HU" altLang="hu-HU" sz="4000" b="1" dirty="0" smtClean="0">
                <a:solidFill>
                  <a:srgbClr val="703636"/>
                </a:solidFill>
              </a:rPr>
              <a:t>jog (</a:t>
            </a:r>
            <a:r>
              <a:rPr lang="hu-HU" altLang="hu-HU" sz="4000" b="1" dirty="0" smtClean="0">
                <a:solidFill>
                  <a:srgbClr val="703636"/>
                </a:solidFill>
              </a:rPr>
              <a:t>LP) tartalma, kifizetése </a:t>
            </a:r>
            <a:r>
              <a:rPr lang="hu-HU" altLang="hu-HU" sz="4000" b="1" dirty="0">
                <a:solidFill>
                  <a:srgbClr val="703636"/>
                </a:solidFill>
              </a:rPr>
              <a:t>és nyeresége/vesztesége    </a:t>
            </a:r>
            <a:endParaRPr lang="hu-HU" sz="40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cxnSp>
        <p:nvCxnSpPr>
          <p:cNvPr id="6" name="Egyenes összekötő 5"/>
          <p:cNvCxnSpPr/>
          <p:nvPr/>
        </p:nvCxnSpPr>
        <p:spPr bwMode="auto">
          <a:xfrm>
            <a:off x="4329147" y="4129098"/>
            <a:ext cx="2304256" cy="0"/>
          </a:xfrm>
          <a:prstGeom prst="line">
            <a:avLst/>
          </a:prstGeom>
          <a:solidFill>
            <a:schemeClr val="accent1"/>
          </a:solidFill>
          <a:ln w="5715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gyenes összekötő 6"/>
          <p:cNvCxnSpPr/>
          <p:nvPr/>
        </p:nvCxnSpPr>
        <p:spPr bwMode="auto">
          <a:xfrm rot="2700000">
            <a:off x="2362341" y="3307362"/>
            <a:ext cx="2304256" cy="0"/>
          </a:xfrm>
          <a:prstGeom prst="line">
            <a:avLst/>
          </a:prstGeom>
          <a:solidFill>
            <a:schemeClr val="accent1"/>
          </a:solidFill>
          <a:ln w="5715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4533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0"/>
            <a:ext cx="82296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600" b="1" dirty="0" smtClean="0">
                <a:solidFill>
                  <a:srgbClr val="703636"/>
                </a:solidFill>
              </a:rPr>
              <a:t>Eladási opció (</a:t>
            </a:r>
            <a:r>
              <a:rPr lang="hu-HU" altLang="hu-HU" sz="3600" b="1" dirty="0" err="1" smtClean="0">
                <a:solidFill>
                  <a:srgbClr val="703636"/>
                </a:solidFill>
              </a:rPr>
              <a:t>put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27534"/>
            <a:ext cx="9144000" cy="3943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hu-HU" altLang="hu-HU" sz="2300" dirty="0">
                <a:solidFill>
                  <a:srgbClr val="703636"/>
                </a:solidFill>
              </a:rPr>
              <a:t>Olyan kétoldalú ügylet, amelyben az egyik fél az opciós díj </a:t>
            </a:r>
            <a:r>
              <a:rPr lang="hu-HU" altLang="hu-HU" sz="2300" dirty="0" err="1">
                <a:solidFill>
                  <a:srgbClr val="703636"/>
                </a:solidFill>
              </a:rPr>
              <a:t>jelenbeli</a:t>
            </a:r>
            <a:r>
              <a:rPr lang="hu-HU" altLang="hu-HU" sz="2300" dirty="0">
                <a:solidFill>
                  <a:srgbClr val="703636"/>
                </a:solidFill>
              </a:rPr>
              <a:t> megfizetése fejében jogot szerez arra, hogy előre meghatározott jövőbeli napon (vagy időszakban) az adott terméket egy előre meghatározott árfolyamon </a:t>
            </a:r>
            <a:r>
              <a:rPr lang="hu-HU" altLang="hu-HU" sz="2300" b="1" dirty="0">
                <a:solidFill>
                  <a:srgbClr val="703636"/>
                </a:solidFill>
              </a:rPr>
              <a:t>ADHASSA EL</a:t>
            </a:r>
            <a:r>
              <a:rPr lang="hu-HU" altLang="hu-HU" sz="2300" dirty="0">
                <a:solidFill>
                  <a:srgbClr val="703636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hu-HU" altLang="hu-HU" sz="2300" dirty="0">
                <a:solidFill>
                  <a:srgbClr val="703636"/>
                </a:solidFill>
              </a:rPr>
              <a:t>Az opciós díj vagy prémium jele: </a:t>
            </a:r>
            <a:r>
              <a:rPr lang="hu-HU" altLang="hu-HU" sz="2300" b="1" dirty="0">
                <a:solidFill>
                  <a:srgbClr val="703636"/>
                </a:solidFill>
              </a:rPr>
              <a:t>p</a:t>
            </a:r>
          </a:p>
          <a:p>
            <a:pPr>
              <a:lnSpc>
                <a:spcPct val="90000"/>
              </a:lnSpc>
            </a:pPr>
            <a:r>
              <a:rPr lang="hu-HU" altLang="hu-HU" sz="2300" dirty="0">
                <a:solidFill>
                  <a:srgbClr val="703636"/>
                </a:solidFill>
              </a:rPr>
              <a:t>Lehívási vagy kötési  árfolyam: </a:t>
            </a:r>
            <a:r>
              <a:rPr lang="hu-HU" altLang="hu-HU" sz="2300" b="1" dirty="0">
                <a:solidFill>
                  <a:srgbClr val="703636"/>
                </a:solidFill>
              </a:rPr>
              <a:t>K</a:t>
            </a:r>
          </a:p>
          <a:p>
            <a:pPr>
              <a:lnSpc>
                <a:spcPct val="90000"/>
              </a:lnSpc>
            </a:pPr>
            <a:r>
              <a:rPr lang="hu-HU" altLang="hu-HU" sz="2300" dirty="0">
                <a:solidFill>
                  <a:srgbClr val="703636"/>
                </a:solidFill>
              </a:rPr>
              <a:t>Két fél: jogosult v. vevő – kötelezett v. kiíró</a:t>
            </a:r>
          </a:p>
          <a:p>
            <a:pPr>
              <a:lnSpc>
                <a:spcPct val="90000"/>
              </a:lnSpc>
            </a:pPr>
            <a:r>
              <a:rPr lang="hu-HU" altLang="hu-HU" sz="2300" dirty="0">
                <a:solidFill>
                  <a:srgbClr val="703636"/>
                </a:solidFill>
              </a:rPr>
              <a:t>A jogosult </a:t>
            </a:r>
            <a:r>
              <a:rPr lang="hu-HU" altLang="hu-HU" sz="2300" b="1" dirty="0">
                <a:solidFill>
                  <a:srgbClr val="703636"/>
                </a:solidFill>
              </a:rPr>
              <a:t>K</a:t>
            </a:r>
            <a:r>
              <a:rPr lang="hu-HU" altLang="hu-HU" sz="2300" dirty="0">
                <a:solidFill>
                  <a:srgbClr val="703636"/>
                </a:solidFill>
              </a:rPr>
              <a:t> árfolyamon elad</a:t>
            </a:r>
            <a:r>
              <a:rPr lang="hu-HU" altLang="hu-HU" sz="2300" u="sng" dirty="0">
                <a:solidFill>
                  <a:srgbClr val="703636"/>
                </a:solidFill>
              </a:rPr>
              <a:t>hat</a:t>
            </a:r>
            <a:r>
              <a:rPr lang="hu-HU" altLang="hu-HU" sz="2300" dirty="0">
                <a:solidFill>
                  <a:srgbClr val="703636"/>
                </a:solidFill>
              </a:rPr>
              <a:t>. A kötelezettnek </a:t>
            </a:r>
            <a:r>
              <a:rPr lang="hu-HU" altLang="hu-HU" sz="2300" b="1" dirty="0">
                <a:solidFill>
                  <a:srgbClr val="703636"/>
                </a:solidFill>
              </a:rPr>
              <a:t>K </a:t>
            </a:r>
            <a:r>
              <a:rPr lang="hu-HU" altLang="hu-HU" sz="2300" dirty="0">
                <a:solidFill>
                  <a:srgbClr val="703636"/>
                </a:solidFill>
              </a:rPr>
              <a:t>árfolyamon vásárolnia </a:t>
            </a:r>
            <a:r>
              <a:rPr lang="hu-HU" altLang="hu-HU" sz="2300" u="sng" dirty="0">
                <a:solidFill>
                  <a:srgbClr val="703636"/>
                </a:solidFill>
              </a:rPr>
              <a:t>kell</a:t>
            </a:r>
            <a:r>
              <a:rPr lang="hu-HU" altLang="hu-HU" sz="2300" dirty="0">
                <a:solidFill>
                  <a:srgbClr val="703636"/>
                </a:solidFill>
              </a:rPr>
              <a:t>, ha a jogosult élni kíván a jogával </a:t>
            </a:r>
          </a:p>
          <a:p>
            <a:pPr>
              <a:lnSpc>
                <a:spcPct val="90000"/>
              </a:lnSpc>
            </a:pPr>
            <a:r>
              <a:rPr lang="hu-HU" altLang="hu-HU" sz="2300" dirty="0">
                <a:solidFill>
                  <a:srgbClr val="703636"/>
                </a:solidFill>
              </a:rPr>
              <a:t>pl.: </a:t>
            </a:r>
            <a:r>
              <a:rPr lang="hu-HU" altLang="hu-HU" sz="2300" b="1" dirty="0">
                <a:solidFill>
                  <a:srgbClr val="703636"/>
                </a:solidFill>
              </a:rPr>
              <a:t>A</a:t>
            </a:r>
            <a:r>
              <a:rPr lang="hu-HU" altLang="hu-HU" sz="2300" dirty="0">
                <a:solidFill>
                  <a:srgbClr val="703636"/>
                </a:solidFill>
              </a:rPr>
              <a:t> most fizet </a:t>
            </a:r>
            <a:r>
              <a:rPr lang="hu-HU" altLang="hu-HU" sz="2300" b="1" dirty="0">
                <a:solidFill>
                  <a:srgbClr val="703636"/>
                </a:solidFill>
              </a:rPr>
              <a:t>B</a:t>
            </a:r>
            <a:r>
              <a:rPr lang="hu-HU" altLang="hu-HU" sz="2300" dirty="0">
                <a:solidFill>
                  <a:srgbClr val="703636"/>
                </a:solidFill>
              </a:rPr>
              <a:t>-nek 10 Ft-ot azért, hogy </a:t>
            </a:r>
            <a:r>
              <a:rPr lang="hu-HU" altLang="hu-HU" sz="2300" b="1" dirty="0">
                <a:solidFill>
                  <a:srgbClr val="703636"/>
                </a:solidFill>
              </a:rPr>
              <a:t>X</a:t>
            </a:r>
            <a:r>
              <a:rPr lang="hu-HU" altLang="hu-HU" sz="2300" dirty="0">
                <a:solidFill>
                  <a:srgbClr val="703636"/>
                </a:solidFill>
              </a:rPr>
              <a:t> részvényt 800 Ft-ért eladhassa </a:t>
            </a:r>
            <a:r>
              <a:rPr lang="hu-HU" altLang="hu-HU" sz="2300" b="1" dirty="0">
                <a:solidFill>
                  <a:srgbClr val="703636"/>
                </a:solidFill>
              </a:rPr>
              <a:t>B</a:t>
            </a:r>
            <a:r>
              <a:rPr lang="hu-HU" altLang="hu-HU" sz="2300" dirty="0">
                <a:solidFill>
                  <a:srgbClr val="703636"/>
                </a:solidFill>
              </a:rPr>
              <a:t>-nek. </a:t>
            </a:r>
            <a:r>
              <a:rPr lang="hu-HU" altLang="hu-HU" sz="2300" b="1" dirty="0">
                <a:solidFill>
                  <a:srgbClr val="703636"/>
                </a:solidFill>
              </a:rPr>
              <a:t>A</a:t>
            </a:r>
            <a:r>
              <a:rPr lang="hu-HU" altLang="hu-HU" sz="2300" dirty="0">
                <a:solidFill>
                  <a:srgbClr val="703636"/>
                </a:solidFill>
              </a:rPr>
              <a:t> akkor él eladási jogával, ha az adott részvény lejáratkori ára 800 Ft alatt lesz, pl. </a:t>
            </a:r>
            <a:r>
              <a:rPr lang="hu-HU" altLang="hu-HU" sz="2300" b="1" dirty="0">
                <a:solidFill>
                  <a:srgbClr val="703636"/>
                </a:solidFill>
              </a:rPr>
              <a:t>S</a:t>
            </a:r>
            <a:r>
              <a:rPr lang="hu-HU" altLang="hu-HU" sz="2300" b="1" baseline="-25000" dirty="0">
                <a:solidFill>
                  <a:srgbClr val="703636"/>
                </a:solidFill>
              </a:rPr>
              <a:t>T</a:t>
            </a:r>
            <a:r>
              <a:rPr lang="hu-HU" altLang="hu-HU" sz="2300" dirty="0">
                <a:solidFill>
                  <a:srgbClr val="703636"/>
                </a:solidFill>
              </a:rPr>
              <a:t> = 750. Ha </a:t>
            </a:r>
            <a:r>
              <a:rPr lang="hu-HU" altLang="hu-HU" sz="2300" b="1" dirty="0">
                <a:solidFill>
                  <a:srgbClr val="703636"/>
                </a:solidFill>
              </a:rPr>
              <a:t>S</a:t>
            </a:r>
            <a:r>
              <a:rPr lang="hu-HU" altLang="hu-HU" sz="2300" b="1" baseline="-25000" dirty="0">
                <a:solidFill>
                  <a:srgbClr val="703636"/>
                </a:solidFill>
              </a:rPr>
              <a:t>T</a:t>
            </a:r>
            <a:r>
              <a:rPr lang="hu-HU" altLang="hu-HU" sz="2300" b="1" dirty="0">
                <a:solidFill>
                  <a:srgbClr val="703636"/>
                </a:solidFill>
              </a:rPr>
              <a:t> &gt;</a:t>
            </a:r>
            <a:r>
              <a:rPr lang="hu-HU" altLang="hu-HU" sz="2300" dirty="0">
                <a:solidFill>
                  <a:srgbClr val="703636"/>
                </a:solidFill>
              </a:rPr>
              <a:t> 800, akkor </a:t>
            </a:r>
            <a:r>
              <a:rPr lang="hu-HU" altLang="hu-HU" sz="2300" b="1" dirty="0">
                <a:solidFill>
                  <a:srgbClr val="703636"/>
                </a:solidFill>
              </a:rPr>
              <a:t>A</a:t>
            </a:r>
            <a:r>
              <a:rPr lang="hu-HU" altLang="hu-HU" sz="2300" dirty="0">
                <a:solidFill>
                  <a:srgbClr val="703636"/>
                </a:solidFill>
              </a:rPr>
              <a:t> nem fogja lehívni az opciót, nem fog élni a jogával.</a:t>
            </a:r>
          </a:p>
        </p:txBody>
      </p:sp>
    </p:spTree>
    <p:extLst>
      <p:ext uri="{BB962C8B-B14F-4D97-AF65-F5344CB8AC3E}">
        <p14:creationId xmlns:p14="http://schemas.microsoft.com/office/powerpoint/2010/main" val="170244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24519" y="195486"/>
            <a:ext cx="7704856" cy="1224136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4400" b="1" dirty="0" smtClean="0">
                <a:solidFill>
                  <a:srgbClr val="703636"/>
                </a:solidFill>
              </a:rPr>
              <a:t>Az eladási </a:t>
            </a:r>
            <a:r>
              <a:rPr lang="hu-HU" altLang="hu-HU" sz="4400" b="1" dirty="0" smtClean="0">
                <a:solidFill>
                  <a:srgbClr val="703636"/>
                </a:solidFill>
              </a:rPr>
              <a:t>jog (</a:t>
            </a:r>
            <a:r>
              <a:rPr lang="hu-HU" altLang="hu-HU" sz="4400" b="1" dirty="0" smtClean="0">
                <a:solidFill>
                  <a:srgbClr val="703636"/>
                </a:solidFill>
              </a:rPr>
              <a:t>LP) </a:t>
            </a:r>
            <a:r>
              <a:rPr lang="hu-HU" altLang="hu-HU" sz="4400" b="1" dirty="0" smtClean="0">
                <a:solidFill>
                  <a:srgbClr val="703636"/>
                </a:solidFill>
              </a:rPr>
              <a:t>kifizetési és nyereségfüggvénye    </a:t>
            </a:r>
            <a:endParaRPr lang="hu-HU" sz="44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cxnSp>
        <p:nvCxnSpPr>
          <p:cNvPr id="5" name="Egyenes összekötő nyíllal 4"/>
          <p:cNvCxnSpPr/>
          <p:nvPr/>
        </p:nvCxnSpPr>
        <p:spPr bwMode="auto">
          <a:xfrm flipV="1">
            <a:off x="1979712" y="2067694"/>
            <a:ext cx="0" cy="28083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703636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Egyenes összekötő nyíllal 7"/>
          <p:cNvCxnSpPr/>
          <p:nvPr/>
        </p:nvCxnSpPr>
        <p:spPr bwMode="auto">
          <a:xfrm>
            <a:off x="1907704" y="3651870"/>
            <a:ext cx="43924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70363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Szövegdoboz 8"/>
          <p:cNvSpPr txBox="1"/>
          <p:nvPr/>
        </p:nvSpPr>
        <p:spPr>
          <a:xfrm>
            <a:off x="6330900" y="3328704"/>
            <a:ext cx="1913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>
                <a:solidFill>
                  <a:srgbClr val="703636"/>
                </a:solidFill>
              </a:rPr>
              <a:t>A mögöttes termék lejáratkori azonnali ára</a:t>
            </a:r>
          </a:p>
          <a:p>
            <a:r>
              <a:rPr lang="hu-HU" sz="1600" dirty="0" smtClean="0">
                <a:solidFill>
                  <a:srgbClr val="703636"/>
                </a:solidFill>
              </a:rPr>
              <a:t>S</a:t>
            </a:r>
            <a:r>
              <a:rPr lang="hu-HU" sz="1600" baseline="-25000" dirty="0" smtClean="0">
                <a:solidFill>
                  <a:srgbClr val="703636"/>
                </a:solidFill>
              </a:rPr>
              <a:t>T</a:t>
            </a:r>
            <a:endParaRPr lang="hu-HU" sz="1600" baseline="-25000" dirty="0">
              <a:solidFill>
                <a:srgbClr val="703636"/>
              </a:solidFill>
            </a:endParaRPr>
          </a:p>
        </p:txBody>
      </p:sp>
      <p:cxnSp>
        <p:nvCxnSpPr>
          <p:cNvPr id="11" name="Egyenes összekötő 10"/>
          <p:cNvCxnSpPr/>
          <p:nvPr/>
        </p:nvCxnSpPr>
        <p:spPr bwMode="auto">
          <a:xfrm>
            <a:off x="3707904" y="3651870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Egyenes összekötő 12"/>
          <p:cNvCxnSpPr/>
          <p:nvPr/>
        </p:nvCxnSpPr>
        <p:spPr bwMode="auto">
          <a:xfrm>
            <a:off x="3384000" y="3564000"/>
            <a:ext cx="0" cy="14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Szövegdoboz 13"/>
          <p:cNvSpPr txBox="1"/>
          <p:nvPr/>
        </p:nvSpPr>
        <p:spPr>
          <a:xfrm>
            <a:off x="3250428" y="3683350"/>
            <a:ext cx="4004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rgbClr val="703636"/>
                </a:solidFill>
              </a:rPr>
              <a:t>K</a:t>
            </a:r>
            <a:endParaRPr lang="hu-HU" sz="1600" baseline="-25000" dirty="0">
              <a:solidFill>
                <a:srgbClr val="703636"/>
              </a:solidFill>
            </a:endParaRPr>
          </a:p>
        </p:txBody>
      </p:sp>
      <p:cxnSp>
        <p:nvCxnSpPr>
          <p:cNvPr id="18" name="Egyenes összekötő nyíllal 17"/>
          <p:cNvCxnSpPr/>
          <p:nvPr/>
        </p:nvCxnSpPr>
        <p:spPr bwMode="auto">
          <a:xfrm rot="2700000">
            <a:off x="1696195" y="2901600"/>
            <a:ext cx="19800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Egyenes összekötő nyíllal 20"/>
          <p:cNvCxnSpPr/>
          <p:nvPr/>
        </p:nvCxnSpPr>
        <p:spPr bwMode="auto">
          <a:xfrm>
            <a:off x="3384000" y="3607200"/>
            <a:ext cx="19800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Egyenes összekötő nyíllal 21"/>
          <p:cNvCxnSpPr/>
          <p:nvPr/>
        </p:nvCxnSpPr>
        <p:spPr bwMode="auto">
          <a:xfrm>
            <a:off x="3384000" y="4109727"/>
            <a:ext cx="19800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Egyenes összekötő nyíllal 22"/>
          <p:cNvCxnSpPr/>
          <p:nvPr/>
        </p:nvCxnSpPr>
        <p:spPr bwMode="auto">
          <a:xfrm rot="2700000">
            <a:off x="1696195" y="3415801"/>
            <a:ext cx="19800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Egyenes összekötő nyíllal 24"/>
          <p:cNvCxnSpPr/>
          <p:nvPr/>
        </p:nvCxnSpPr>
        <p:spPr bwMode="auto">
          <a:xfrm>
            <a:off x="4608000" y="3636000"/>
            <a:ext cx="0" cy="450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>
            <a:glow rad="63500">
              <a:srgbClr val="703636">
                <a:alpha val="40000"/>
              </a:srgbClr>
            </a:glow>
            <a:outerShdw dist="35921" dir="2700000" algn="ctr" rotWithShape="0">
              <a:schemeClr val="bg2"/>
            </a:outerShdw>
          </a:effectLst>
          <a:extLst/>
        </p:spPr>
      </p:cxnSp>
      <p:sp>
        <p:nvSpPr>
          <p:cNvPr id="26" name="Szövegdoboz 25"/>
          <p:cNvSpPr txBox="1"/>
          <p:nvPr/>
        </p:nvSpPr>
        <p:spPr>
          <a:xfrm>
            <a:off x="4716000" y="3696456"/>
            <a:ext cx="699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rgbClr val="703636"/>
                </a:solidFill>
              </a:rPr>
              <a:t>FV(p)</a:t>
            </a:r>
            <a:endParaRPr lang="hu-HU" sz="1600" baseline="-25000" dirty="0">
              <a:solidFill>
                <a:srgbClr val="703636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291199" y="1775894"/>
            <a:ext cx="2524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rgbClr val="FF0000"/>
                </a:solidFill>
              </a:rPr>
              <a:t>Kifizetés</a:t>
            </a:r>
            <a:r>
              <a:rPr lang="hu-HU" sz="1400" dirty="0" smtClean="0">
                <a:solidFill>
                  <a:srgbClr val="703636"/>
                </a:solidFill>
              </a:rPr>
              <a:t> / </a:t>
            </a:r>
            <a:r>
              <a:rPr lang="hu-HU" sz="1400" dirty="0" smtClean="0">
                <a:solidFill>
                  <a:srgbClr val="00B050"/>
                </a:solidFill>
              </a:rPr>
              <a:t>Nyereség (veszteség)</a:t>
            </a:r>
            <a:endParaRPr lang="hu-HU" sz="1400" baseline="-25000" dirty="0">
              <a:solidFill>
                <a:srgbClr val="00B05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3021116" y="2440407"/>
            <a:ext cx="158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rgbClr val="703636"/>
                </a:solidFill>
              </a:rPr>
              <a:t>LP</a:t>
            </a:r>
            <a:r>
              <a:rPr lang="hu-HU" sz="1600" baseline="-25000" dirty="0" smtClean="0">
                <a:solidFill>
                  <a:srgbClr val="703636"/>
                </a:solidFill>
              </a:rPr>
              <a:t>K</a:t>
            </a:r>
            <a:r>
              <a:rPr lang="hu-HU" sz="1600" dirty="0" smtClean="0">
                <a:solidFill>
                  <a:srgbClr val="703636"/>
                </a:solidFill>
              </a:rPr>
              <a:t> </a:t>
            </a:r>
            <a:r>
              <a:rPr lang="hu-HU" sz="1600" dirty="0" smtClean="0">
                <a:solidFill>
                  <a:srgbClr val="703636"/>
                </a:solidFill>
              </a:rPr>
              <a:t>=  </a:t>
            </a:r>
            <a:r>
              <a:rPr lang="hu-HU" sz="1600" dirty="0" err="1" smtClean="0">
                <a:solidFill>
                  <a:srgbClr val="703636"/>
                </a:solidFill>
              </a:rPr>
              <a:t>long</a:t>
            </a:r>
            <a:r>
              <a:rPr lang="hu-HU" sz="1600" dirty="0" smtClean="0">
                <a:solidFill>
                  <a:srgbClr val="703636"/>
                </a:solidFill>
              </a:rPr>
              <a:t> </a:t>
            </a:r>
            <a:r>
              <a:rPr lang="hu-HU" sz="1600" dirty="0" err="1" smtClean="0">
                <a:solidFill>
                  <a:srgbClr val="703636"/>
                </a:solidFill>
              </a:rPr>
              <a:t>put</a:t>
            </a:r>
            <a:r>
              <a:rPr lang="hu-HU" sz="1600" dirty="0" smtClean="0">
                <a:solidFill>
                  <a:srgbClr val="703636"/>
                </a:solidFill>
              </a:rPr>
              <a:t> eladási </a:t>
            </a:r>
            <a:r>
              <a:rPr lang="hu-HU" sz="1600" dirty="0" smtClean="0">
                <a:solidFill>
                  <a:srgbClr val="703636"/>
                </a:solidFill>
              </a:rPr>
              <a:t>jog</a:t>
            </a:r>
            <a:endParaRPr lang="hu-HU" sz="1600" baseline="-25000" dirty="0">
              <a:solidFill>
                <a:srgbClr val="703636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6398742" y="1950970"/>
            <a:ext cx="2130633" cy="995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u="sng" dirty="0" smtClean="0">
                <a:solidFill>
                  <a:srgbClr val="703636"/>
                </a:solidFill>
              </a:rPr>
              <a:t>Kifizetés:</a:t>
            </a:r>
          </a:p>
          <a:p>
            <a:r>
              <a:rPr lang="hu-HU" sz="1600" dirty="0" smtClean="0">
                <a:solidFill>
                  <a:srgbClr val="703636"/>
                </a:solidFill>
              </a:rPr>
              <a:t>    K – S</a:t>
            </a:r>
            <a:r>
              <a:rPr lang="hu-HU" sz="1600" baseline="-25000" dirty="0" smtClean="0">
                <a:solidFill>
                  <a:srgbClr val="703636"/>
                </a:solidFill>
              </a:rPr>
              <a:t>T</a:t>
            </a:r>
            <a:r>
              <a:rPr lang="hu-HU" sz="1600" dirty="0" smtClean="0">
                <a:solidFill>
                  <a:srgbClr val="703636"/>
                </a:solidFill>
              </a:rPr>
              <a:t>, </a:t>
            </a:r>
            <a:r>
              <a:rPr lang="hu-HU" sz="1600" dirty="0" smtClean="0">
                <a:solidFill>
                  <a:srgbClr val="703636"/>
                </a:solidFill>
              </a:rPr>
              <a:t>ha S</a:t>
            </a:r>
            <a:r>
              <a:rPr lang="hu-HU" sz="1600" baseline="-25000" dirty="0" smtClean="0">
                <a:solidFill>
                  <a:srgbClr val="703636"/>
                </a:solidFill>
              </a:rPr>
              <a:t>T</a:t>
            </a:r>
            <a:r>
              <a:rPr lang="hu-HU" sz="1600" dirty="0" smtClean="0">
                <a:solidFill>
                  <a:srgbClr val="703636"/>
                </a:solidFill>
              </a:rPr>
              <a:t> </a:t>
            </a:r>
            <a:r>
              <a:rPr lang="hu-HU" sz="1600" dirty="0" smtClean="0">
                <a:solidFill>
                  <a:srgbClr val="703636"/>
                </a:solidFill>
              </a:rPr>
              <a:t>≤ </a:t>
            </a:r>
            <a:r>
              <a:rPr lang="hu-HU" sz="1600" dirty="0" smtClean="0">
                <a:solidFill>
                  <a:srgbClr val="703636"/>
                </a:solidFill>
              </a:rPr>
              <a:t>K és</a:t>
            </a:r>
          </a:p>
          <a:p>
            <a:r>
              <a:rPr lang="hu-HU" sz="1600" dirty="0" smtClean="0">
                <a:solidFill>
                  <a:srgbClr val="703636"/>
                </a:solidFill>
              </a:rPr>
              <a:t>        0,     ha </a:t>
            </a:r>
            <a:r>
              <a:rPr lang="hu-HU" sz="1600" dirty="0">
                <a:solidFill>
                  <a:srgbClr val="703636"/>
                </a:solidFill>
              </a:rPr>
              <a:t>S</a:t>
            </a:r>
            <a:r>
              <a:rPr lang="hu-HU" sz="1600" baseline="-25000" dirty="0">
                <a:solidFill>
                  <a:srgbClr val="703636"/>
                </a:solidFill>
              </a:rPr>
              <a:t>T</a:t>
            </a:r>
            <a:r>
              <a:rPr lang="hu-HU" sz="1600" dirty="0">
                <a:solidFill>
                  <a:srgbClr val="703636"/>
                </a:solidFill>
              </a:rPr>
              <a:t> </a:t>
            </a:r>
            <a:r>
              <a:rPr lang="hu-HU" sz="1600" dirty="0" smtClean="0">
                <a:solidFill>
                  <a:srgbClr val="703636"/>
                </a:solidFill>
              </a:rPr>
              <a:t>&gt; </a:t>
            </a:r>
            <a:r>
              <a:rPr lang="hu-HU" sz="1600" dirty="0">
                <a:solidFill>
                  <a:srgbClr val="703636"/>
                </a:solidFill>
              </a:rPr>
              <a:t>K </a:t>
            </a:r>
            <a:endParaRPr lang="hu-HU" sz="1600" dirty="0" smtClean="0">
              <a:solidFill>
                <a:srgbClr val="703636"/>
              </a:solidFill>
            </a:endParaRPr>
          </a:p>
          <a:p>
            <a:endParaRPr lang="hu-HU" sz="1600" baseline="-25000" dirty="0">
              <a:solidFill>
                <a:srgbClr val="703636"/>
              </a:solidFill>
            </a:endParaRPr>
          </a:p>
        </p:txBody>
      </p:sp>
      <p:cxnSp>
        <p:nvCxnSpPr>
          <p:cNvPr id="31" name="Egyenes összekötő nyíllal 30"/>
          <p:cNvCxnSpPr/>
          <p:nvPr/>
        </p:nvCxnSpPr>
        <p:spPr bwMode="auto">
          <a:xfrm flipV="1">
            <a:off x="2593784" y="3715123"/>
            <a:ext cx="292483" cy="4165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63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Szövegdoboz 31"/>
          <p:cNvSpPr txBox="1"/>
          <p:nvPr/>
        </p:nvSpPr>
        <p:spPr>
          <a:xfrm>
            <a:off x="2087803" y="4134117"/>
            <a:ext cx="1588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703636"/>
                </a:solidFill>
              </a:rPr>
              <a:t>nyereségküszöb:K</a:t>
            </a:r>
            <a:r>
              <a:rPr lang="hu-HU" sz="1600" dirty="0" smtClean="0">
                <a:solidFill>
                  <a:srgbClr val="703636"/>
                </a:solidFill>
              </a:rPr>
              <a:t> </a:t>
            </a:r>
            <a:r>
              <a:rPr lang="hu-HU" sz="1600" dirty="0">
                <a:solidFill>
                  <a:srgbClr val="703636"/>
                </a:solidFill>
              </a:rPr>
              <a:t>– </a:t>
            </a:r>
            <a:r>
              <a:rPr lang="hu-HU" sz="1600" dirty="0" smtClean="0">
                <a:solidFill>
                  <a:srgbClr val="703636"/>
                </a:solidFill>
              </a:rPr>
              <a:t>FV(p)</a:t>
            </a:r>
            <a:endParaRPr lang="hu-HU" sz="1600" baseline="-25000" dirty="0">
              <a:solidFill>
                <a:srgbClr val="703636"/>
              </a:solidFill>
            </a:endParaRPr>
          </a:p>
        </p:txBody>
      </p:sp>
      <p:sp>
        <p:nvSpPr>
          <p:cNvPr id="33" name="Bal oldali kapcsos zárójel 32"/>
          <p:cNvSpPr/>
          <p:nvPr/>
        </p:nvSpPr>
        <p:spPr bwMode="auto">
          <a:xfrm>
            <a:off x="6516216" y="2286664"/>
            <a:ext cx="72008" cy="429101"/>
          </a:xfrm>
          <a:prstGeom prst="leftBrace">
            <a:avLst/>
          </a:prstGeom>
          <a:solidFill>
            <a:srgbClr val="703636">
              <a:alpha val="1000"/>
            </a:srgbClr>
          </a:solidFill>
          <a:ln w="127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63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21264</TotalTime>
  <Words>255</Words>
  <Application>Microsoft Office PowerPoint</Application>
  <PresentationFormat>Diavetítés a képernyőre (16:9 oldalarány)</PresentationFormat>
  <Paragraphs>33</Paragraphs>
  <Slides>4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6" baseType="lpstr">
      <vt:lpstr>Times New Roman</vt:lpstr>
      <vt:lpstr>Alapértelmezett terv</vt:lpstr>
      <vt:lpstr>Értékpapírpiacok </vt:lpstr>
      <vt:lpstr>PowerPoint-bemutató</vt:lpstr>
      <vt:lpstr>Eladási opció (put)</vt:lpstr>
      <vt:lpstr>PowerPoint-bemutató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439</cp:revision>
  <dcterms:created xsi:type="dcterms:W3CDTF">2002-09-12T08:02:34Z</dcterms:created>
  <dcterms:modified xsi:type="dcterms:W3CDTF">2020-06-04T06:13:08Z</dcterms:modified>
</cp:coreProperties>
</file>