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72" r:id="rId3"/>
    <p:sldId id="373" r:id="rId4"/>
    <p:sldId id="374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00CC99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2429" autoAdjust="0"/>
  </p:normalViewPr>
  <p:slideViewPr>
    <p:cSldViewPr>
      <p:cViewPr>
        <p:scale>
          <a:sx n="80" d="100"/>
          <a:sy n="80" d="100"/>
        </p:scale>
        <p:origin x="1098" y="9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Az opciók fogalma és fajtái    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61" y="1131590"/>
            <a:ext cx="5750171" cy="383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81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Opciók fogalma és fajtái</a:t>
            </a:r>
            <a:endParaRPr lang="hu-HU" altLang="hu-HU" b="1" dirty="0" smtClean="0">
              <a:solidFill>
                <a:srgbClr val="70363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60231"/>
            <a:ext cx="8229600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Jogunk van a jövőben megtenni valamit, anélkül azonban, hogy arra kötelezve lennénk</a:t>
            </a:r>
          </a:p>
          <a:p>
            <a:pPr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Aszimmetrikus kötelezettség</a:t>
            </a:r>
          </a:p>
          <a:p>
            <a:pPr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Fajtái: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hétköznapi opciók 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vételi és eladási opciók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opciószerű értékpapírok (átváltható kötvény, a tőkeáttételes vállalat részvénye)</a:t>
            </a:r>
          </a:p>
          <a:p>
            <a:pPr lvl="1">
              <a:lnSpc>
                <a:spcPct val="90000"/>
              </a:lnSpc>
            </a:pPr>
            <a:r>
              <a:rPr lang="hu-HU" altLang="hu-HU" dirty="0" smtClean="0">
                <a:solidFill>
                  <a:srgbClr val="703636"/>
                </a:solidFill>
              </a:rPr>
              <a:t> reálopciók (beruházásokhoz kötődnek)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altLang="hu-HU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195263"/>
            <a:ext cx="7992888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>
                <a:solidFill>
                  <a:srgbClr val="703636"/>
                </a:solidFill>
              </a:rPr>
              <a:t>Beruházások reálopciós szemléletben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694" y="1131590"/>
            <a:ext cx="8208912" cy="3619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Egy reáleszköz a megismert nettó jelenértéken kívül más értéket is hordozhat. Nevezetesen azt a lehetőséget, </a:t>
            </a:r>
            <a:r>
              <a:rPr lang="hu-HU" altLang="hu-HU" sz="2400" i="1" dirty="0">
                <a:solidFill>
                  <a:srgbClr val="703636"/>
                </a:solidFill>
              </a:rPr>
              <a:t>opciót</a:t>
            </a:r>
            <a:r>
              <a:rPr lang="hu-HU" altLang="hu-HU" sz="2400" dirty="0">
                <a:solidFill>
                  <a:srgbClr val="703636"/>
                </a:solidFill>
              </a:rPr>
              <a:t> hogy </a:t>
            </a:r>
            <a:r>
              <a:rPr lang="hu-HU" altLang="hu-HU" sz="2400" dirty="0">
                <a:solidFill>
                  <a:srgbClr val="703636"/>
                </a:solidFill>
                <a:sym typeface="Symbol" panose="05050102010706020507" pitchFamily="18" charset="2"/>
              </a:rPr>
              <a:t></a:t>
            </a:r>
            <a:r>
              <a:rPr lang="hu-HU" altLang="hu-HU" sz="2400" dirty="0">
                <a:solidFill>
                  <a:srgbClr val="703636"/>
                </a:solidFill>
              </a:rPr>
              <a:t> „ha a dolgok kedvezően alakulnak” </a:t>
            </a:r>
            <a:r>
              <a:rPr lang="hu-HU" altLang="hu-HU" sz="2400" dirty="0">
                <a:solidFill>
                  <a:srgbClr val="703636"/>
                </a:solidFill>
                <a:sym typeface="Symbol" panose="05050102010706020507" pitchFamily="18" charset="2"/>
              </a:rPr>
              <a:t></a:t>
            </a:r>
            <a:r>
              <a:rPr lang="hu-HU" altLang="hu-HU" sz="2400" dirty="0">
                <a:solidFill>
                  <a:srgbClr val="703636"/>
                </a:solidFill>
              </a:rPr>
              <a:t> dönthetünk az új helyzet kihasználásáról, miközben az esetleges kedvezőtlen változások következményei alól mentesülünk. 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Az opció valami megtételére vonatkozó </a:t>
            </a:r>
            <a:r>
              <a:rPr lang="hu-HU" altLang="hu-HU" sz="2400" i="1" dirty="0">
                <a:solidFill>
                  <a:srgbClr val="703636"/>
                </a:solidFill>
              </a:rPr>
              <a:t>jog, illetve lehetőség, kötelezettség nélkül</a:t>
            </a:r>
            <a:r>
              <a:rPr lang="hu-HU" altLang="hu-HU" sz="2400" dirty="0">
                <a:solidFill>
                  <a:srgbClr val="703636"/>
                </a:solidFill>
              </a:rPr>
              <a:t>. Bizonytalansággal terhes világban a leglehetetlenebbnek tűnő opciónak is </a:t>
            </a:r>
            <a:r>
              <a:rPr lang="hu-HU" altLang="hu-HU" sz="2400" i="1" dirty="0">
                <a:solidFill>
                  <a:srgbClr val="703636"/>
                </a:solidFill>
              </a:rPr>
              <a:t>értéke van</a:t>
            </a:r>
            <a:r>
              <a:rPr lang="hu-HU" altLang="hu-HU" sz="2400" dirty="0">
                <a:solidFill>
                  <a:srgbClr val="703636"/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solidFill>
                  <a:srgbClr val="703636"/>
                </a:solidFill>
              </a:rPr>
              <a:t>Egy eszköz </a:t>
            </a:r>
            <a:r>
              <a:rPr lang="hu-HU" altLang="hu-HU" sz="2400" i="1" dirty="0">
                <a:solidFill>
                  <a:srgbClr val="703636"/>
                </a:solidFill>
              </a:rPr>
              <a:t>stratégiai nettó jelenértéke</a:t>
            </a:r>
            <a:r>
              <a:rPr lang="hu-HU" altLang="hu-HU" sz="2400" dirty="0">
                <a:solidFill>
                  <a:srgbClr val="703636"/>
                </a:solidFill>
              </a:rPr>
              <a:t> a fentiek alapján: az eredetileg tervezett használattól várható nettó jövedelmek jelenérték-összege </a:t>
            </a:r>
            <a:r>
              <a:rPr lang="hu-HU" altLang="hu-HU" sz="2400" i="1" dirty="0">
                <a:solidFill>
                  <a:srgbClr val="703636"/>
                </a:solidFill>
              </a:rPr>
              <a:t>plusz</a:t>
            </a:r>
            <a:r>
              <a:rPr lang="hu-HU" altLang="hu-HU" sz="2400" dirty="0">
                <a:solidFill>
                  <a:srgbClr val="703636"/>
                </a:solidFill>
              </a:rPr>
              <a:t> a kedvező esetben kihasználható opciók értéke. </a:t>
            </a:r>
          </a:p>
        </p:txBody>
      </p:sp>
    </p:spTree>
    <p:extLst>
      <p:ext uri="{BB962C8B-B14F-4D97-AF65-F5344CB8AC3E}">
        <p14:creationId xmlns:p14="http://schemas.microsoft.com/office/powerpoint/2010/main" val="35884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20549</TotalTime>
  <Words>186</Words>
  <Application>Microsoft Office PowerPoint</Application>
  <PresentationFormat>Diavetítés a képernyőre (16:9 oldalarány)</PresentationFormat>
  <Paragraphs>26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Symbol</vt:lpstr>
      <vt:lpstr>Times New Roman</vt:lpstr>
      <vt:lpstr>Alapértelmezett terv</vt:lpstr>
      <vt:lpstr>Értékpapírpiacok </vt:lpstr>
      <vt:lpstr>PowerPoint-bemutató</vt:lpstr>
      <vt:lpstr>Opciók fogalma és fajtái</vt:lpstr>
      <vt:lpstr>Beruházások reálopciós szemléletben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425</cp:revision>
  <dcterms:created xsi:type="dcterms:W3CDTF">2002-09-12T08:02:34Z</dcterms:created>
  <dcterms:modified xsi:type="dcterms:W3CDTF">2020-06-01T19:47:56Z</dcterms:modified>
</cp:coreProperties>
</file>