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76" r:id="rId2"/>
    <p:sldId id="372" r:id="rId3"/>
    <p:sldId id="394" r:id="rId4"/>
    <p:sldId id="395" r:id="rId5"/>
    <p:sldId id="396" r:id="rId6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00CC99"/>
    <a:srgbClr val="F4B5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2429" autoAdjust="0"/>
  </p:normalViewPr>
  <p:slideViewPr>
    <p:cSldViewPr>
      <p:cViewPr varScale="1">
        <p:scale>
          <a:sx n="93" d="100"/>
          <a:sy n="93" d="100"/>
        </p:scale>
        <p:origin x="90" y="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980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4519" y="195486"/>
            <a:ext cx="7704856" cy="12241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>
                <a:solidFill>
                  <a:srgbClr val="703636"/>
                </a:solidFill>
              </a:rPr>
              <a:t>K</a:t>
            </a:r>
            <a:r>
              <a:rPr lang="hu-HU" altLang="hu-HU" sz="4400" b="1" smtClean="0">
                <a:solidFill>
                  <a:srgbClr val="703636"/>
                </a:solidFill>
              </a:rPr>
              <a:t>amatcsere </a:t>
            </a:r>
            <a:r>
              <a:rPr lang="hu-HU" altLang="hu-HU" sz="4400" b="1" dirty="0" smtClean="0">
                <a:solidFill>
                  <a:srgbClr val="703636"/>
                </a:solidFill>
              </a:rPr>
              <a:t>ügylet banki közvetítéssel    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 rotWithShape="1">
          <a:blip r:embed="rId3"/>
          <a:srcRect b="6556"/>
          <a:stretch/>
        </p:blipFill>
        <p:spPr>
          <a:xfrm>
            <a:off x="2411760" y="1952625"/>
            <a:ext cx="4533541" cy="299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5900" y="205979"/>
            <a:ext cx="61722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>
                <a:solidFill>
                  <a:srgbClr val="703636"/>
                </a:solidFill>
              </a:rPr>
              <a:t>Komparatív előnyök kihasználása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83568" y="1200152"/>
            <a:ext cx="3831282" cy="3394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hu-HU" altLang="hu-HU" sz="2400" dirty="0">
                <a:solidFill>
                  <a:srgbClr val="703636"/>
                </a:solidFill>
              </a:rPr>
              <a:t>Az A vállalat lebegő, a B vállalat fix kamatozású hitelt szeretne felvenni </a:t>
            </a:r>
            <a:r>
              <a:rPr lang="hu-HU" altLang="hu-HU" sz="2400" dirty="0" smtClean="0">
                <a:solidFill>
                  <a:srgbClr val="703636"/>
                </a:solidFill>
              </a:rPr>
              <a:t>  (</a:t>
            </a:r>
            <a:r>
              <a:rPr lang="hu-HU" altLang="hu-HU" sz="2400" dirty="0">
                <a:solidFill>
                  <a:srgbClr val="703636"/>
                </a:solidFill>
              </a:rPr>
              <a:t>pl. a várakozásaik miatt</a:t>
            </a:r>
            <a:r>
              <a:rPr lang="hu-HU" altLang="hu-HU" sz="2400" dirty="0" smtClean="0">
                <a:solidFill>
                  <a:srgbClr val="703636"/>
                </a:solidFill>
              </a:rPr>
              <a:t>).</a:t>
            </a:r>
          </a:p>
          <a:p>
            <a:pPr>
              <a:buFontTx/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Ezt </a:t>
            </a:r>
            <a:r>
              <a:rPr lang="hu-HU" altLang="hu-HU" sz="2400" dirty="0">
                <a:solidFill>
                  <a:srgbClr val="703636"/>
                </a:solidFill>
              </a:rPr>
              <a:t>a következő kamatlábak mellett tudják megtenni:</a:t>
            </a:r>
          </a:p>
        </p:txBody>
      </p:sp>
      <p:graphicFrame>
        <p:nvGraphicFramePr>
          <p:cNvPr id="161844" name="Group 52"/>
          <p:cNvGraphicFramePr>
            <a:graphicFrameLocks noGrp="1"/>
          </p:cNvGraphicFramePr>
          <p:nvPr>
            <p:ph sz="half" idx="2"/>
          </p:nvPr>
        </p:nvGraphicFramePr>
        <p:xfrm>
          <a:off x="4629152" y="1200152"/>
          <a:ext cx="3183731" cy="3394473"/>
        </p:xfrm>
        <a:graphic>
          <a:graphicData uri="http://schemas.openxmlformats.org/drawingml/2006/table">
            <a:tbl>
              <a:tblPr/>
              <a:tblGrid>
                <a:gridCol w="790575">
                  <a:extLst>
                    <a:ext uri="{9D8B030D-6E8A-4147-A177-3AD203B41FA5}">
                      <a16:colId xmlns:a16="http://schemas.microsoft.com/office/drawing/2014/main" val="2314320410"/>
                    </a:ext>
                  </a:extLst>
                </a:gridCol>
                <a:gridCol w="1193006">
                  <a:extLst>
                    <a:ext uri="{9D8B030D-6E8A-4147-A177-3AD203B41FA5}">
                      <a16:colId xmlns:a16="http://schemas.microsoft.com/office/drawing/2014/main" val="113384981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796337493"/>
                    </a:ext>
                  </a:extLst>
                </a:gridCol>
              </a:tblGrid>
              <a:tr h="1131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00" marR="67500" marT="35100" marB="351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Fix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Lebegő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133592"/>
                  </a:ext>
                </a:extLst>
              </a:tr>
              <a:tr h="11322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67500" marR="67500" marT="35100" marB="351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10,00%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L+0,35%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304452"/>
                  </a:ext>
                </a:extLst>
              </a:tr>
              <a:tr h="1131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67500" marR="67500" marT="35100" marB="351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11,15%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/>
                          <a:latin typeface="Times New Roman" panose="02020603050405020304" pitchFamily="18" charset="0"/>
                        </a:rPr>
                        <a:t>L+1,00%</a:t>
                      </a:r>
                    </a:p>
                  </a:txBody>
                  <a:tcPr marL="67500" marR="67500" marT="35100" marB="351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637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1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205979"/>
            <a:ext cx="7704856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200" b="1" dirty="0">
                <a:solidFill>
                  <a:srgbClr val="703636"/>
                </a:solidFill>
              </a:rPr>
              <a:t>A kamatcsereügylet közvetítője: a bank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063229"/>
            <a:ext cx="7848872" cy="31206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400" dirty="0">
                <a:solidFill>
                  <a:srgbClr val="703636"/>
                </a:solidFill>
              </a:rPr>
              <a:t>A kamatcsere-ügyletnél fennáll a nemfizetési kockázat, ezt csökkentheti a pénzügyi közvetítő bekapcsolódása</a:t>
            </a:r>
          </a:p>
          <a:p>
            <a:pPr>
              <a:lnSpc>
                <a:spcPct val="80000"/>
              </a:lnSpc>
            </a:pPr>
            <a:r>
              <a:rPr lang="hu-HU" altLang="hu-HU" sz="2400" dirty="0">
                <a:solidFill>
                  <a:srgbClr val="703636"/>
                </a:solidFill>
              </a:rPr>
              <a:t>A közvetítő révén könnyebben talál egymásra a két partner</a:t>
            </a:r>
          </a:p>
          <a:p>
            <a:pPr>
              <a:lnSpc>
                <a:spcPct val="80000"/>
              </a:lnSpc>
            </a:pPr>
            <a:r>
              <a:rPr lang="hu-HU" altLang="hu-HU" sz="2400" dirty="0">
                <a:solidFill>
                  <a:srgbClr val="703636"/>
                </a:solidFill>
              </a:rPr>
              <a:t>A cserepiac fejlődésével a bankok maguk is vételi/eladási árakat kezdenek jegyezni pl</a:t>
            </a:r>
            <a:r>
              <a:rPr lang="hu-HU" altLang="hu-HU" sz="2400" dirty="0" smtClean="0">
                <a:solidFill>
                  <a:srgbClr val="703636"/>
                </a:solidFill>
              </a:rPr>
              <a:t>. </a:t>
            </a:r>
            <a:r>
              <a:rPr lang="hu-HU" altLang="hu-HU" sz="2400" dirty="0">
                <a:solidFill>
                  <a:srgbClr val="703636"/>
                </a:solidFill>
              </a:rPr>
              <a:t>4,39% - 4,42%, azaz ha a bank kapja a lebegő kamatot, 4,39%-</a:t>
            </a:r>
            <a:r>
              <a:rPr lang="hu-HU" altLang="hu-HU" sz="2400" dirty="0" err="1">
                <a:solidFill>
                  <a:srgbClr val="703636"/>
                </a:solidFill>
              </a:rPr>
              <a:t>ot</a:t>
            </a:r>
            <a:r>
              <a:rPr lang="hu-HU" altLang="hu-HU" sz="2400" dirty="0">
                <a:solidFill>
                  <a:srgbClr val="703636"/>
                </a:solidFill>
              </a:rPr>
              <a:t> fizet, ha ő fizeti a lebegő kamatot, 4,42%-</a:t>
            </a:r>
            <a:r>
              <a:rPr lang="hu-HU" altLang="hu-HU" sz="2400" dirty="0" err="1">
                <a:solidFill>
                  <a:srgbClr val="703636"/>
                </a:solidFill>
              </a:rPr>
              <a:t>ot</a:t>
            </a:r>
            <a:r>
              <a:rPr lang="hu-HU" altLang="hu-HU" sz="2400" dirty="0">
                <a:solidFill>
                  <a:srgbClr val="703636"/>
                </a:solidFill>
              </a:rPr>
              <a:t> kér cserébe. </a:t>
            </a:r>
          </a:p>
          <a:p>
            <a:pPr>
              <a:lnSpc>
                <a:spcPct val="80000"/>
              </a:lnSpc>
            </a:pPr>
            <a:r>
              <a:rPr lang="hu-HU" altLang="hu-HU" sz="2400" dirty="0">
                <a:solidFill>
                  <a:srgbClr val="703636"/>
                </a:solidFill>
              </a:rPr>
              <a:t>A bank kamatcsere-</a:t>
            </a:r>
            <a:r>
              <a:rPr lang="hu-HU" altLang="hu-HU" sz="2400" dirty="0" err="1">
                <a:solidFill>
                  <a:srgbClr val="703636"/>
                </a:solidFill>
              </a:rPr>
              <a:t>árjegyzése</a:t>
            </a:r>
            <a:r>
              <a:rPr lang="hu-HU" altLang="hu-HU" sz="2400" dirty="0">
                <a:solidFill>
                  <a:srgbClr val="703636"/>
                </a:solidFill>
              </a:rPr>
              <a:t> a lebegő kamatozás vételi/eladási ára fix kamatozásban kifejezve.</a:t>
            </a:r>
          </a:p>
          <a:p>
            <a:pPr>
              <a:lnSpc>
                <a:spcPct val="80000"/>
              </a:lnSpc>
            </a:pPr>
            <a:endParaRPr lang="hu-HU" altLang="hu-HU" sz="2100" dirty="0">
              <a:solidFill>
                <a:srgbClr val="703636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707608" y="4677966"/>
            <a:ext cx="1079897" cy="32385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69531" y="4677966"/>
            <a:ext cx="647700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altLang="hu-HU" sz="1800">
                <a:solidFill>
                  <a:srgbClr val="703636"/>
                </a:solidFill>
              </a:rPr>
              <a:t>Bank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736058" y="4677966"/>
            <a:ext cx="756047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950621" y="5001816"/>
            <a:ext cx="756047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01393" y="4160044"/>
            <a:ext cx="1835944" cy="99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sz="1500">
                <a:solidFill>
                  <a:srgbClr val="703636"/>
                </a:solidFill>
              </a:rPr>
              <a:t>Fix kamatozású piac</a:t>
            </a:r>
          </a:p>
          <a:p>
            <a:pPr>
              <a:spcBef>
                <a:spcPct val="50000"/>
              </a:spcBef>
            </a:pPr>
            <a:r>
              <a:rPr lang="hu-HU" altLang="hu-HU" sz="1500">
                <a:solidFill>
                  <a:srgbClr val="703636"/>
                </a:solidFill>
              </a:rPr>
              <a:t>         4,39%</a:t>
            </a:r>
          </a:p>
          <a:p>
            <a:pPr>
              <a:spcBef>
                <a:spcPct val="50000"/>
              </a:spcBef>
            </a:pPr>
            <a:r>
              <a:rPr lang="hu-HU" altLang="hu-HU" sz="1500">
                <a:solidFill>
                  <a:srgbClr val="703636"/>
                </a:solidFill>
              </a:rPr>
              <a:t>         4,42%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736058" y="5001816"/>
            <a:ext cx="756047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274471" y="4137422"/>
            <a:ext cx="2159794" cy="99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sz="1500">
                <a:solidFill>
                  <a:srgbClr val="703636"/>
                </a:solidFill>
              </a:rPr>
              <a:t>Lebegő kamatozású piac</a:t>
            </a:r>
          </a:p>
          <a:p>
            <a:pPr>
              <a:spcBef>
                <a:spcPct val="50000"/>
              </a:spcBef>
            </a:pPr>
            <a:r>
              <a:rPr lang="hu-HU" altLang="hu-HU" sz="1500">
                <a:solidFill>
                  <a:srgbClr val="703636"/>
                </a:solidFill>
              </a:rPr>
              <a:t>            LIBOR %</a:t>
            </a:r>
          </a:p>
          <a:p>
            <a:pPr>
              <a:spcBef>
                <a:spcPct val="50000"/>
              </a:spcBef>
            </a:pPr>
            <a:r>
              <a:rPr lang="hu-HU" altLang="hu-HU" sz="1500">
                <a:solidFill>
                  <a:srgbClr val="703636"/>
                </a:solidFill>
              </a:rPr>
              <a:t>            LIBOR %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950621" y="4677966"/>
            <a:ext cx="756047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endParaRPr lang="hu-HU" sz="1800"/>
          </a:p>
        </p:txBody>
      </p:sp>
    </p:spTree>
    <p:extLst>
      <p:ext uri="{BB962C8B-B14F-4D97-AF65-F5344CB8AC3E}">
        <p14:creationId xmlns:p14="http://schemas.microsoft.com/office/powerpoint/2010/main" val="23324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 smtClean="0">
                <a:solidFill>
                  <a:srgbClr val="703636"/>
                </a:solidFill>
              </a:rPr>
              <a:t>Kamatcsere banki közvetítéssel</a:t>
            </a:r>
            <a:endParaRPr lang="hu-HU" sz="4000" b="1" dirty="0">
              <a:solidFill>
                <a:srgbClr val="703636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401062"/>
              </p:ext>
            </p:extLst>
          </p:nvPr>
        </p:nvGraphicFramePr>
        <p:xfrm>
          <a:off x="457200" y="1063231"/>
          <a:ext cx="8229600" cy="3953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1908053164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934231328"/>
                    </a:ext>
                  </a:extLst>
                </a:gridCol>
                <a:gridCol w="2242592">
                  <a:extLst>
                    <a:ext uri="{9D8B030D-6E8A-4147-A177-3AD203B41FA5}">
                      <a16:colId xmlns:a16="http://schemas.microsoft.com/office/drawing/2014/main" val="3777305251"/>
                    </a:ext>
                  </a:extLst>
                </a:gridCol>
              </a:tblGrid>
              <a:tr h="428399">
                <a:tc>
                  <a:txBody>
                    <a:bodyPr/>
                    <a:lstStyle/>
                    <a:p>
                      <a:pPr algn="ctr"/>
                      <a:r>
                        <a:rPr lang="hu-HU" b="1" smtClean="0">
                          <a:solidFill>
                            <a:srgbClr val="703636"/>
                          </a:solidFill>
                        </a:rPr>
                        <a:t>Fix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mtClean="0">
                          <a:solidFill>
                            <a:srgbClr val="703636"/>
                          </a:solidFill>
                        </a:rPr>
                        <a:t>Eredő: L+0,35% − 0,2% = </a:t>
                      </a:r>
                      <a:r>
                        <a:rPr lang="hu-HU" b="1" smtClean="0">
                          <a:solidFill>
                            <a:srgbClr val="703636"/>
                          </a:solidFill>
                        </a:rPr>
                        <a:t>L+0,15%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smtClean="0">
                          <a:solidFill>
                            <a:srgbClr val="703636"/>
                          </a:solidFill>
                        </a:rPr>
                        <a:t>Lebegő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1604516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pPr algn="ctr"/>
                      <a:r>
                        <a:rPr lang="hu-HU" smtClean="0">
                          <a:solidFill>
                            <a:srgbClr val="703636"/>
                          </a:solidFill>
                        </a:rPr>
                        <a:t>10 %</a:t>
                      </a:r>
                      <a:endParaRPr lang="hu-HU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smtClean="0">
                          <a:solidFill>
                            <a:srgbClr val="703636"/>
                          </a:solidFill>
                        </a:rPr>
                        <a:t>„A” vállalat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1000411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8252266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703636"/>
                          </a:solidFill>
                        </a:rPr>
                        <a:t>BANK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4498917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9713372"/>
                  </a:ext>
                </a:extLst>
              </a:tr>
              <a:tr h="74989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smtClean="0">
                          <a:solidFill>
                            <a:srgbClr val="703636"/>
                          </a:solidFill>
                        </a:rPr>
                        <a:t>„B” vállalat</a:t>
                      </a:r>
                      <a:endParaRPr lang="hu-HU" b="1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mtClean="0">
                          <a:solidFill>
                            <a:srgbClr val="703636"/>
                          </a:solidFill>
                        </a:rPr>
                        <a:t>L + 1 %</a:t>
                      </a:r>
                      <a:endParaRPr lang="hu-HU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607229"/>
                  </a:ext>
                </a:extLst>
              </a:tr>
              <a:tr h="55496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703636"/>
                          </a:solidFill>
                        </a:rPr>
                        <a:t>Eredő:</a:t>
                      </a:r>
                      <a:r>
                        <a:rPr lang="hu-HU" baseline="0" dirty="0" smtClean="0">
                          <a:solidFill>
                            <a:srgbClr val="703636"/>
                          </a:solidFill>
                        </a:rPr>
                        <a:t> 11,15% </a:t>
                      </a:r>
                      <a:r>
                        <a:rPr lang="hu-HU" dirty="0" smtClean="0">
                          <a:solidFill>
                            <a:srgbClr val="703636"/>
                          </a:solidFill>
                        </a:rPr>
                        <a:t>− 0,2% = </a:t>
                      </a:r>
                      <a:r>
                        <a:rPr lang="hu-HU" b="1" dirty="0" smtClean="0">
                          <a:solidFill>
                            <a:srgbClr val="703636"/>
                          </a:solidFill>
                        </a:rPr>
                        <a:t>10,95%</a:t>
                      </a:r>
                      <a:endParaRPr lang="hu-HU" dirty="0">
                        <a:solidFill>
                          <a:srgbClr val="70363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9889619"/>
                  </a:ext>
                </a:extLst>
              </a:tr>
            </a:tbl>
          </a:graphicData>
        </a:graphic>
      </p:graphicFrame>
      <p:sp>
        <p:nvSpPr>
          <p:cNvPr id="5" name="Téglalap 4"/>
          <p:cNvSpPr/>
          <p:nvPr/>
        </p:nvSpPr>
        <p:spPr bwMode="auto">
          <a:xfrm>
            <a:off x="3851920" y="1565561"/>
            <a:ext cx="1656184" cy="432048"/>
          </a:xfrm>
          <a:prstGeom prst="rect">
            <a:avLst/>
          </a:prstGeom>
          <a:solidFill>
            <a:schemeClr val="accent1">
              <a:alpha val="21000"/>
            </a:schemeClr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églalap 5"/>
          <p:cNvSpPr/>
          <p:nvPr/>
        </p:nvSpPr>
        <p:spPr bwMode="auto">
          <a:xfrm>
            <a:off x="3851920" y="3826388"/>
            <a:ext cx="1656184" cy="473554"/>
          </a:xfrm>
          <a:prstGeom prst="rect">
            <a:avLst/>
          </a:prstGeom>
          <a:solidFill>
            <a:schemeClr val="accent1">
              <a:alpha val="21000"/>
            </a:schemeClr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zis 6"/>
          <p:cNvSpPr/>
          <p:nvPr/>
        </p:nvSpPr>
        <p:spPr bwMode="auto">
          <a:xfrm>
            <a:off x="3995936" y="2675984"/>
            <a:ext cx="1368152" cy="432048"/>
          </a:xfrm>
          <a:prstGeom prst="ellipse">
            <a:avLst/>
          </a:prstGeom>
          <a:solidFill>
            <a:srgbClr val="703636">
              <a:alpha val="16000"/>
            </a:srgbClr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Egyenes összekötő nyíllal 8"/>
          <p:cNvCxnSpPr/>
          <p:nvPr/>
        </p:nvCxnSpPr>
        <p:spPr bwMode="auto">
          <a:xfrm flipH="1">
            <a:off x="2123728" y="1781585"/>
            <a:ext cx="144016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H="1">
            <a:off x="5796136" y="4063165"/>
            <a:ext cx="115212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gyenes összekötő nyíllal 13"/>
          <p:cNvCxnSpPr/>
          <p:nvPr/>
        </p:nvCxnSpPr>
        <p:spPr bwMode="auto">
          <a:xfrm flipV="1">
            <a:off x="4211960" y="2124000"/>
            <a:ext cx="0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Egyenes összekötő nyíllal 14"/>
          <p:cNvCxnSpPr/>
          <p:nvPr/>
        </p:nvCxnSpPr>
        <p:spPr bwMode="auto">
          <a:xfrm flipV="1">
            <a:off x="4211960" y="3219822"/>
            <a:ext cx="0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 flipV="1">
            <a:off x="5220072" y="2119967"/>
            <a:ext cx="0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Egyenes összekötő nyíllal 16"/>
          <p:cNvCxnSpPr/>
          <p:nvPr/>
        </p:nvCxnSpPr>
        <p:spPr bwMode="auto">
          <a:xfrm flipV="1">
            <a:off x="5220072" y="3219822"/>
            <a:ext cx="0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Szövegdoboz 17"/>
          <p:cNvSpPr txBox="1"/>
          <p:nvPr/>
        </p:nvSpPr>
        <p:spPr>
          <a:xfrm>
            <a:off x="3167844" y="2182683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1" dirty="0" smtClean="0">
                <a:solidFill>
                  <a:srgbClr val="703636"/>
                </a:solidFill>
              </a:rPr>
              <a:t>9,85%</a:t>
            </a:r>
            <a:endParaRPr lang="hu-HU" sz="1800" b="1" dirty="0">
              <a:solidFill>
                <a:srgbClr val="703636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167844" y="3246502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1" dirty="0" smtClean="0">
                <a:solidFill>
                  <a:srgbClr val="703636"/>
                </a:solidFill>
              </a:rPr>
              <a:t>9,95%</a:t>
            </a:r>
            <a:endParaRPr lang="hu-HU" sz="1800" b="1" dirty="0">
              <a:solidFill>
                <a:srgbClr val="703636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462657" y="21605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>
                <a:solidFill>
                  <a:srgbClr val="703636"/>
                </a:solidFill>
              </a:rPr>
              <a:t> </a:t>
            </a:r>
            <a:r>
              <a:rPr lang="hu-HU" sz="1800" dirty="0" smtClean="0">
                <a:solidFill>
                  <a:srgbClr val="703636"/>
                </a:solidFill>
              </a:rPr>
              <a:t>  </a:t>
            </a:r>
            <a:r>
              <a:rPr lang="hu-HU" sz="1800" b="1" dirty="0" smtClean="0">
                <a:solidFill>
                  <a:srgbClr val="703636"/>
                </a:solidFill>
              </a:rPr>
              <a:t>L</a:t>
            </a:r>
            <a:endParaRPr lang="hu-HU" sz="1800" b="1" dirty="0">
              <a:solidFill>
                <a:srgbClr val="703636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5508104" y="322517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>
                <a:solidFill>
                  <a:srgbClr val="703636"/>
                </a:solidFill>
              </a:rPr>
              <a:t> </a:t>
            </a:r>
            <a:r>
              <a:rPr lang="hu-HU" sz="1800" dirty="0" smtClean="0">
                <a:solidFill>
                  <a:srgbClr val="703636"/>
                </a:solidFill>
              </a:rPr>
              <a:t>  </a:t>
            </a:r>
            <a:r>
              <a:rPr lang="hu-HU" sz="1800" b="1" dirty="0" smtClean="0">
                <a:solidFill>
                  <a:srgbClr val="703636"/>
                </a:solidFill>
              </a:rPr>
              <a:t>L</a:t>
            </a:r>
            <a:endParaRPr lang="hu-HU" sz="1800" b="1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97712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20153</TotalTime>
  <Words>241</Words>
  <Application>Microsoft Office PowerPoint</Application>
  <PresentationFormat>Diavetítés a képernyőre (16:9 oldalarány)</PresentationFormat>
  <Paragraphs>52</Paragraphs>
  <Slides>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Times New Roman</vt:lpstr>
      <vt:lpstr>Alapértelmezett terv</vt:lpstr>
      <vt:lpstr>Értékpapírpiacok </vt:lpstr>
      <vt:lpstr>PowerPoint-bemutató</vt:lpstr>
      <vt:lpstr>Komparatív előnyök kihasználása</vt:lpstr>
      <vt:lpstr>A kamatcsereügylet közvetítője: a bank</vt:lpstr>
      <vt:lpstr>Kamatcsere banki közvetítéssel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422</cp:revision>
  <dcterms:created xsi:type="dcterms:W3CDTF">2002-09-12T08:02:34Z</dcterms:created>
  <dcterms:modified xsi:type="dcterms:W3CDTF">2020-06-01T19:49:22Z</dcterms:modified>
</cp:coreProperties>
</file>