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72" r:id="rId3"/>
    <p:sldId id="381" r:id="rId4"/>
    <p:sldId id="382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00CC99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 varScale="1">
        <p:scale>
          <a:sx n="112" d="100"/>
          <a:sy n="112" d="100"/>
        </p:scale>
        <p:origin x="16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4" y="267494"/>
            <a:ext cx="7272808" cy="1491318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Határidős ár jövedelmet biztosító termék esetén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52625"/>
            <a:ext cx="4547482" cy="292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</a:t>
            </a:r>
            <a:r>
              <a:rPr lang="hu-HU" b="1" dirty="0" smtClean="0">
                <a:solidFill>
                  <a:srgbClr val="703636"/>
                </a:solidFill>
              </a:rPr>
              <a:t>termék birtoklása jövedelmet biztosít (költséggel jár)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9622"/>
            <a:ext cx="8640960" cy="2910373"/>
          </a:xfrm>
        </p:spPr>
        <p:txBody>
          <a:bodyPr/>
          <a:lstStyle/>
          <a:p>
            <a:pPr marL="0" indent="0">
              <a:buNone/>
            </a:pPr>
            <a:r>
              <a:rPr lang="hu-HU" sz="2200" dirty="0" smtClean="0">
                <a:solidFill>
                  <a:srgbClr val="703636"/>
                </a:solidFill>
              </a:rPr>
              <a:t>Ha mögöttes termék a határidős ügylet megkötése és a lejárata között jövedelmet biztosít (vagy birtoklása költséggel jár), akkor ez a jövedelem/költség kétféle módon ragadható meg:</a:t>
            </a:r>
          </a:p>
          <a:p>
            <a:pPr marL="0" indent="0">
              <a:buNone/>
            </a:pPr>
            <a:r>
              <a:rPr lang="hu-HU" sz="2200" u="sng" dirty="0" smtClean="0">
                <a:solidFill>
                  <a:srgbClr val="703636"/>
                </a:solidFill>
              </a:rPr>
              <a:t>abszolút összegű jövedelem/költség</a:t>
            </a:r>
            <a:r>
              <a:rPr lang="hu-HU" sz="2200" dirty="0" smtClean="0">
                <a:solidFill>
                  <a:srgbClr val="703636"/>
                </a:solidFill>
              </a:rPr>
              <a:t>          </a:t>
            </a:r>
            <a:r>
              <a:rPr lang="hu-HU" sz="2200" u="sng" dirty="0" smtClean="0">
                <a:solidFill>
                  <a:srgbClr val="703636"/>
                </a:solidFill>
              </a:rPr>
              <a:t>%-</a:t>
            </a:r>
            <a:r>
              <a:rPr lang="hu-HU" sz="2200" u="sng" dirty="0" err="1" smtClean="0">
                <a:solidFill>
                  <a:srgbClr val="703636"/>
                </a:solidFill>
              </a:rPr>
              <a:t>os</a:t>
            </a:r>
            <a:r>
              <a:rPr lang="hu-HU" sz="2200" u="sng" dirty="0" smtClean="0">
                <a:solidFill>
                  <a:srgbClr val="703636"/>
                </a:solidFill>
              </a:rPr>
              <a:t> mértékű jövedelem/költség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2200" dirty="0" smtClean="0">
                <a:solidFill>
                  <a:srgbClr val="703636"/>
                </a:solidFill>
              </a:rPr>
              <a:t>pl. osztalékot fizető részvény (DIV)                              pl. deviza (q)</a:t>
            </a:r>
          </a:p>
          <a:p>
            <a:pPr marL="0" indent="0">
              <a:buNone/>
            </a:pPr>
            <a:r>
              <a:rPr lang="hu-HU" sz="2200" dirty="0" smtClean="0">
                <a:solidFill>
                  <a:srgbClr val="703636"/>
                </a:solidFill>
              </a:rPr>
              <a:t>				</a:t>
            </a:r>
          </a:p>
          <a:p>
            <a:pPr marL="0" indent="0">
              <a:buNone/>
            </a:pPr>
            <a:endParaRPr lang="hu-HU" sz="22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200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</a:t>
            </a:r>
            <a:r>
              <a:rPr lang="hu-HU" b="1" dirty="0" smtClean="0">
                <a:solidFill>
                  <a:srgbClr val="703636"/>
                </a:solidFill>
              </a:rPr>
              <a:t>termék birtoklása jövedelmet biztosít (költséggel jár)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19622"/>
                <a:ext cx="8640960" cy="29103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sz="2200" dirty="0" smtClean="0">
                    <a:solidFill>
                      <a:srgbClr val="703636"/>
                    </a:solidFill>
                  </a:rPr>
                  <a:t>Ha mögöttes termék a határidős ügylet megkötése és a lejárata között jövedelmet biztosít (vagy birtoklása költséggel jár), akkor ez a jövedelem/költség kétféle módon ragadható meg:</a:t>
                </a:r>
              </a:p>
              <a:p>
                <a:pPr marL="0" indent="0">
                  <a:buNone/>
                </a:pPr>
                <a:r>
                  <a:rPr lang="hu-HU" sz="2200" u="sng" dirty="0" smtClean="0">
                    <a:solidFill>
                      <a:srgbClr val="703636"/>
                    </a:solidFill>
                  </a:rPr>
                  <a:t>abszolút összegű jövedelem/költség</a:t>
                </a:r>
                <a:r>
                  <a:rPr lang="hu-HU" sz="2200" dirty="0" smtClean="0">
                    <a:solidFill>
                      <a:srgbClr val="703636"/>
                    </a:solidFill>
                  </a:rPr>
                  <a:t>          </a:t>
                </a:r>
                <a:r>
                  <a:rPr lang="hu-HU" sz="2200" u="sng" dirty="0" smtClean="0">
                    <a:solidFill>
                      <a:srgbClr val="703636"/>
                    </a:solidFill>
                  </a:rPr>
                  <a:t>%-</a:t>
                </a:r>
                <a:r>
                  <a:rPr lang="hu-HU" sz="2200" u="sng" dirty="0" err="1" smtClean="0">
                    <a:solidFill>
                      <a:srgbClr val="703636"/>
                    </a:solidFill>
                  </a:rPr>
                  <a:t>os</a:t>
                </a:r>
                <a:r>
                  <a:rPr lang="hu-HU" sz="2200" u="sng" dirty="0" smtClean="0">
                    <a:solidFill>
                      <a:srgbClr val="703636"/>
                    </a:solidFill>
                  </a:rPr>
                  <a:t> mértékű jövedelem/költség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hu-HU" sz="2200" dirty="0" smtClean="0">
                    <a:solidFill>
                      <a:srgbClr val="703636"/>
                    </a:solidFill>
                  </a:rPr>
                  <a:t>pl. osztalékot fizető részvény (DIV)                              pl. deviza (q)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2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22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22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2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hu-HU" sz="22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hu-HU" sz="22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22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2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2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sz="22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hu-HU" sz="22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hu-HU" sz="22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r>
                  <a:rPr lang="hu-HU" sz="2200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                     ahol </a:t>
                </a:r>
                <a:r>
                  <a:rPr lang="hu-HU" sz="2200" dirty="0" smtClean="0">
                    <a:solidFill>
                      <a:srgbClr val="70363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S*</a:t>
                </a:r>
                <a:r>
                  <a:rPr lang="hu-HU" sz="2200" dirty="0" smtClean="0">
                    <a:solidFill>
                      <a:srgbClr val="703636"/>
                    </a:solidFill>
                  </a:rPr>
                  <a:t> az ún. korrigált azonnali árfolyam: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hu-HU" sz="220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hu-HU" sz="22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2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hu-HU" sz="22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2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𝑃𝑉</m:t>
                    </m:r>
                    <m:d>
                      <m:dPr>
                        <m:ctrlP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𝐷𝐼𝑉</m:t>
                        </m:r>
                      </m:e>
                    </m:d>
                    <m:r>
                      <a:rPr lang="hu-HU" sz="22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</m:t>
                    </m:r>
                    <m:sSup>
                      <m:sSupPr>
                        <m:ctrlP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hu-HU" sz="2200" b="0" i="0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2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p>
                          <m:sSupPr>
                            <m:ctrlPr>
                              <a:rPr lang="hu-HU" sz="22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u-HU" sz="2200" b="0" i="1" smtClean="0">
                                    <a:solidFill>
                                      <a:srgbClr val="70363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u-HU" sz="2200" b="0" i="1" smtClean="0">
                                    <a:solidFill>
                                      <a:srgbClr val="703636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hu-HU" sz="2200" b="0" i="1" smtClean="0">
                                    <a:solidFill>
                                      <a:srgbClr val="703636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d>
                          </m:e>
                          <m:sup>
                            <m:r>
                              <a:rPr lang="hu-HU" sz="22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200" dirty="0" smtClean="0">
                    <a:solidFill>
                      <a:srgbClr val="703636"/>
                    </a:solidFill>
                  </a:rPr>
                  <a:t>				</a:t>
                </a:r>
              </a:p>
              <a:p>
                <a:pPr marL="0" indent="0">
                  <a:buNone/>
                </a:pPr>
                <a:endParaRPr lang="hu-HU" sz="22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endParaRPr lang="hu-HU" sz="2200" dirty="0" smtClean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19622"/>
                <a:ext cx="8640960" cy="2910373"/>
              </a:xfrm>
              <a:blipFill>
                <a:blip r:embed="rId2"/>
                <a:stretch>
                  <a:fillRect l="-917" t="-1468" b="-157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20623</TotalTime>
  <Words>283</Words>
  <Application>Microsoft Office PowerPoint</Application>
  <PresentationFormat>Diavetítés a képernyőre (16:9 oldalarány)</PresentationFormat>
  <Paragraphs>26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Cambria Math</vt:lpstr>
      <vt:lpstr>Times New Roman</vt:lpstr>
      <vt:lpstr>Alapértelmezett terv</vt:lpstr>
      <vt:lpstr>Értékpapírpiacok </vt:lpstr>
      <vt:lpstr>PowerPoint-bemutató</vt:lpstr>
      <vt:lpstr>A termék birtoklása jövedelmet biztosít (költséggel jár)</vt:lpstr>
      <vt:lpstr>A termék birtoklása jövedelmet biztosít (költséggel jár)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394</cp:revision>
  <dcterms:created xsi:type="dcterms:W3CDTF">2002-09-12T08:02:34Z</dcterms:created>
  <dcterms:modified xsi:type="dcterms:W3CDTF">2020-05-24T13:48:52Z</dcterms:modified>
</cp:coreProperties>
</file>