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6" r:id="rId2"/>
    <p:sldId id="372" r:id="rId3"/>
    <p:sldId id="373" r:id="rId4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2429" autoAdjust="0"/>
  </p:normalViewPr>
  <p:slideViewPr>
    <p:cSldViewPr>
      <p:cViewPr varScale="1">
        <p:scale>
          <a:sx n="103" d="100"/>
          <a:sy n="103" d="100"/>
        </p:scale>
        <p:origin x="50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79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283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528" y="1059582"/>
            <a:ext cx="4502087" cy="3213321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400" b="1" dirty="0" smtClean="0">
                <a:solidFill>
                  <a:srgbClr val="703636"/>
                </a:solidFill>
              </a:rPr>
              <a:t>A letéti elv működése a </a:t>
            </a:r>
            <a:r>
              <a:rPr lang="hu-HU" altLang="hu-HU" sz="4400" b="1" dirty="0" err="1" smtClean="0">
                <a:solidFill>
                  <a:srgbClr val="703636"/>
                </a:solidFill>
              </a:rPr>
              <a:t>futures</a:t>
            </a:r>
            <a:r>
              <a:rPr lang="hu-HU" altLang="hu-HU" sz="4400" b="1" dirty="0" smtClean="0">
                <a:solidFill>
                  <a:srgbClr val="703636"/>
                </a:solidFill>
              </a:rPr>
              <a:t> piacon</a:t>
            </a:r>
            <a:endParaRPr lang="hu-HU" sz="4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986" y="0"/>
            <a:ext cx="360473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1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 bwMode="auto">
          <a:xfrm>
            <a:off x="-147618" y="45225"/>
            <a:ext cx="3571085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600" b="1" dirty="0">
                <a:solidFill>
                  <a:srgbClr val="703636"/>
                </a:solidFill>
              </a:rPr>
              <a:t>A letétek működése a </a:t>
            </a:r>
            <a:r>
              <a:rPr lang="hu-HU" altLang="hu-HU" sz="3600" b="1" dirty="0" err="1">
                <a:solidFill>
                  <a:srgbClr val="703636"/>
                </a:solidFill>
              </a:rPr>
              <a:t>futures</a:t>
            </a:r>
            <a:r>
              <a:rPr lang="hu-HU" altLang="hu-HU" sz="3600" b="1" dirty="0">
                <a:solidFill>
                  <a:srgbClr val="703636"/>
                </a:solidFill>
              </a:rPr>
              <a:t> piacon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22965" r="-37" b="3166"/>
          <a:stretch/>
        </p:blipFill>
        <p:spPr bwMode="auto">
          <a:xfrm>
            <a:off x="3191038" y="45225"/>
            <a:ext cx="5944700" cy="504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ím 1"/>
          <p:cNvSpPr txBox="1">
            <a:spLocks/>
          </p:cNvSpPr>
          <p:nvPr/>
        </p:nvSpPr>
        <p:spPr bwMode="auto">
          <a:xfrm>
            <a:off x="59190" y="1851670"/>
            <a:ext cx="313184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hu-HU" altLang="hu-HU" sz="1400" kern="0" dirty="0" smtClean="0">
                <a:solidFill>
                  <a:srgbClr val="703636"/>
                </a:solidFill>
              </a:rPr>
              <a:t>A </a:t>
            </a:r>
            <a:r>
              <a:rPr lang="hu-HU" altLang="hu-HU" sz="1400" kern="0" dirty="0">
                <a:solidFill>
                  <a:srgbClr val="703636"/>
                </a:solidFill>
              </a:rPr>
              <a:t>letétek működése két kontraktus határidős aranykötéssel </a:t>
            </a:r>
            <a:r>
              <a:rPr lang="hu-HU" altLang="hu-HU" sz="1400" kern="0" dirty="0" smtClean="0">
                <a:solidFill>
                  <a:srgbClr val="703636"/>
                </a:solidFill>
              </a:rPr>
              <a:t>(2 </a:t>
            </a:r>
            <a:r>
              <a:rPr lang="hu-HU" altLang="hu-HU" sz="1400" kern="0" dirty="0" err="1" smtClean="0">
                <a:solidFill>
                  <a:srgbClr val="703636"/>
                </a:solidFill>
              </a:rPr>
              <a:t>long</a:t>
            </a:r>
            <a:r>
              <a:rPr lang="hu-HU" altLang="hu-HU" sz="1400" kern="0" dirty="0" smtClean="0">
                <a:solidFill>
                  <a:srgbClr val="703636"/>
                </a:solidFill>
              </a:rPr>
              <a:t> </a:t>
            </a:r>
            <a:r>
              <a:rPr lang="hu-HU" altLang="hu-HU" sz="1400" kern="0" dirty="0" err="1" smtClean="0">
                <a:solidFill>
                  <a:srgbClr val="703636"/>
                </a:solidFill>
              </a:rPr>
              <a:t>futures</a:t>
            </a:r>
            <a:r>
              <a:rPr lang="hu-HU" altLang="hu-HU" sz="1400" kern="0" dirty="0" smtClean="0">
                <a:solidFill>
                  <a:srgbClr val="703636"/>
                </a:solidFill>
              </a:rPr>
              <a:t>: határidős vétel) </a:t>
            </a:r>
            <a:r>
              <a:rPr lang="hu-HU" altLang="hu-HU" sz="1400" kern="0" dirty="0">
                <a:solidFill>
                  <a:srgbClr val="703636"/>
                </a:solidFill>
              </a:rPr>
              <a:t>rendelkező befektető esetében. </a:t>
            </a:r>
            <a:r>
              <a:rPr lang="hu-HU" altLang="hu-HU" sz="1400" kern="0" dirty="0" smtClean="0">
                <a:solidFill>
                  <a:srgbClr val="703636"/>
                </a:solidFill>
              </a:rPr>
              <a:t>Egy kontraktus 100 uncia aranyra szól.</a:t>
            </a:r>
          </a:p>
          <a:p>
            <a:pPr algn="just"/>
            <a:r>
              <a:rPr lang="hu-HU" altLang="hu-HU" sz="1400" kern="0" dirty="0" smtClean="0">
                <a:solidFill>
                  <a:srgbClr val="703636"/>
                </a:solidFill>
              </a:rPr>
              <a:t>Az </a:t>
            </a:r>
            <a:r>
              <a:rPr lang="hu-HU" altLang="hu-HU" sz="1400" kern="0" dirty="0">
                <a:solidFill>
                  <a:srgbClr val="703636"/>
                </a:solidFill>
              </a:rPr>
              <a:t>alapletét $2,000 kontraktusonként, azaz összesen $</a:t>
            </a:r>
            <a:r>
              <a:rPr lang="hu-HU" altLang="hu-HU" sz="1400" kern="0" dirty="0" smtClean="0">
                <a:solidFill>
                  <a:srgbClr val="703636"/>
                </a:solidFill>
              </a:rPr>
              <a:t>4,000; </a:t>
            </a:r>
            <a:r>
              <a:rPr lang="hu-HU" altLang="hu-HU" sz="1400" kern="0" dirty="0">
                <a:solidFill>
                  <a:srgbClr val="703636"/>
                </a:solidFill>
              </a:rPr>
              <a:t>a fenntartandó letét $1,500 kontraktusonként, összesen $3,000</a:t>
            </a:r>
            <a:r>
              <a:rPr lang="hu-HU" altLang="hu-HU" sz="1400" kern="0" dirty="0" smtClean="0">
                <a:solidFill>
                  <a:srgbClr val="703636"/>
                </a:solidFill>
              </a:rPr>
              <a:t>.</a:t>
            </a:r>
          </a:p>
          <a:p>
            <a:pPr algn="just"/>
            <a:r>
              <a:rPr lang="hu-HU" altLang="hu-HU" sz="1400" kern="0" dirty="0" smtClean="0">
                <a:solidFill>
                  <a:srgbClr val="703636"/>
                </a:solidFill>
              </a:rPr>
              <a:t>A </a:t>
            </a:r>
            <a:r>
              <a:rPr lang="hu-HU" altLang="hu-HU" sz="1400" kern="0" dirty="0">
                <a:solidFill>
                  <a:srgbClr val="703636"/>
                </a:solidFill>
              </a:rPr>
              <a:t>pozíciót június 3-án, hétfőn nyitották $</a:t>
            </a:r>
            <a:r>
              <a:rPr lang="hu-HU" altLang="hu-HU" sz="1400" kern="0" dirty="0" smtClean="0">
                <a:solidFill>
                  <a:srgbClr val="703636"/>
                </a:solidFill>
              </a:rPr>
              <a:t>400/uncia </a:t>
            </a:r>
            <a:r>
              <a:rPr lang="hu-HU" altLang="hu-HU" sz="1400" kern="0" dirty="0">
                <a:solidFill>
                  <a:srgbClr val="703636"/>
                </a:solidFill>
              </a:rPr>
              <a:t>árfolyamon és június 24-én zárták le $</a:t>
            </a:r>
            <a:r>
              <a:rPr lang="hu-HU" altLang="hu-HU" sz="1400" kern="0" dirty="0" smtClean="0">
                <a:solidFill>
                  <a:srgbClr val="703636"/>
                </a:solidFill>
              </a:rPr>
              <a:t>392.30/uncia </a:t>
            </a:r>
            <a:r>
              <a:rPr lang="hu-HU" altLang="hu-HU" sz="1400" kern="0" dirty="0">
                <a:solidFill>
                  <a:srgbClr val="703636"/>
                </a:solidFill>
              </a:rPr>
              <a:t>árfolyamon. </a:t>
            </a:r>
            <a:endParaRPr lang="hu-HU" altLang="hu-HU" sz="1400" kern="0" dirty="0" smtClean="0">
              <a:solidFill>
                <a:srgbClr val="703636"/>
              </a:solidFill>
            </a:endParaRPr>
          </a:p>
          <a:p>
            <a:pPr algn="just"/>
            <a:r>
              <a:rPr lang="hu-HU" altLang="hu-HU" sz="1400" kern="0" dirty="0" smtClean="0">
                <a:solidFill>
                  <a:srgbClr val="703636"/>
                </a:solidFill>
              </a:rPr>
              <a:t>Az </a:t>
            </a:r>
            <a:r>
              <a:rPr lang="hu-HU" altLang="hu-HU" sz="1400" kern="0" dirty="0">
                <a:solidFill>
                  <a:srgbClr val="703636"/>
                </a:solidFill>
              </a:rPr>
              <a:t>értékek a 2. oszlopban (kivéve az első és az utolsó árat) </a:t>
            </a:r>
            <a:r>
              <a:rPr lang="hu-HU" altLang="hu-HU" sz="1400" kern="0" dirty="0" smtClean="0">
                <a:solidFill>
                  <a:srgbClr val="703636"/>
                </a:solidFill>
              </a:rPr>
              <a:t>az </a:t>
            </a:r>
            <a:r>
              <a:rPr lang="hu-HU" altLang="hu-HU" sz="1400" kern="0" dirty="0" err="1" smtClean="0">
                <a:solidFill>
                  <a:srgbClr val="703636"/>
                </a:solidFill>
              </a:rPr>
              <a:t>unciánkénti</a:t>
            </a:r>
            <a:r>
              <a:rPr lang="hu-HU" altLang="hu-HU" sz="1400" kern="0" dirty="0" smtClean="0">
                <a:solidFill>
                  <a:srgbClr val="703636"/>
                </a:solidFill>
              </a:rPr>
              <a:t> </a:t>
            </a:r>
            <a:r>
              <a:rPr lang="hu-HU" altLang="hu-HU" sz="1400" kern="0" dirty="0">
                <a:solidFill>
                  <a:srgbClr val="703636"/>
                </a:solidFill>
              </a:rPr>
              <a:t>határidős záróárat mutatják.</a:t>
            </a:r>
          </a:p>
        </p:txBody>
      </p:sp>
    </p:spTree>
    <p:extLst>
      <p:ext uri="{BB962C8B-B14F-4D97-AF65-F5344CB8AC3E}">
        <p14:creationId xmlns:p14="http://schemas.microsoft.com/office/powerpoint/2010/main" val="37349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17038</TotalTime>
  <Words>143</Words>
  <Application>Microsoft Office PowerPoint</Application>
  <PresentationFormat>Diavetítés a képernyőre (16:9 oldalarány)</PresentationFormat>
  <Paragraphs>20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5" baseType="lpstr">
      <vt:lpstr>Times New Roman</vt:lpstr>
      <vt:lpstr>Alapértelmezett terv</vt:lpstr>
      <vt:lpstr>Értékpapírpiacok </vt:lpstr>
      <vt:lpstr>PowerPoint-bemutató</vt:lpstr>
      <vt:lpstr>A letétek működése a futures piacon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349</cp:revision>
  <dcterms:created xsi:type="dcterms:W3CDTF">2002-09-12T08:02:34Z</dcterms:created>
  <dcterms:modified xsi:type="dcterms:W3CDTF">2020-05-12T20:41:21Z</dcterms:modified>
</cp:coreProperties>
</file>