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sldIdLst>
    <p:sldId id="276" r:id="rId2"/>
    <p:sldId id="372" r:id="rId3"/>
    <p:sldId id="373" r:id="rId4"/>
  </p:sldIdLst>
  <p:sldSz cx="9144000" cy="5143500" type="screen16x9"/>
  <p:notesSz cx="6797675" cy="9926638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3636"/>
    <a:srgbClr val="990000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38" autoAdjust="0"/>
    <p:restoredTop sz="92429" autoAdjust="0"/>
  </p:normalViewPr>
  <p:slideViewPr>
    <p:cSldViewPr>
      <p:cViewPr varScale="1">
        <p:scale>
          <a:sx n="103" d="100"/>
          <a:sy n="103" d="100"/>
        </p:scale>
        <p:origin x="504" y="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70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4AC9138-6617-43D7-B50D-A864FBF28C6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1683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AC9138-6617-43D7-B50D-A864FBF28C6B}" type="slidenum">
              <a:rPr lang="hu-HU" smtClean="0"/>
              <a:pPr>
                <a:defRPr/>
              </a:pPr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6220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AC9138-6617-43D7-B50D-A864FBF28C6B}" type="slidenum">
              <a:rPr lang="hu-HU" smtClean="0"/>
              <a:pPr>
                <a:defRPr/>
              </a:pPr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42793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AC9138-6617-43D7-B50D-A864FBF28C6B}" type="slidenum">
              <a:rPr lang="hu-HU" smtClean="0"/>
              <a:pPr>
                <a:defRPr/>
              </a:pPr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2833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47088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27552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324172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Cím, szöveg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458130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/>
          </p:nvPr>
        </p:nvSpPr>
        <p:spPr>
          <a:xfrm>
            <a:off x="457200" y="205979"/>
            <a:ext cx="8229600" cy="43886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94497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55596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666793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33518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9297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92366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7810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305572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971205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5" descr="Pergamen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blipFill dpi="0" rotWithShape="0">
            <a:blip r:embed="rId15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 smtClean="0"/>
          </a:p>
        </p:txBody>
      </p:sp>
      <p:pic>
        <p:nvPicPr>
          <p:cNvPr id="1027" name="Picture 7" descr="GTK1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735013" cy="536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17" descr="szte_atlat"/>
          <p:cNvPicPr>
            <a:picLocks noChangeAspect="1" noChangeArrowheads="1"/>
          </p:cNvPicPr>
          <p:nvPr/>
        </p:nvPicPr>
        <p:blipFill>
          <a:blip r:embed="rId17">
            <a:lum bright="54000" contrast="-4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118" b="15149"/>
          <a:stretch>
            <a:fillRect/>
          </a:stretch>
        </p:blipFill>
        <p:spPr bwMode="auto">
          <a:xfrm>
            <a:off x="4419600" y="1608535"/>
            <a:ext cx="4724400" cy="353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899592" y="699542"/>
            <a:ext cx="7772400" cy="110251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u-HU" altLang="hu-HU" b="1" dirty="0" smtClean="0">
                <a:solidFill>
                  <a:srgbClr val="703636"/>
                </a:solidFill>
              </a:rPr>
              <a:t>Értékpapírpiacok 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123728" y="1707654"/>
            <a:ext cx="7020272" cy="30243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hu-HU" altLang="hu-HU" sz="2800" i="1" dirty="0" smtClean="0">
                <a:solidFill>
                  <a:srgbClr val="703636"/>
                </a:solidFill>
              </a:rPr>
              <a:t>Dr. </a:t>
            </a:r>
            <a:r>
              <a:rPr lang="hu-HU" altLang="hu-HU" sz="2800" i="1" dirty="0" err="1" smtClean="0">
                <a:solidFill>
                  <a:srgbClr val="703636"/>
                </a:solidFill>
              </a:rPr>
              <a:t>Kosztopulosz</a:t>
            </a:r>
            <a:r>
              <a:rPr lang="hu-HU" altLang="hu-HU" sz="2800" i="1" dirty="0" smtClean="0">
                <a:solidFill>
                  <a:srgbClr val="703636"/>
                </a:solidFill>
              </a:rPr>
              <a:t> </a:t>
            </a:r>
            <a:r>
              <a:rPr lang="hu-HU" altLang="hu-HU" sz="2800" i="1" dirty="0" err="1" smtClean="0">
                <a:solidFill>
                  <a:srgbClr val="703636"/>
                </a:solidFill>
              </a:rPr>
              <a:t>Andreász</a:t>
            </a:r>
            <a:endParaRPr lang="hu-HU" altLang="hu-HU" sz="2800" i="1" dirty="0" smtClean="0">
              <a:solidFill>
                <a:srgbClr val="703636"/>
              </a:solidFill>
            </a:endParaRPr>
          </a:p>
          <a:p>
            <a:pPr>
              <a:lnSpc>
                <a:spcPct val="80000"/>
              </a:lnSpc>
            </a:pPr>
            <a:r>
              <a:rPr lang="hu-HU" altLang="hu-HU" sz="2800" i="1" dirty="0" smtClean="0">
                <a:solidFill>
                  <a:srgbClr val="703636"/>
                </a:solidFill>
              </a:rPr>
              <a:t>egyetemi docens</a:t>
            </a:r>
          </a:p>
          <a:p>
            <a:pPr>
              <a:lnSpc>
                <a:spcPct val="80000"/>
              </a:lnSpc>
            </a:pPr>
            <a:endParaRPr lang="hu-HU" altLang="hu-HU" sz="2000" dirty="0" smtClean="0">
              <a:solidFill>
                <a:srgbClr val="703636"/>
              </a:solidFill>
            </a:endParaRPr>
          </a:p>
          <a:p>
            <a:pPr>
              <a:lnSpc>
                <a:spcPct val="80000"/>
              </a:lnSpc>
            </a:pPr>
            <a:r>
              <a:rPr lang="hu-HU" altLang="hu-HU" sz="1600" dirty="0" smtClean="0">
                <a:solidFill>
                  <a:srgbClr val="703636"/>
                </a:solidFill>
              </a:rPr>
              <a:t>SZTE GTK Pénzügyek és Nemzetközi Gazdasági Kapcsolatok Intézete</a:t>
            </a:r>
          </a:p>
          <a:p>
            <a:pPr algn="l">
              <a:lnSpc>
                <a:spcPct val="80000"/>
              </a:lnSpc>
            </a:pPr>
            <a:r>
              <a:rPr lang="hu-HU" altLang="hu-HU" sz="1600" b="1" dirty="0" smtClean="0">
                <a:solidFill>
                  <a:srgbClr val="703636"/>
                </a:solidFill>
              </a:rPr>
              <a:t>	</a:t>
            </a:r>
          </a:p>
          <a:p>
            <a:pPr algn="l">
              <a:lnSpc>
                <a:spcPct val="80000"/>
              </a:lnSpc>
            </a:pPr>
            <a:r>
              <a:rPr lang="hu-HU" altLang="hu-HU" sz="1600" b="1" dirty="0" smtClean="0">
                <a:solidFill>
                  <a:srgbClr val="703636"/>
                </a:solidFill>
              </a:rPr>
              <a:t>	</a:t>
            </a:r>
          </a:p>
          <a:p>
            <a:pPr algn="l">
              <a:lnSpc>
                <a:spcPct val="80000"/>
              </a:lnSpc>
            </a:pPr>
            <a:r>
              <a:rPr lang="hu-HU" altLang="hu-HU" sz="1600" b="1" dirty="0">
                <a:solidFill>
                  <a:srgbClr val="703636"/>
                </a:solidFill>
              </a:rPr>
              <a:t> </a:t>
            </a:r>
            <a:r>
              <a:rPr lang="hu-HU" altLang="hu-HU" sz="1600" b="1" dirty="0" smtClean="0">
                <a:solidFill>
                  <a:srgbClr val="703636"/>
                </a:solidFill>
              </a:rPr>
              <a:t>     </a:t>
            </a:r>
          </a:p>
          <a:p>
            <a:pPr indent="-1224000" algn="l">
              <a:lnSpc>
                <a:spcPct val="80000"/>
              </a:lnSpc>
            </a:pPr>
            <a:r>
              <a:rPr lang="hu-HU" altLang="hu-HU" sz="2400" i="1" dirty="0" smtClean="0">
                <a:solidFill>
                  <a:srgbClr val="703636"/>
                </a:solidFill>
              </a:rPr>
              <a:t>     4. fejezet  </a:t>
            </a:r>
            <a:r>
              <a:rPr lang="hu-HU" altLang="hu-HU" sz="2400" b="1" dirty="0">
                <a:solidFill>
                  <a:srgbClr val="703636"/>
                </a:solidFill>
              </a:rPr>
              <a:t>Származtatott ügyletek és piacaik: </a:t>
            </a:r>
            <a:r>
              <a:rPr lang="hu-HU" altLang="hu-HU" sz="2400" b="1" dirty="0" smtClean="0">
                <a:solidFill>
                  <a:srgbClr val="703636"/>
                </a:solidFill>
              </a:rPr>
              <a:t>a</a:t>
            </a:r>
          </a:p>
          <a:p>
            <a:pPr indent="-1224000" algn="l">
              <a:lnSpc>
                <a:spcPct val="80000"/>
              </a:lnSpc>
            </a:pPr>
            <a:r>
              <a:rPr lang="hu-HU" altLang="hu-HU" sz="2400" b="1" dirty="0">
                <a:solidFill>
                  <a:srgbClr val="703636"/>
                </a:solidFill>
              </a:rPr>
              <a:t> </a:t>
            </a:r>
            <a:r>
              <a:rPr lang="hu-HU" altLang="hu-HU" sz="2400" b="1" dirty="0" smtClean="0">
                <a:solidFill>
                  <a:srgbClr val="703636"/>
                </a:solidFill>
              </a:rPr>
              <a:t>                     határidős</a:t>
            </a:r>
            <a:r>
              <a:rPr lang="hu-HU" altLang="hu-HU" sz="2400" b="1" dirty="0">
                <a:solidFill>
                  <a:srgbClr val="703636"/>
                </a:solidFill>
              </a:rPr>
              <a:t>, a csere- </a:t>
            </a:r>
            <a:r>
              <a:rPr lang="hu-HU" altLang="hu-HU" sz="2400" b="1" dirty="0" smtClean="0">
                <a:solidFill>
                  <a:srgbClr val="703636"/>
                </a:solidFill>
              </a:rPr>
              <a:t>és </a:t>
            </a:r>
            <a:r>
              <a:rPr lang="hu-HU" altLang="hu-HU" sz="2400" b="1" dirty="0">
                <a:solidFill>
                  <a:srgbClr val="703636"/>
                </a:solidFill>
              </a:rPr>
              <a:t>az opciós ügyletek</a:t>
            </a:r>
            <a:endParaRPr lang="hu-HU" altLang="hu-HU" sz="1600" b="1" i="1" dirty="0" smtClean="0">
              <a:solidFill>
                <a:srgbClr val="703636"/>
              </a:solidFill>
            </a:endParaRPr>
          </a:p>
          <a:p>
            <a:pPr algn="l">
              <a:lnSpc>
                <a:spcPct val="80000"/>
              </a:lnSpc>
            </a:pPr>
            <a:r>
              <a:rPr lang="hu-HU" altLang="hu-HU" sz="1600" b="1" i="1" dirty="0" smtClean="0">
                <a:solidFill>
                  <a:srgbClr val="703636"/>
                </a:solidFill>
              </a:rPr>
              <a:t>		</a:t>
            </a:r>
            <a:endParaRPr lang="hu-HU" altLang="hu-HU" sz="1600" i="1" dirty="0" smtClean="0">
              <a:solidFill>
                <a:srgbClr val="703636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5" y="3194747"/>
            <a:ext cx="2094263" cy="1946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323528" y="1059582"/>
            <a:ext cx="4502087" cy="3213321"/>
          </a:xfrm>
        </p:spPr>
        <p:txBody>
          <a:bodyPr/>
          <a:lstStyle/>
          <a:p>
            <a:pPr marL="0" indent="0" algn="ctr">
              <a:buNone/>
            </a:pPr>
            <a:r>
              <a:rPr lang="hu-HU" altLang="hu-HU" sz="4400" b="1" dirty="0" smtClean="0">
                <a:solidFill>
                  <a:srgbClr val="703636"/>
                </a:solidFill>
              </a:rPr>
              <a:t>A letéti elv működése a </a:t>
            </a:r>
            <a:r>
              <a:rPr lang="hu-HU" altLang="hu-HU" sz="4400" b="1" dirty="0" err="1" smtClean="0">
                <a:solidFill>
                  <a:srgbClr val="703636"/>
                </a:solidFill>
              </a:rPr>
              <a:t>futures</a:t>
            </a:r>
            <a:r>
              <a:rPr lang="hu-HU" altLang="hu-HU" sz="4400" b="1" dirty="0" smtClean="0">
                <a:solidFill>
                  <a:srgbClr val="703636"/>
                </a:solidFill>
              </a:rPr>
              <a:t> piacon</a:t>
            </a:r>
            <a:endParaRPr lang="hu-HU" sz="4400" dirty="0"/>
          </a:p>
        </p:txBody>
      </p:sp>
      <p:sp>
        <p:nvSpPr>
          <p:cNvPr id="4" name="AutoShape 2" descr="Képtalálat a következ&amp;odblac;re: „bank structure”"/>
          <p:cNvSpPr>
            <a:spLocks noChangeAspect="1" noChangeArrowheads="1"/>
          </p:cNvSpPr>
          <p:nvPr/>
        </p:nvSpPr>
        <p:spPr bwMode="auto">
          <a:xfrm>
            <a:off x="155575" y="-1790700"/>
            <a:ext cx="380047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1986" y="0"/>
            <a:ext cx="360473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017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ím 1"/>
          <p:cNvSpPr>
            <a:spLocks noGrp="1"/>
          </p:cNvSpPr>
          <p:nvPr>
            <p:ph type="title"/>
          </p:nvPr>
        </p:nvSpPr>
        <p:spPr bwMode="auto">
          <a:xfrm>
            <a:off x="-147618" y="45225"/>
            <a:ext cx="3571085" cy="857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r>
              <a:rPr lang="hu-HU" altLang="hu-HU" sz="3600" b="1" dirty="0">
                <a:solidFill>
                  <a:srgbClr val="703636"/>
                </a:solidFill>
              </a:rPr>
              <a:t>A letétek működése a </a:t>
            </a:r>
            <a:r>
              <a:rPr lang="hu-HU" altLang="hu-HU" sz="3600" b="1" dirty="0" err="1">
                <a:solidFill>
                  <a:srgbClr val="703636"/>
                </a:solidFill>
              </a:rPr>
              <a:t>futures</a:t>
            </a:r>
            <a:r>
              <a:rPr lang="hu-HU" altLang="hu-HU" sz="3600" b="1" dirty="0">
                <a:solidFill>
                  <a:srgbClr val="703636"/>
                </a:solidFill>
              </a:rPr>
              <a:t> piacon</a:t>
            </a:r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22965" r="-37" b="3166"/>
          <a:stretch/>
        </p:blipFill>
        <p:spPr bwMode="auto">
          <a:xfrm>
            <a:off x="3191038" y="45225"/>
            <a:ext cx="5944700" cy="5046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ím 1"/>
          <p:cNvSpPr txBox="1">
            <a:spLocks/>
          </p:cNvSpPr>
          <p:nvPr/>
        </p:nvSpPr>
        <p:spPr bwMode="auto">
          <a:xfrm>
            <a:off x="59190" y="1851670"/>
            <a:ext cx="3131848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hu-HU" altLang="hu-HU" sz="1400" kern="0" dirty="0" smtClean="0">
                <a:solidFill>
                  <a:srgbClr val="703636"/>
                </a:solidFill>
              </a:rPr>
              <a:t>A </a:t>
            </a:r>
            <a:r>
              <a:rPr lang="hu-HU" altLang="hu-HU" sz="1400" kern="0" dirty="0">
                <a:solidFill>
                  <a:srgbClr val="703636"/>
                </a:solidFill>
              </a:rPr>
              <a:t>letétek működése két kontraktus határidős aranykötéssel </a:t>
            </a:r>
            <a:r>
              <a:rPr lang="hu-HU" altLang="hu-HU" sz="1400" kern="0" dirty="0" smtClean="0">
                <a:solidFill>
                  <a:srgbClr val="703636"/>
                </a:solidFill>
              </a:rPr>
              <a:t>(2 </a:t>
            </a:r>
            <a:r>
              <a:rPr lang="hu-HU" altLang="hu-HU" sz="1400" kern="0" dirty="0" err="1" smtClean="0">
                <a:solidFill>
                  <a:srgbClr val="703636"/>
                </a:solidFill>
              </a:rPr>
              <a:t>long</a:t>
            </a:r>
            <a:r>
              <a:rPr lang="hu-HU" altLang="hu-HU" sz="1400" kern="0" dirty="0" smtClean="0">
                <a:solidFill>
                  <a:srgbClr val="703636"/>
                </a:solidFill>
              </a:rPr>
              <a:t> </a:t>
            </a:r>
            <a:r>
              <a:rPr lang="hu-HU" altLang="hu-HU" sz="1400" kern="0" dirty="0" err="1" smtClean="0">
                <a:solidFill>
                  <a:srgbClr val="703636"/>
                </a:solidFill>
              </a:rPr>
              <a:t>futures</a:t>
            </a:r>
            <a:r>
              <a:rPr lang="hu-HU" altLang="hu-HU" sz="1400" kern="0" dirty="0" smtClean="0">
                <a:solidFill>
                  <a:srgbClr val="703636"/>
                </a:solidFill>
              </a:rPr>
              <a:t>: határidős vétel) </a:t>
            </a:r>
            <a:r>
              <a:rPr lang="hu-HU" altLang="hu-HU" sz="1400" kern="0" dirty="0">
                <a:solidFill>
                  <a:srgbClr val="703636"/>
                </a:solidFill>
              </a:rPr>
              <a:t>rendelkező befektető esetében. </a:t>
            </a:r>
            <a:r>
              <a:rPr lang="hu-HU" altLang="hu-HU" sz="1400" kern="0" dirty="0" smtClean="0">
                <a:solidFill>
                  <a:srgbClr val="703636"/>
                </a:solidFill>
              </a:rPr>
              <a:t>Egy kontraktus 100 uncia aranyra szól.</a:t>
            </a:r>
          </a:p>
          <a:p>
            <a:pPr algn="just"/>
            <a:r>
              <a:rPr lang="hu-HU" altLang="hu-HU" sz="1400" kern="0" dirty="0" smtClean="0">
                <a:solidFill>
                  <a:srgbClr val="703636"/>
                </a:solidFill>
              </a:rPr>
              <a:t>Az </a:t>
            </a:r>
            <a:r>
              <a:rPr lang="hu-HU" altLang="hu-HU" sz="1400" kern="0" dirty="0">
                <a:solidFill>
                  <a:srgbClr val="703636"/>
                </a:solidFill>
              </a:rPr>
              <a:t>alapletét $2,000 kontraktusonként, azaz összesen $</a:t>
            </a:r>
            <a:r>
              <a:rPr lang="hu-HU" altLang="hu-HU" sz="1400" kern="0" dirty="0" smtClean="0">
                <a:solidFill>
                  <a:srgbClr val="703636"/>
                </a:solidFill>
              </a:rPr>
              <a:t>4,000; </a:t>
            </a:r>
            <a:r>
              <a:rPr lang="hu-HU" altLang="hu-HU" sz="1400" kern="0" dirty="0">
                <a:solidFill>
                  <a:srgbClr val="703636"/>
                </a:solidFill>
              </a:rPr>
              <a:t>a fenntartandó letét $1,500 kontraktusonként, összesen $3,000</a:t>
            </a:r>
            <a:r>
              <a:rPr lang="hu-HU" altLang="hu-HU" sz="1400" kern="0" dirty="0" smtClean="0">
                <a:solidFill>
                  <a:srgbClr val="703636"/>
                </a:solidFill>
              </a:rPr>
              <a:t>.</a:t>
            </a:r>
          </a:p>
          <a:p>
            <a:pPr algn="just"/>
            <a:r>
              <a:rPr lang="hu-HU" altLang="hu-HU" sz="1400" kern="0" dirty="0" smtClean="0">
                <a:solidFill>
                  <a:srgbClr val="703636"/>
                </a:solidFill>
              </a:rPr>
              <a:t>A </a:t>
            </a:r>
            <a:r>
              <a:rPr lang="hu-HU" altLang="hu-HU" sz="1400" kern="0" dirty="0">
                <a:solidFill>
                  <a:srgbClr val="703636"/>
                </a:solidFill>
              </a:rPr>
              <a:t>pozíciót június 3-án, hétfőn nyitották $</a:t>
            </a:r>
            <a:r>
              <a:rPr lang="hu-HU" altLang="hu-HU" sz="1400" kern="0" dirty="0" smtClean="0">
                <a:solidFill>
                  <a:srgbClr val="703636"/>
                </a:solidFill>
              </a:rPr>
              <a:t>400/uncia </a:t>
            </a:r>
            <a:r>
              <a:rPr lang="hu-HU" altLang="hu-HU" sz="1400" kern="0" dirty="0">
                <a:solidFill>
                  <a:srgbClr val="703636"/>
                </a:solidFill>
              </a:rPr>
              <a:t>árfolyamon és június 24-én zárták le $</a:t>
            </a:r>
            <a:r>
              <a:rPr lang="hu-HU" altLang="hu-HU" sz="1400" kern="0" dirty="0" smtClean="0">
                <a:solidFill>
                  <a:srgbClr val="703636"/>
                </a:solidFill>
              </a:rPr>
              <a:t>392.30/uncia </a:t>
            </a:r>
            <a:r>
              <a:rPr lang="hu-HU" altLang="hu-HU" sz="1400" kern="0" dirty="0">
                <a:solidFill>
                  <a:srgbClr val="703636"/>
                </a:solidFill>
              </a:rPr>
              <a:t>árfolyamon. </a:t>
            </a:r>
            <a:endParaRPr lang="hu-HU" altLang="hu-HU" sz="1400" kern="0" dirty="0" smtClean="0">
              <a:solidFill>
                <a:srgbClr val="703636"/>
              </a:solidFill>
            </a:endParaRPr>
          </a:p>
          <a:p>
            <a:pPr algn="just"/>
            <a:r>
              <a:rPr lang="hu-HU" altLang="hu-HU" sz="1400" kern="0" dirty="0" smtClean="0">
                <a:solidFill>
                  <a:srgbClr val="703636"/>
                </a:solidFill>
              </a:rPr>
              <a:t>Az </a:t>
            </a:r>
            <a:r>
              <a:rPr lang="hu-HU" altLang="hu-HU" sz="1400" kern="0" dirty="0">
                <a:solidFill>
                  <a:srgbClr val="703636"/>
                </a:solidFill>
              </a:rPr>
              <a:t>értékek a 2. oszlopban (kivéve az első és az utolsó árat) </a:t>
            </a:r>
            <a:r>
              <a:rPr lang="hu-HU" altLang="hu-HU" sz="1400" kern="0" dirty="0" smtClean="0">
                <a:solidFill>
                  <a:srgbClr val="703636"/>
                </a:solidFill>
              </a:rPr>
              <a:t>az </a:t>
            </a:r>
            <a:r>
              <a:rPr lang="hu-HU" altLang="hu-HU" sz="1400" kern="0" dirty="0" err="1" smtClean="0">
                <a:solidFill>
                  <a:srgbClr val="703636"/>
                </a:solidFill>
              </a:rPr>
              <a:t>unciánkénti</a:t>
            </a:r>
            <a:r>
              <a:rPr lang="hu-HU" altLang="hu-HU" sz="1400" kern="0" dirty="0" smtClean="0">
                <a:solidFill>
                  <a:srgbClr val="703636"/>
                </a:solidFill>
              </a:rPr>
              <a:t> </a:t>
            </a:r>
            <a:r>
              <a:rPr lang="hu-HU" altLang="hu-HU" sz="1400" kern="0" dirty="0">
                <a:solidFill>
                  <a:srgbClr val="703636"/>
                </a:solidFill>
              </a:rPr>
              <a:t>határidős záróárat mutatják.</a:t>
            </a:r>
          </a:p>
        </p:txBody>
      </p:sp>
    </p:spTree>
    <p:extLst>
      <p:ext uri="{BB962C8B-B14F-4D97-AF65-F5344CB8AC3E}">
        <p14:creationId xmlns:p14="http://schemas.microsoft.com/office/powerpoint/2010/main" val="373493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lapértelmezett terv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17038</TotalTime>
  <Words>143</Words>
  <Application>Microsoft Office PowerPoint</Application>
  <PresentationFormat>Diavetítés a képernyőre (16:9 oldalarány)</PresentationFormat>
  <Paragraphs>20</Paragraphs>
  <Slides>3</Slides>
  <Notes>3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1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5" baseType="lpstr">
      <vt:lpstr>Times New Roman</vt:lpstr>
      <vt:lpstr>Alapértelmezett terv</vt:lpstr>
      <vt:lpstr>Értékpapírpiacok </vt:lpstr>
      <vt:lpstr>PowerPoint-bemutató</vt:lpstr>
      <vt:lpstr>A letétek működése a futures piacon</vt:lpstr>
    </vt:vector>
  </TitlesOfParts>
  <Company>SZTE GTK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Nincs diacím</dc:title>
  <dc:creator>Garamhegyi Ábel</dc:creator>
  <cp:lastModifiedBy>Kosztopulosz Andreász</cp:lastModifiedBy>
  <cp:revision>349</cp:revision>
  <dcterms:created xsi:type="dcterms:W3CDTF">2002-09-12T08:02:34Z</dcterms:created>
  <dcterms:modified xsi:type="dcterms:W3CDTF">2020-05-12T20:41:21Z</dcterms:modified>
</cp:coreProperties>
</file>