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76" r:id="rId2"/>
    <p:sldId id="347" r:id="rId3"/>
    <p:sldId id="407" r:id="rId4"/>
    <p:sldId id="408" r:id="rId5"/>
    <p:sldId id="411" r:id="rId6"/>
    <p:sldId id="412" r:id="rId7"/>
    <p:sldId id="414" r:id="rId8"/>
    <p:sldId id="413" r:id="rId9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125954" y="411510"/>
            <a:ext cx="705678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T-</a:t>
            </a:r>
            <a:r>
              <a:rPr lang="hu-HU" altLang="hu-HU" sz="3600" b="1" dirty="0" err="1" smtClean="0">
                <a:solidFill>
                  <a:srgbClr val="703636"/>
                </a:solidFill>
              </a:rPr>
              <a:t>bond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 árfolyamának kiszámítása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090" y="1347614"/>
            <a:ext cx="4608512" cy="36560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T-</a:t>
            </a:r>
            <a:r>
              <a:rPr lang="hu-HU" b="1" dirty="0" err="1" smtClean="0">
                <a:solidFill>
                  <a:srgbClr val="703636"/>
                </a:solidFill>
              </a:rPr>
              <a:t>bond</a:t>
            </a:r>
            <a:endParaRPr lang="hu-HU" b="1" dirty="0" smtClean="0">
              <a:solidFill>
                <a:srgbClr val="703636"/>
              </a:solidFill>
            </a:endParaRP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341936"/>
              </p:ext>
            </p:extLst>
          </p:nvPr>
        </p:nvGraphicFramePr>
        <p:xfrm>
          <a:off x="1494235" y="1221582"/>
          <a:ext cx="6172200" cy="2484835"/>
        </p:xfrm>
        <a:graphic>
          <a:graphicData uri="http://schemas.openxmlformats.org/drawingml/2006/table">
            <a:tbl>
              <a:tblPr/>
              <a:tblGrid>
                <a:gridCol w="86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Rate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Maturity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Bid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(vételi)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Asked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(eladási)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Chg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yld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cs typeface="Times New Roman" pitchFamily="18" charset="0"/>
                        </a:rPr>
                        <a:t>¾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Aug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00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+8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7.55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3" name="Text Box 33"/>
          <p:cNvSpPr txBox="1">
            <a:spLocks noChangeArrowheads="1"/>
          </p:cNvSpPr>
          <p:nvPr/>
        </p:nvSpPr>
        <p:spPr bwMode="auto">
          <a:xfrm>
            <a:off x="1496872" y="2643758"/>
            <a:ext cx="610195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a.) Mekkora a névérték?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b.) Mekkora a minimális árfolyamváltozás nagysága és értéke?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c.) Mekkora a következő kamatfizetés nagysága?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d.) Hány dollárt kell fizetni egy kötvényért, ha a felhalmozódott kamat 10 dollár?</a:t>
            </a:r>
          </a:p>
        </p:txBody>
      </p:sp>
    </p:spTree>
    <p:extLst>
      <p:ext uri="{BB962C8B-B14F-4D97-AF65-F5344CB8AC3E}">
        <p14:creationId xmlns:p14="http://schemas.microsoft.com/office/powerpoint/2010/main" val="36274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T-</a:t>
            </a:r>
            <a:r>
              <a:rPr lang="hu-HU" b="1" dirty="0" err="1" smtClean="0">
                <a:solidFill>
                  <a:srgbClr val="703636"/>
                </a:solidFill>
              </a:rPr>
              <a:t>bond</a:t>
            </a:r>
            <a:endParaRPr lang="hu-HU" b="1" dirty="0" smtClean="0">
              <a:solidFill>
                <a:srgbClr val="703636"/>
              </a:solidFill>
            </a:endParaRP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/>
          </p:nvPr>
        </p:nvGraphicFramePr>
        <p:xfrm>
          <a:off x="1494235" y="1221582"/>
          <a:ext cx="6172200" cy="2484835"/>
        </p:xfrm>
        <a:graphic>
          <a:graphicData uri="http://schemas.openxmlformats.org/drawingml/2006/table">
            <a:tbl>
              <a:tblPr/>
              <a:tblGrid>
                <a:gridCol w="86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Rate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Maturity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Bid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(vételi)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Asked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(eladási)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Chg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yld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cs typeface="Times New Roman" pitchFamily="18" charset="0"/>
                        </a:rPr>
                        <a:t>¾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Aug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00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+8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7.55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3" name="Text Box 33"/>
          <p:cNvSpPr txBox="1">
            <a:spLocks noChangeArrowheads="1"/>
          </p:cNvSpPr>
          <p:nvPr/>
        </p:nvSpPr>
        <p:spPr bwMode="auto">
          <a:xfrm>
            <a:off x="1496872" y="2643758"/>
            <a:ext cx="610195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a.) Mekkora a névérték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1000 dollár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b.) Mekkora a minimális árfolyamváltozás nagysága és értéke?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c.) Mekkora a következő kamatfizetés nagysága?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d.) Hány dollárt kell fizetni egy kötvényért, ha a felhalmozódott kamat 10 dollár?</a:t>
            </a:r>
          </a:p>
        </p:txBody>
      </p:sp>
    </p:spTree>
    <p:extLst>
      <p:ext uri="{BB962C8B-B14F-4D97-AF65-F5344CB8AC3E}">
        <p14:creationId xmlns:p14="http://schemas.microsoft.com/office/powerpoint/2010/main" val="37510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T-</a:t>
            </a:r>
            <a:r>
              <a:rPr lang="hu-HU" b="1" dirty="0" err="1" smtClean="0">
                <a:solidFill>
                  <a:srgbClr val="703636"/>
                </a:solidFill>
              </a:rPr>
              <a:t>bond</a:t>
            </a:r>
            <a:endParaRPr lang="hu-HU" b="1" dirty="0" smtClean="0">
              <a:solidFill>
                <a:srgbClr val="703636"/>
              </a:solidFill>
            </a:endParaRP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/>
          </p:nvPr>
        </p:nvGraphicFramePr>
        <p:xfrm>
          <a:off x="1494235" y="1221582"/>
          <a:ext cx="6172200" cy="2484835"/>
        </p:xfrm>
        <a:graphic>
          <a:graphicData uri="http://schemas.openxmlformats.org/drawingml/2006/table">
            <a:tbl>
              <a:tblPr/>
              <a:tblGrid>
                <a:gridCol w="86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Rate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Maturity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Bid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(vételi)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Asked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(eladási)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Chg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yld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cs typeface="Times New Roman" pitchFamily="18" charset="0"/>
                        </a:rPr>
                        <a:t>¾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Aug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00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+8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7.55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3" name="Text Box 33"/>
          <p:cNvSpPr txBox="1">
            <a:spLocks noChangeArrowheads="1"/>
          </p:cNvSpPr>
          <p:nvPr/>
        </p:nvSpPr>
        <p:spPr bwMode="auto">
          <a:xfrm>
            <a:off x="1496872" y="2643758"/>
            <a:ext cx="610195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a.) Mekkora a névérték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1000 dollár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b.) Mekkora a minimális árfolyamváltozás nagysága és értéke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Százalékban: 1/32 %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 smtClean="0">
                <a:solidFill>
                  <a:srgbClr val="703636"/>
                </a:solidFill>
              </a:rPr>
              <a:t>c</a:t>
            </a:r>
            <a:r>
              <a:rPr lang="hu-HU" altLang="hu-HU" sz="1800" dirty="0">
                <a:solidFill>
                  <a:srgbClr val="703636"/>
                </a:solidFill>
              </a:rPr>
              <a:t>.) Mekkora a következő kamatfizetés nagysága?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d.) Hány dollárt kell fizetni egy kötvényért, ha a felhalmozódott kamat 10 dollár?</a:t>
            </a:r>
          </a:p>
        </p:txBody>
      </p:sp>
    </p:spTree>
    <p:extLst>
      <p:ext uri="{BB962C8B-B14F-4D97-AF65-F5344CB8AC3E}">
        <p14:creationId xmlns:p14="http://schemas.microsoft.com/office/powerpoint/2010/main" val="20656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T-</a:t>
            </a:r>
            <a:r>
              <a:rPr lang="hu-HU" b="1" dirty="0" err="1" smtClean="0">
                <a:solidFill>
                  <a:srgbClr val="703636"/>
                </a:solidFill>
              </a:rPr>
              <a:t>bond</a:t>
            </a:r>
            <a:endParaRPr lang="hu-HU" b="1" dirty="0" smtClean="0">
              <a:solidFill>
                <a:srgbClr val="703636"/>
              </a:solidFill>
            </a:endParaRP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/>
          </p:nvPr>
        </p:nvGraphicFramePr>
        <p:xfrm>
          <a:off x="1494235" y="1221582"/>
          <a:ext cx="6172200" cy="2484835"/>
        </p:xfrm>
        <a:graphic>
          <a:graphicData uri="http://schemas.openxmlformats.org/drawingml/2006/table">
            <a:tbl>
              <a:tblPr/>
              <a:tblGrid>
                <a:gridCol w="86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Rate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Maturity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Bid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(vételi)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Asked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(eladási)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Chg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yld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cs typeface="Times New Roman" pitchFamily="18" charset="0"/>
                        </a:rPr>
                        <a:t>¾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Aug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00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+8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7.55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3" name="Text Box 33"/>
          <p:cNvSpPr txBox="1">
            <a:spLocks noChangeArrowheads="1"/>
          </p:cNvSpPr>
          <p:nvPr/>
        </p:nvSpPr>
        <p:spPr bwMode="auto">
          <a:xfrm>
            <a:off x="1496872" y="2643758"/>
            <a:ext cx="624348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a.) Mekkora a névérték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1000 dollár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b.) Mekkora a minimális árfolyamváltozás nagysága és értéke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Százalékban: 1/32 % Értékben: 1000$ ∙ 1/32 ∙ 1/100 = 0,3125$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c.) Mekkora a következő kamatfizetés nagysága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 smtClean="0">
                <a:solidFill>
                  <a:srgbClr val="703636"/>
                </a:solidFill>
              </a:rPr>
              <a:t>d</a:t>
            </a:r>
            <a:r>
              <a:rPr lang="hu-HU" altLang="hu-HU" sz="1800" dirty="0">
                <a:solidFill>
                  <a:srgbClr val="703636"/>
                </a:solidFill>
              </a:rPr>
              <a:t>.) Hány dollárt kell fizetni egy kötvényért, ha a felhalmozódott kamat 10 dollár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70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T-</a:t>
            </a:r>
            <a:r>
              <a:rPr lang="hu-HU" b="1" dirty="0" err="1" smtClean="0">
                <a:solidFill>
                  <a:srgbClr val="703636"/>
                </a:solidFill>
              </a:rPr>
              <a:t>bond</a:t>
            </a:r>
            <a:endParaRPr lang="hu-HU" b="1" dirty="0" smtClean="0">
              <a:solidFill>
                <a:srgbClr val="703636"/>
              </a:solidFill>
            </a:endParaRP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/>
          </p:nvPr>
        </p:nvGraphicFramePr>
        <p:xfrm>
          <a:off x="1494235" y="1221582"/>
          <a:ext cx="6172200" cy="2484835"/>
        </p:xfrm>
        <a:graphic>
          <a:graphicData uri="http://schemas.openxmlformats.org/drawingml/2006/table">
            <a:tbl>
              <a:tblPr/>
              <a:tblGrid>
                <a:gridCol w="86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Rate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Maturity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Bid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(vételi)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Asked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(eladási)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Chg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yld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cs typeface="Times New Roman" pitchFamily="18" charset="0"/>
                        </a:rPr>
                        <a:t>¾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Aug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00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+8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7.55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3" name="Text Box 33"/>
          <p:cNvSpPr txBox="1">
            <a:spLocks noChangeArrowheads="1"/>
          </p:cNvSpPr>
          <p:nvPr/>
        </p:nvSpPr>
        <p:spPr bwMode="auto">
          <a:xfrm>
            <a:off x="1496872" y="2643758"/>
            <a:ext cx="624348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a.) Mekkora a névérték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1000 dollár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b.) Mekkora a minimális árfolyamváltozás nagysága és értéke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Százalékban: 1/32 % Értékben: 1000$ ∙ 1/32 ∙ 1/100 = 0,3125$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c.) Mekkora a következő kamatfizetés nagysága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1000$ ∙ 8,75% / 2 =43,75$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d.) Hány dollárt kell fizetni egy kötvényért, ha a felhalmozódott kamat 10 dollár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063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703636"/>
                </a:solidFill>
              </a:rPr>
              <a:t>T-</a:t>
            </a:r>
            <a:r>
              <a:rPr lang="hu-HU" b="1" dirty="0" err="1" smtClean="0">
                <a:solidFill>
                  <a:srgbClr val="703636"/>
                </a:solidFill>
              </a:rPr>
              <a:t>bond</a:t>
            </a:r>
            <a:endParaRPr lang="hu-HU" b="1" dirty="0" smtClean="0">
              <a:solidFill>
                <a:srgbClr val="703636"/>
              </a:solidFill>
            </a:endParaRPr>
          </a:p>
        </p:txBody>
      </p:sp>
      <p:graphicFrame>
        <p:nvGraphicFramePr>
          <p:cNvPr id="35875" name="Group 35"/>
          <p:cNvGraphicFramePr>
            <a:graphicFrameLocks noGrp="1"/>
          </p:cNvGraphicFramePr>
          <p:nvPr>
            <p:ph idx="1"/>
            <p:extLst/>
          </p:nvPr>
        </p:nvGraphicFramePr>
        <p:xfrm>
          <a:off x="1494235" y="1221582"/>
          <a:ext cx="6172200" cy="2484835"/>
        </p:xfrm>
        <a:graphic>
          <a:graphicData uri="http://schemas.openxmlformats.org/drawingml/2006/table">
            <a:tbl>
              <a:tblPr/>
              <a:tblGrid>
                <a:gridCol w="86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9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Rate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Maturity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Bid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(vételi)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Asked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63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(eladási)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Chg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Ask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yld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8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cs typeface="Times New Roman" pitchFamily="18" charset="0"/>
                        </a:rPr>
                        <a:t>¾</a:t>
                      </a: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Aug</a:t>
                      </a: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 00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105:16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105:18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+8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63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rPr>
                        <a:t>7.55</a:t>
                      </a: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233" name="Text Box 33"/>
          <p:cNvSpPr txBox="1">
            <a:spLocks noChangeArrowheads="1"/>
          </p:cNvSpPr>
          <p:nvPr/>
        </p:nvSpPr>
        <p:spPr bwMode="auto">
          <a:xfrm>
            <a:off x="1496872" y="2643758"/>
            <a:ext cx="62434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a.) Mekkora a névérték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  <a:r>
              <a:rPr lang="hu-HU" altLang="hu-HU" sz="1800" b="1" dirty="0" smtClean="0">
                <a:solidFill>
                  <a:srgbClr val="703636"/>
                </a:solidFill>
              </a:rPr>
              <a:t>1000 dollár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b.) Mekkora a minimális árfolyamváltozás nagysága és értéke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Százalékban: 1/32 % Értékben: 1000$ ∙ 1/32 ∙ 1/100 = 0,3125$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c.) Mekkora a következő kamatfizetés nagysága</a:t>
            </a:r>
            <a:r>
              <a:rPr lang="hu-HU" altLang="hu-HU" sz="1800" dirty="0" smtClean="0">
                <a:solidFill>
                  <a:srgbClr val="703636"/>
                </a:solidFill>
              </a:rPr>
              <a:t>?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1000$ ∙ 8,75% / 2 =43,75$</a:t>
            </a:r>
            <a:endParaRPr lang="hu-HU" altLang="hu-HU" sz="1800" b="1" dirty="0">
              <a:solidFill>
                <a:srgbClr val="70363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d.) Hány dollárt kell fizetni egy kötvényért, ha a felhalmozódott kamat 10 dollár</a:t>
            </a:r>
            <a:r>
              <a:rPr lang="hu-HU" altLang="hu-HU" sz="1800" dirty="0" smtClean="0">
                <a:solidFill>
                  <a:srgbClr val="703636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 b="1" dirty="0" smtClean="0">
                <a:solidFill>
                  <a:srgbClr val="703636"/>
                </a:solidFill>
              </a:rPr>
              <a:t>1000$ ∙ (105% + 18/32 %) +10$ = 1065,625$</a:t>
            </a:r>
            <a:endParaRPr lang="hu-HU" altLang="hu-HU" sz="1800" b="1" dirty="0" smtClean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12901</TotalTime>
  <Words>518</Words>
  <Application>Microsoft Office PowerPoint</Application>
  <PresentationFormat>Diavetítés a képernyőre (16:9 oldalarány)</PresentationFormat>
  <Paragraphs>134</Paragraphs>
  <Slides>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Garamond</vt:lpstr>
      <vt:lpstr>Times New Roman</vt:lpstr>
      <vt:lpstr>Wingdings</vt:lpstr>
      <vt:lpstr>Alapértelmezett terv</vt:lpstr>
      <vt:lpstr>Értékpapírpiacok </vt:lpstr>
      <vt:lpstr>PowerPoint-bemutató</vt:lpstr>
      <vt:lpstr>T-bond</vt:lpstr>
      <vt:lpstr>T-bond</vt:lpstr>
      <vt:lpstr>T-bond</vt:lpstr>
      <vt:lpstr>T-bond</vt:lpstr>
      <vt:lpstr>T-bond</vt:lpstr>
      <vt:lpstr>T-bond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253</cp:revision>
  <dcterms:created xsi:type="dcterms:W3CDTF">2002-09-12T08:02:34Z</dcterms:created>
  <dcterms:modified xsi:type="dcterms:W3CDTF">2020-02-08T14:57:19Z</dcterms:modified>
</cp:coreProperties>
</file>