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27"/>
  </p:notesMasterIdLst>
  <p:handoutMasterIdLst>
    <p:handoutMasterId r:id="rId28"/>
  </p:handoutMasterIdLst>
  <p:sldIdLst>
    <p:sldId id="257" r:id="rId2"/>
    <p:sldId id="298" r:id="rId3"/>
    <p:sldId id="264" r:id="rId4"/>
    <p:sldId id="315" r:id="rId5"/>
    <p:sldId id="299" r:id="rId6"/>
    <p:sldId id="307" r:id="rId7"/>
    <p:sldId id="300" r:id="rId8"/>
    <p:sldId id="308" r:id="rId9"/>
    <p:sldId id="301" r:id="rId10"/>
    <p:sldId id="309" r:id="rId11"/>
    <p:sldId id="302" r:id="rId12"/>
    <p:sldId id="310" r:id="rId13"/>
    <p:sldId id="303" r:id="rId14"/>
    <p:sldId id="311" r:id="rId15"/>
    <p:sldId id="304" r:id="rId16"/>
    <p:sldId id="312" r:id="rId17"/>
    <p:sldId id="305" r:id="rId18"/>
    <p:sldId id="313" r:id="rId19"/>
    <p:sldId id="317" r:id="rId20"/>
    <p:sldId id="318" r:id="rId21"/>
    <p:sldId id="319" r:id="rId22"/>
    <p:sldId id="316" r:id="rId23"/>
    <p:sldId id="306" r:id="rId24"/>
    <p:sldId id="314" r:id="rId25"/>
    <p:sldId id="265" r:id="rId26"/>
  </p:sldIdLst>
  <p:sldSz cx="12192000" cy="6858000"/>
  <p:notesSz cx="6858000" cy="9144000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C6D6"/>
    <a:srgbClr val="76CDD4"/>
    <a:srgbClr val="75CFD6"/>
    <a:srgbClr val="6ECDD3"/>
    <a:srgbClr val="F03F2B"/>
    <a:srgbClr val="2B3922"/>
    <a:srgbClr val="FCF7F1"/>
    <a:srgbClr val="344529"/>
    <a:srgbClr val="2E3722"/>
    <a:srgbClr val="B8D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Közepesen sötét stílus 4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Közepesen sötét stílus 3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Közepesen sötét stílus 3 – 5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814DCE5-411A-4E42-AD3C-2494A4EAE779}" type="datetime1">
              <a:rPr lang="hu-HU" smtClean="0"/>
              <a:t>2020. 05. 03.</a:t>
            </a:fld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9368516-3842-4620-B9B3-67F535CB3A5D}" type="datetime1">
              <a:rPr lang="hu-HU" smtClean="0"/>
              <a:t>2020. 05. 03.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"/>
              <a:t>Mintaszöveg szerkesztése</a:t>
            </a:r>
            <a:endParaRPr lang="en-US"/>
          </a:p>
          <a:p>
            <a:pPr lvl="1" rtl="0"/>
            <a:r>
              <a:rPr lang="hu"/>
              <a:t>Második szint</a:t>
            </a:r>
          </a:p>
          <a:p>
            <a:pPr lvl="2" rtl="0"/>
            <a:r>
              <a:rPr lang="hu"/>
              <a:t>Harmadik szint</a:t>
            </a:r>
          </a:p>
          <a:p>
            <a:pPr lvl="3" rtl="0"/>
            <a:r>
              <a:rPr lang="hu"/>
              <a:t>Negyedik szint</a:t>
            </a:r>
          </a:p>
          <a:p>
            <a:pPr lvl="4" rtl="0"/>
            <a:r>
              <a:rPr lang="hu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Téglalap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Téglalap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Téglalap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Csoport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Egyenes összekötő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gyenes összekötő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gyenes összekötő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20" name="Dátum helye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E8BDBE0D-D7BD-4B72-8656-1BA1EE15204D}" type="datetime1">
              <a:rPr lang="hu-HU" smtClean="0"/>
              <a:t>2020. 05. 03.</a:t>
            </a:fld>
            <a:endParaRPr lang="en-US" dirty="0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164A21-2A73-421C-B26A-59E41BBEFBEB}" type="datetime1">
              <a:rPr lang="hu-HU" smtClean="0"/>
              <a:t>2020. 05. 03.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7CBEE9-063A-466D-A69B-CD20FA75015F}" type="datetime1">
              <a:rPr lang="hu-HU" smtClean="0"/>
              <a:t>2020. 05. 03.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7A52B9-A8AB-438E-B534-4C40C3A9E74F}" type="datetime1">
              <a:rPr lang="hu-HU" smtClean="0"/>
              <a:t>2020. 05. 03.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églalap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Téglalap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Téglalap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Téglalap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rgbClr val="76CD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grpSp>
        <p:nvGrpSpPr>
          <p:cNvPr id="16" name="Csoport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Egyenes összekötő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gyenes összekötő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gyenes összekötő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F11F62F7-5E21-4DF6-AD45-F2360C22BAAE}" type="datetime1">
              <a:rPr lang="hu-HU" smtClean="0"/>
              <a:t>2020. 05. 03.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AD0CF7-F942-4A78-BD5B-565FEA1F0330}" type="datetime1">
              <a:rPr lang="hu-HU" smtClean="0"/>
              <a:t>2020. 05. 03.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B1E64E-AF4C-4D8A-B1A2-6376454CC97D}" type="datetime1">
              <a:rPr lang="hu-HU" smtClean="0"/>
              <a:t>2020. 05. 03.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377358-1C37-4F07-9A78-BAC0F950DA57}" type="datetime1">
              <a:rPr lang="hu-HU" smtClean="0"/>
              <a:t>2020. 05. 03.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CB3493-9A23-4FBB-AEE0-C0E6D5F3648B}" type="datetime1">
              <a:rPr lang="hu-HU" smtClean="0"/>
              <a:t>2020. 05. 03.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C45F6E80-D825-48C2-9648-1D1B31372F92}" type="datetime1">
              <a:rPr lang="hu-HU" smtClean="0"/>
              <a:t>2020. 05. 03.</a:t>
            </a:fld>
            <a:endParaRPr lang="en-US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Dia számának helye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Kép helyőrzője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8977A4C8-8FD0-44EA-A473-E0338D05B7ED}" type="datetime1">
              <a:rPr lang="hu-HU" smtClean="0"/>
              <a:t>2020. 05. 03.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Téglalap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Téglalap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Téglalap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u"/>
              <a:t>Mintacím stílusának szerkesztése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"/>
              <a:t>Mintaszöveg szerkesztése</a:t>
            </a:r>
          </a:p>
          <a:p>
            <a:pPr lvl="1" rtl="0"/>
            <a:r>
              <a:rPr lang="hu"/>
              <a:t>Második szint</a:t>
            </a:r>
          </a:p>
          <a:p>
            <a:pPr lvl="2" rtl="0"/>
            <a:r>
              <a:rPr lang="hu"/>
              <a:t>Harmadik szint</a:t>
            </a:r>
          </a:p>
          <a:p>
            <a:pPr lvl="3" rtl="0"/>
            <a:r>
              <a:rPr lang="hu"/>
              <a:t>Negyedik szint</a:t>
            </a:r>
          </a:p>
          <a:p>
            <a:pPr lvl="4" rtl="0"/>
            <a:r>
              <a:rPr lang="hu"/>
              <a:t>Ötödik szint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0150E88-5DA4-48FE-971C-3A8E0386704F}" type="datetime1">
              <a:rPr lang="hu-HU" smtClean="0"/>
              <a:t>2020. 05. 03.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iniwebtool.com/pvifa-calculator/?r=18&amp;n=15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Egy embléma közelképe&#10;&#10;Automatikusan létrehozott leírás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Téglalap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Téglalap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 fontScale="90000"/>
          </a:bodyPr>
          <a:lstStyle/>
          <a:p>
            <a:pPr rtl="0"/>
            <a:r>
              <a:rPr lang="hu-HU" sz="4400" dirty="0">
                <a:solidFill>
                  <a:schemeClr val="tx1"/>
                </a:solidFill>
              </a:rPr>
              <a:t>II. </a:t>
            </a:r>
            <a:r>
              <a:rPr lang="hu-HU" sz="4400" b="1" dirty="0">
                <a:solidFill>
                  <a:schemeClr val="tx1"/>
                </a:solidFill>
              </a:rPr>
              <a:t>Kötvények és hozamszámítási módszerek</a:t>
            </a:r>
            <a:endParaRPr lang="hu" sz="4400" b="1" dirty="0">
              <a:solidFill>
                <a:schemeClr val="tx1"/>
              </a:solidFill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3891195"/>
            <a:ext cx="4775075" cy="82770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r>
              <a:rPr lang="hu-HU" dirty="0">
                <a:solidFill>
                  <a:schemeClr val="tx1"/>
                </a:solidFill>
              </a:rPr>
              <a:t>2. videós feladatmegoldás</a:t>
            </a:r>
          </a:p>
          <a:p>
            <a:pPr rtl="0">
              <a:spcAft>
                <a:spcPts val="600"/>
              </a:spcAft>
            </a:pPr>
            <a:r>
              <a:rPr lang="hu-HU" dirty="0">
                <a:solidFill>
                  <a:schemeClr val="tx1"/>
                </a:solidFill>
              </a:rPr>
              <a:t>Értékpapír-piacok</a:t>
            </a:r>
            <a:endParaRPr lang="hu" dirty="0">
              <a:solidFill>
                <a:schemeClr val="tx1"/>
              </a:solidFill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168F340D-DEAD-44DE-B1DE-8C2D68AC20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4465"/>
          <a:stretch/>
        </p:blipFill>
        <p:spPr>
          <a:xfrm>
            <a:off x="0" y="-87923"/>
            <a:ext cx="16961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>
            <a:extLst>
              <a:ext uri="{FF2B5EF4-FFF2-40B4-BE49-F238E27FC236}">
                <a16:creationId xmlns:a16="http://schemas.microsoft.com/office/drawing/2014/main" id="{9A7B6741-FF24-4AFA-9B6E-57C80FDEE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8119" y="540199"/>
            <a:ext cx="3242896" cy="2827256"/>
          </a:xfrm>
        </p:spPr>
        <p:txBody>
          <a:bodyPr>
            <a:normAutofit/>
          </a:bodyPr>
          <a:lstStyle/>
          <a:p>
            <a:r>
              <a:rPr lang="hu-HU" sz="2800" b="1" u="sng" dirty="0" err="1">
                <a:latin typeface="Century Gothic (Szövegtörzs)"/>
              </a:rPr>
              <a:t>Adatkigyűjtés</a:t>
            </a:r>
            <a:r>
              <a:rPr lang="hu-HU" sz="2800" b="1" u="sng" dirty="0">
                <a:latin typeface="Century Gothic (Szövegtörzs)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3200" dirty="0">
                <a:latin typeface="Century Gothic (Szövegtörzs)"/>
              </a:rPr>
              <a:t>r=16%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3200" dirty="0">
                <a:latin typeface="Century Gothic (Szövegtörzs)"/>
              </a:rPr>
              <a:t>182 napos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3200" dirty="0">
                <a:latin typeface="Century Gothic (Szövegtörzs)"/>
              </a:rPr>
              <a:t>év napja: 360 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3DB372EE-BC92-4DBB-91C8-E7ED9C1F085A}"/>
              </a:ext>
            </a:extLst>
          </p:cNvPr>
          <p:cNvSpPr/>
          <p:nvPr/>
        </p:nvSpPr>
        <p:spPr>
          <a:xfrm>
            <a:off x="211016" y="131886"/>
            <a:ext cx="7719646" cy="6471138"/>
          </a:xfrm>
          <a:prstGeom prst="rect">
            <a:avLst/>
          </a:prstGeom>
          <a:solidFill>
            <a:srgbClr val="6ECDD3">
              <a:alpha val="7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Century Gothic (Szövegtörzs)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35333934-CEBD-459D-BA49-B04E9DE823C4}"/>
              </a:ext>
            </a:extLst>
          </p:cNvPr>
          <p:cNvSpPr txBox="1"/>
          <p:nvPr/>
        </p:nvSpPr>
        <p:spPr>
          <a:xfrm>
            <a:off x="319454" y="254976"/>
            <a:ext cx="7514492" cy="15826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latin typeface="Century Gothic (Szövegtörzs)"/>
              </a:rPr>
              <a:t>Mekkora a </a:t>
            </a:r>
            <a:r>
              <a:rPr lang="hu-HU" sz="2400" b="1" dirty="0">
                <a:latin typeface="Century Gothic (Szövegtörzs)"/>
              </a:rPr>
              <a:t>kibocsátási árfolyama </a:t>
            </a:r>
            <a:r>
              <a:rPr lang="hu-HU" sz="2400" dirty="0">
                <a:latin typeface="Century Gothic (Szövegtörzs)"/>
              </a:rPr>
              <a:t>annak a </a:t>
            </a:r>
            <a:r>
              <a:rPr lang="hu-HU" sz="2400" b="1" dirty="0">
                <a:latin typeface="Century Gothic (Szövegtörzs)"/>
              </a:rPr>
              <a:t>182 napos diszkontkincstárjegynek</a:t>
            </a:r>
            <a:r>
              <a:rPr lang="hu-HU" sz="2400" dirty="0">
                <a:latin typeface="Century Gothic (Szövegtörzs)"/>
              </a:rPr>
              <a:t>, amelyet évi </a:t>
            </a:r>
            <a:r>
              <a:rPr lang="hu-HU" sz="2400" b="1" dirty="0">
                <a:latin typeface="Century Gothic (Szövegtörzs)"/>
              </a:rPr>
              <a:t>16%-os hozam </a:t>
            </a:r>
            <a:r>
              <a:rPr lang="hu-HU" sz="2400" dirty="0">
                <a:latin typeface="Century Gothic (Szövegtörzs)"/>
              </a:rPr>
              <a:t>idején hirdettek meg. (</a:t>
            </a:r>
            <a:r>
              <a:rPr lang="hu-HU" sz="2400" b="1" dirty="0">
                <a:latin typeface="Century Gothic (Szövegtörzs)"/>
              </a:rPr>
              <a:t>360 napos </a:t>
            </a:r>
            <a:r>
              <a:rPr lang="hu-HU" sz="2400" dirty="0">
                <a:latin typeface="Century Gothic (Szövegtörzs)"/>
              </a:rPr>
              <a:t>évvel számoljon!)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églalap 1">
                <a:extLst>
                  <a:ext uri="{FF2B5EF4-FFF2-40B4-BE49-F238E27FC236}">
                    <a16:creationId xmlns:a16="http://schemas.microsoft.com/office/drawing/2014/main" id="{867C75F9-9670-4A14-8B46-4F7E66165AD4}"/>
                  </a:ext>
                </a:extLst>
              </p:cNvPr>
              <p:cNvSpPr/>
              <p:nvPr/>
            </p:nvSpPr>
            <p:spPr>
              <a:xfrm>
                <a:off x="405397" y="3703028"/>
                <a:ext cx="7525265" cy="14062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2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hu-HU" sz="3200" i="0">
                          <a:latin typeface="Cambria Math" panose="02040503050406030204" pitchFamily="18" charset="0"/>
                        </a:rPr>
                        <m:t>=100%∗</m:t>
                      </m:r>
                      <m:sSup>
                        <m:sSupPr>
                          <m:ctrlPr>
                            <a:rPr lang="hu-HU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3200" i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hu-HU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hu-HU" sz="3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u-HU" sz="32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hu-HU" sz="3200" i="0">
                                      <a:latin typeface="Cambria Math" panose="02040503050406030204" pitchFamily="18" charset="0"/>
                                    </a:rPr>
                                    <m:t>1+0,16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hu-HU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u-HU" sz="3200" i="0">
                                  <a:latin typeface="Cambria Math" panose="02040503050406030204" pitchFamily="18" charset="0"/>
                                </a:rPr>
                                <m:t>182</m:t>
                              </m:r>
                            </m:num>
                            <m:den>
                              <m:r>
                                <a:rPr lang="hu-HU" sz="3200" i="0">
                                  <a:latin typeface="Cambria Math" panose="02040503050406030204" pitchFamily="18" charset="0"/>
                                </a:rPr>
                                <m:t>360</m:t>
                              </m:r>
                            </m:den>
                          </m:f>
                        </m:sup>
                      </m:sSup>
                      <m:r>
                        <a:rPr lang="hu-HU" sz="32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3200" b="1" i="0">
                          <a:latin typeface="Cambria Math" panose="02040503050406030204" pitchFamily="18" charset="0"/>
                        </a:rPr>
                        <m:t>𝟗𝟐</m:t>
                      </m:r>
                      <m:r>
                        <a:rPr lang="hu-HU" sz="3200" b="1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u-HU" sz="3200" b="1" i="0">
                          <a:latin typeface="Cambria Math" panose="02040503050406030204" pitchFamily="18" charset="0"/>
                        </a:rPr>
                        <m:t>𝟕𝟕</m:t>
                      </m:r>
                      <m:r>
                        <a:rPr lang="hu-HU" sz="3200" i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hu-HU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2" name="Téglalap 1">
                <a:extLst>
                  <a:ext uri="{FF2B5EF4-FFF2-40B4-BE49-F238E27FC236}">
                    <a16:creationId xmlns:a16="http://schemas.microsoft.com/office/drawing/2014/main" id="{867C75F9-9670-4A14-8B46-4F7E66165A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397" y="3703028"/>
                <a:ext cx="7525265" cy="14062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BBFE4AD0-5037-4893-A7FD-3BDC0054C347}"/>
              </a:ext>
            </a:extLst>
          </p:cNvPr>
          <p:cNvGrpSpPr/>
          <p:nvPr/>
        </p:nvGrpSpPr>
        <p:grpSpPr>
          <a:xfrm>
            <a:off x="405397" y="2410414"/>
            <a:ext cx="7209059" cy="719792"/>
            <a:chOff x="65557" y="0"/>
            <a:chExt cx="3493618" cy="457200"/>
          </a:xfrm>
        </p:grpSpPr>
        <p:grpSp>
          <p:nvGrpSpPr>
            <p:cNvPr id="9" name="Csoportba foglalás 8">
              <a:extLst>
                <a:ext uri="{FF2B5EF4-FFF2-40B4-BE49-F238E27FC236}">
                  <a16:creationId xmlns:a16="http://schemas.microsoft.com/office/drawing/2014/main" id="{F4D47CE7-F0D4-4C02-BF5D-9167B942319A}"/>
                </a:ext>
              </a:extLst>
            </p:cNvPr>
            <p:cNvGrpSpPr/>
            <p:nvPr/>
          </p:nvGrpSpPr>
          <p:grpSpPr>
            <a:xfrm>
              <a:off x="466725" y="0"/>
              <a:ext cx="3092450" cy="457200"/>
              <a:chOff x="0" y="0"/>
              <a:chExt cx="3092450" cy="457200"/>
            </a:xfrm>
          </p:grpSpPr>
          <p:grpSp>
            <p:nvGrpSpPr>
              <p:cNvPr id="11" name="Csoportba foglalás 10">
                <a:extLst>
                  <a:ext uri="{FF2B5EF4-FFF2-40B4-BE49-F238E27FC236}">
                    <a16:creationId xmlns:a16="http://schemas.microsoft.com/office/drawing/2014/main" id="{5FA7B8A1-5B18-4AE1-8266-34A0776EA5F2}"/>
                  </a:ext>
                </a:extLst>
              </p:cNvPr>
              <p:cNvGrpSpPr/>
              <p:nvPr/>
            </p:nvGrpSpPr>
            <p:grpSpPr>
              <a:xfrm>
                <a:off x="0" y="342900"/>
                <a:ext cx="2844800" cy="114300"/>
                <a:chOff x="0" y="0"/>
                <a:chExt cx="2844800" cy="114300"/>
              </a:xfrm>
            </p:grpSpPr>
            <p:cxnSp>
              <p:nvCxnSpPr>
                <p:cNvPr id="14" name="Egyenes összekötő 13">
                  <a:extLst>
                    <a:ext uri="{FF2B5EF4-FFF2-40B4-BE49-F238E27FC236}">
                      <a16:creationId xmlns:a16="http://schemas.microsoft.com/office/drawing/2014/main" id="{22871D9B-9C1C-48BE-9FE6-6BBBE86ABB14}"/>
                    </a:ext>
                  </a:extLst>
                </p:cNvPr>
                <p:cNvCxnSpPr/>
                <p:nvPr/>
              </p:nvCxnSpPr>
              <p:spPr>
                <a:xfrm flipV="1">
                  <a:off x="0" y="50800"/>
                  <a:ext cx="2844800" cy="635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Egyenes összekötő 14">
                  <a:extLst>
                    <a:ext uri="{FF2B5EF4-FFF2-40B4-BE49-F238E27FC236}">
                      <a16:creationId xmlns:a16="http://schemas.microsoft.com/office/drawing/2014/main" id="{3F046588-89FD-459A-9300-8D897328E79E}"/>
                    </a:ext>
                  </a:extLst>
                </p:cNvPr>
                <p:cNvCxnSpPr/>
                <p:nvPr/>
              </p:nvCxnSpPr>
              <p:spPr>
                <a:xfrm>
                  <a:off x="0" y="6350"/>
                  <a:ext cx="0" cy="10795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Egyenes összekötő 16">
                  <a:extLst>
                    <a:ext uri="{FF2B5EF4-FFF2-40B4-BE49-F238E27FC236}">
                      <a16:creationId xmlns:a16="http://schemas.microsoft.com/office/drawing/2014/main" id="{F0A12178-D530-4D01-B42C-56678FE5E9CE}"/>
                    </a:ext>
                  </a:extLst>
                </p:cNvPr>
                <p:cNvCxnSpPr/>
                <p:nvPr/>
              </p:nvCxnSpPr>
              <p:spPr>
                <a:xfrm>
                  <a:off x="2844800" y="0"/>
                  <a:ext cx="0" cy="10795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" name="Szövegdoboz 6">
                <a:extLst>
                  <a:ext uri="{FF2B5EF4-FFF2-40B4-BE49-F238E27FC236}">
                    <a16:creationId xmlns:a16="http://schemas.microsoft.com/office/drawing/2014/main" id="{8527D7E3-4B1D-4241-A8D8-9E209C719974}"/>
                  </a:ext>
                </a:extLst>
              </p:cNvPr>
              <p:cNvSpPr txBox="1"/>
              <p:nvPr/>
            </p:nvSpPr>
            <p:spPr>
              <a:xfrm>
                <a:off x="2597150" y="0"/>
                <a:ext cx="495300" cy="27940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635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hu-HU" sz="20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182</a:t>
                </a:r>
                <a:endParaRPr lang="hu-HU" sz="20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" name="Szövegdoboz 10">
              <a:extLst>
                <a:ext uri="{FF2B5EF4-FFF2-40B4-BE49-F238E27FC236}">
                  <a16:creationId xmlns:a16="http://schemas.microsoft.com/office/drawing/2014/main" id="{A4821371-6CD4-4EA8-B21B-FCF54A13CCF4}"/>
                </a:ext>
              </a:extLst>
            </p:cNvPr>
            <p:cNvSpPr txBox="1"/>
            <p:nvPr/>
          </p:nvSpPr>
          <p:spPr>
            <a:xfrm>
              <a:off x="65557" y="12763"/>
              <a:ext cx="806450" cy="26035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hu-HU" sz="20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Kibocsátás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563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F8B0EBDD-9D57-4CC7-B52D-3F09FC8EB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hu-HU" sz="2200" b="1" dirty="0"/>
              <a:t>5. Feladat</a:t>
            </a:r>
            <a:endParaRPr lang="en-US" sz="2200" b="1" dirty="0"/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D10ECF87-6983-4499-887A-7EB7FB807D31}"/>
              </a:ext>
            </a:extLst>
          </p:cNvPr>
          <p:cNvSpPr txBox="1">
            <a:spLocks/>
          </p:cNvSpPr>
          <p:nvPr/>
        </p:nvSpPr>
        <p:spPr>
          <a:xfrm>
            <a:off x="1418492" y="1931206"/>
            <a:ext cx="9355015" cy="33646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i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>
              <a:spcAft>
                <a:spcPts val="600"/>
              </a:spcAft>
            </a:pPr>
            <a:r>
              <a:rPr lang="hu-HU" sz="2500" dirty="0"/>
              <a:t>Egy </a:t>
            </a:r>
            <a:r>
              <a:rPr lang="hu-HU" sz="2500" b="1" dirty="0"/>
              <a:t>100 egység névértékű</a:t>
            </a:r>
            <a:r>
              <a:rPr lang="hu-HU" sz="2500" dirty="0"/>
              <a:t>, </a:t>
            </a:r>
            <a:r>
              <a:rPr lang="hu-HU" sz="2500" b="1" dirty="0"/>
              <a:t>4 év </a:t>
            </a:r>
            <a:r>
              <a:rPr lang="hu-HU" sz="2500" dirty="0"/>
              <a:t>futamidejű állampapír </a:t>
            </a:r>
            <a:r>
              <a:rPr lang="hu-HU" sz="2500" b="1" dirty="0"/>
              <a:t>évente fizet kamatot</a:t>
            </a:r>
            <a:r>
              <a:rPr lang="hu-HU" sz="2500" dirty="0"/>
              <a:t>. Az éves kamat mértéke </a:t>
            </a:r>
            <a:r>
              <a:rPr lang="hu-HU" sz="2500" b="1" dirty="0"/>
              <a:t>10%</a:t>
            </a:r>
            <a:r>
              <a:rPr lang="hu-HU" sz="2500" dirty="0"/>
              <a:t>, a </a:t>
            </a:r>
            <a:r>
              <a:rPr lang="hu-HU" sz="2500" b="1" dirty="0"/>
              <a:t>végén</a:t>
            </a:r>
            <a:r>
              <a:rPr lang="hu-HU" sz="2500" dirty="0"/>
              <a:t> </a:t>
            </a:r>
            <a:r>
              <a:rPr lang="hu-HU" sz="2500" b="1" dirty="0"/>
              <a:t>egy összegben törleszt</a:t>
            </a:r>
            <a:r>
              <a:rPr lang="hu-HU" sz="2500" dirty="0"/>
              <a:t>. Számolja ki az állampapír </a:t>
            </a:r>
            <a:r>
              <a:rPr lang="hu-HU" sz="2500" b="1" dirty="0"/>
              <a:t>árfolyamát</a:t>
            </a:r>
            <a:r>
              <a:rPr lang="hu-HU" sz="2500" dirty="0"/>
              <a:t> </a:t>
            </a:r>
            <a:r>
              <a:rPr lang="hu-HU" sz="2500" b="1" dirty="0"/>
              <a:t>kibocsátáskor</a:t>
            </a:r>
            <a:r>
              <a:rPr lang="hu-HU" sz="2500" dirty="0"/>
              <a:t> a következő esetekben:</a:t>
            </a:r>
          </a:p>
          <a:p>
            <a:pPr>
              <a:spcAft>
                <a:spcPts val="600"/>
              </a:spcAft>
            </a:pPr>
            <a:r>
              <a:rPr lang="hu-HU" sz="2500" b="1" cap="none" dirty="0"/>
              <a:t>a</a:t>
            </a:r>
            <a:r>
              <a:rPr lang="hu-HU" sz="2500" b="1" dirty="0"/>
              <a:t>.) </a:t>
            </a:r>
            <a:r>
              <a:rPr lang="hu-HU" sz="2500" dirty="0"/>
              <a:t>Az éves kockázatmentes hozam minden lejáratra </a:t>
            </a:r>
            <a:r>
              <a:rPr lang="hu-HU" sz="2500" b="1" dirty="0"/>
              <a:t>10%</a:t>
            </a:r>
            <a:r>
              <a:rPr lang="hu-HU" sz="2500" dirty="0"/>
              <a:t>.</a:t>
            </a:r>
          </a:p>
          <a:p>
            <a:pPr>
              <a:spcAft>
                <a:spcPts val="600"/>
              </a:spcAft>
            </a:pPr>
            <a:r>
              <a:rPr lang="hu-HU" sz="2500" b="1" cap="none" dirty="0" err="1"/>
              <a:t>b</a:t>
            </a:r>
            <a:r>
              <a:rPr lang="hu-HU" sz="2500" b="1" dirty="0" err="1"/>
              <a:t>.</a:t>
            </a:r>
            <a:r>
              <a:rPr lang="hu-HU" sz="2500" b="1" dirty="0"/>
              <a:t>) </a:t>
            </a:r>
            <a:r>
              <a:rPr lang="hu-HU" sz="2500" dirty="0"/>
              <a:t>Az éves kockázatmentes hozam minden lejáratra </a:t>
            </a:r>
            <a:r>
              <a:rPr lang="hu-HU" sz="2500" b="1" dirty="0"/>
              <a:t>8%</a:t>
            </a:r>
            <a:r>
              <a:rPr lang="hu-HU" sz="2500" dirty="0"/>
              <a:t>.</a:t>
            </a:r>
          </a:p>
          <a:p>
            <a:r>
              <a:rPr lang="hu-HU" sz="2500" b="1" cap="none" dirty="0"/>
              <a:t>c</a:t>
            </a:r>
            <a:r>
              <a:rPr lang="hu-HU" sz="2500" b="1" dirty="0"/>
              <a:t>.) </a:t>
            </a:r>
            <a:r>
              <a:rPr lang="hu-HU" sz="2500" dirty="0"/>
              <a:t>Az éves kockázatmentes hozam minden lejáratra </a:t>
            </a:r>
            <a:r>
              <a:rPr lang="hu-HU" sz="2500" b="1" dirty="0"/>
              <a:t>12%</a:t>
            </a:r>
            <a:r>
              <a:rPr lang="hu-HU" sz="2500" dirty="0"/>
              <a:t>.</a:t>
            </a:r>
          </a:p>
          <a:p>
            <a:endParaRPr lang="hu-HU" sz="2500" dirty="0"/>
          </a:p>
        </p:txBody>
      </p:sp>
    </p:spTree>
    <p:extLst>
      <p:ext uri="{BB962C8B-B14F-4D97-AF65-F5344CB8AC3E}">
        <p14:creationId xmlns:p14="http://schemas.microsoft.com/office/powerpoint/2010/main" val="151036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>
            <a:extLst>
              <a:ext uri="{FF2B5EF4-FFF2-40B4-BE49-F238E27FC236}">
                <a16:creationId xmlns:a16="http://schemas.microsoft.com/office/drawing/2014/main" id="{9A7B6741-FF24-4AFA-9B6E-57C80FDEE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8118" y="540198"/>
            <a:ext cx="3322028" cy="4073366"/>
          </a:xfrm>
        </p:spPr>
        <p:txBody>
          <a:bodyPr>
            <a:normAutofit lnSpcReduction="10000"/>
          </a:bodyPr>
          <a:lstStyle/>
          <a:p>
            <a:r>
              <a:rPr lang="hu-HU" sz="2800" b="1" u="sng" dirty="0" err="1">
                <a:latin typeface="Century Gothic (Szövegtörzs)"/>
              </a:rPr>
              <a:t>Adatkigyűjtés</a:t>
            </a:r>
            <a:r>
              <a:rPr lang="hu-HU" sz="2800" b="1" u="sng" dirty="0">
                <a:latin typeface="Century Gothic (Szövegtörzs)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err="1">
                <a:latin typeface="Century Gothic (Szövegtörzs)"/>
              </a:rPr>
              <a:t>NévÉ</a:t>
            </a:r>
            <a:r>
              <a:rPr lang="hu-HU" sz="2400" dirty="0">
                <a:latin typeface="Century Gothic (Szövegtörzs)"/>
              </a:rPr>
              <a:t>=100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 (Szövegtörzs)"/>
              </a:rPr>
              <a:t>n=4 év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 (Szövegtörzs)"/>
              </a:rPr>
              <a:t>r=10%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 (Szövegtörzs)"/>
              </a:rPr>
              <a:t>Kérdés: P</a:t>
            </a:r>
            <a:r>
              <a:rPr lang="hu-HU" sz="2400" baseline="-25000" dirty="0">
                <a:latin typeface="Century Gothic (Szövegtörzs)"/>
              </a:rPr>
              <a:t>kibocs</a:t>
            </a:r>
            <a:r>
              <a:rPr lang="hu-HU" sz="2400" dirty="0">
                <a:latin typeface="Century Gothic (Szövegtörzs)"/>
              </a:rPr>
              <a:t>=?</a:t>
            </a:r>
          </a:p>
          <a:p>
            <a:r>
              <a:rPr lang="hu-HU" sz="2400" dirty="0">
                <a:latin typeface="Century Gothic (Szövegtörzs)"/>
              </a:rPr>
              <a:t>a.) r=10%</a:t>
            </a:r>
          </a:p>
          <a:p>
            <a:r>
              <a:rPr lang="hu-HU" sz="2400" dirty="0" err="1">
                <a:latin typeface="Century Gothic (Szövegtörzs)"/>
              </a:rPr>
              <a:t>b.</a:t>
            </a:r>
            <a:r>
              <a:rPr lang="hu-HU" sz="2400" dirty="0">
                <a:latin typeface="Century Gothic (Szövegtörzs)"/>
              </a:rPr>
              <a:t>) r=8%</a:t>
            </a:r>
          </a:p>
          <a:p>
            <a:r>
              <a:rPr lang="hu-HU" sz="2400" dirty="0">
                <a:latin typeface="Century Gothic (Szövegtörzs)"/>
              </a:rPr>
              <a:t>c.) r=12%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3DB372EE-BC92-4DBB-91C8-E7ED9C1F085A}"/>
              </a:ext>
            </a:extLst>
          </p:cNvPr>
          <p:cNvSpPr/>
          <p:nvPr/>
        </p:nvSpPr>
        <p:spPr>
          <a:xfrm>
            <a:off x="257922" y="131886"/>
            <a:ext cx="7719646" cy="6471138"/>
          </a:xfrm>
          <a:prstGeom prst="rect">
            <a:avLst/>
          </a:prstGeom>
          <a:solidFill>
            <a:srgbClr val="6ECDD3">
              <a:alpha val="7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Century Gothic (Szövegtörzs)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35333934-CEBD-459D-BA49-B04E9DE823C4}"/>
              </a:ext>
            </a:extLst>
          </p:cNvPr>
          <p:cNvSpPr txBox="1"/>
          <p:nvPr/>
        </p:nvSpPr>
        <p:spPr>
          <a:xfrm>
            <a:off x="316522" y="254976"/>
            <a:ext cx="7517423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latin typeface="Century Gothic (Szövegtörzs)"/>
              </a:rPr>
              <a:t>Egy </a:t>
            </a:r>
            <a:r>
              <a:rPr lang="hu-HU" sz="2000" b="1" dirty="0">
                <a:latin typeface="Century Gothic (Szövegtörzs)"/>
              </a:rPr>
              <a:t>100 egység névértékű</a:t>
            </a:r>
            <a:r>
              <a:rPr lang="hu-HU" sz="2000" dirty="0">
                <a:latin typeface="Century Gothic (Szövegtörzs)"/>
              </a:rPr>
              <a:t>, </a:t>
            </a:r>
            <a:r>
              <a:rPr lang="hu-HU" sz="2000" b="1" dirty="0">
                <a:latin typeface="Century Gothic (Szövegtörzs)"/>
              </a:rPr>
              <a:t>4 év futamidejű </a:t>
            </a:r>
            <a:r>
              <a:rPr lang="hu-HU" sz="2000" dirty="0">
                <a:latin typeface="Century Gothic (Szövegtörzs)"/>
              </a:rPr>
              <a:t>állampapír </a:t>
            </a:r>
            <a:r>
              <a:rPr lang="hu-HU" sz="2000" b="1" dirty="0">
                <a:latin typeface="Century Gothic (Szövegtörzs)"/>
              </a:rPr>
              <a:t>évente fizet kamatot</a:t>
            </a:r>
            <a:r>
              <a:rPr lang="hu-HU" sz="2000" dirty="0">
                <a:latin typeface="Century Gothic (Szövegtörzs)"/>
              </a:rPr>
              <a:t>. Az éves kamat mértéke </a:t>
            </a:r>
            <a:r>
              <a:rPr lang="hu-HU" sz="2000" b="1" dirty="0">
                <a:latin typeface="Century Gothic (Szövegtörzs)"/>
              </a:rPr>
              <a:t>10%</a:t>
            </a:r>
            <a:r>
              <a:rPr lang="hu-HU" sz="2000" dirty="0">
                <a:latin typeface="Century Gothic (Szövegtörzs)"/>
              </a:rPr>
              <a:t>, a </a:t>
            </a:r>
            <a:r>
              <a:rPr lang="hu-HU" sz="2000" b="1" dirty="0">
                <a:latin typeface="Century Gothic (Szövegtörzs)"/>
              </a:rPr>
              <a:t>végén egy összegben törleszt</a:t>
            </a:r>
            <a:r>
              <a:rPr lang="hu-HU" sz="2000" dirty="0">
                <a:latin typeface="Century Gothic (Szövegtörzs)"/>
              </a:rPr>
              <a:t>. Számolja ki az állampapír </a:t>
            </a:r>
            <a:r>
              <a:rPr lang="hu-HU" sz="2000" b="1" dirty="0">
                <a:latin typeface="Century Gothic (Szövegtörzs)"/>
              </a:rPr>
              <a:t>árfolyamát kibocsátáskor </a:t>
            </a:r>
            <a:r>
              <a:rPr lang="hu-HU" sz="2000" dirty="0">
                <a:latin typeface="Century Gothic (Szövegtörzs)"/>
              </a:rPr>
              <a:t>a következő esetekben: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églalap 17">
                <a:extLst>
                  <a:ext uri="{FF2B5EF4-FFF2-40B4-BE49-F238E27FC236}">
                    <a16:creationId xmlns:a16="http://schemas.microsoft.com/office/drawing/2014/main" id="{508DB3F1-A0E7-4319-83E9-320B356C3448}"/>
                  </a:ext>
                </a:extLst>
              </p:cNvPr>
              <p:cNvSpPr/>
              <p:nvPr/>
            </p:nvSpPr>
            <p:spPr>
              <a:xfrm>
                <a:off x="8304599" y="4887380"/>
                <a:ext cx="3322027" cy="9326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u-HU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hu-HU" sz="20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  <m:e>
                          <m:f>
                            <m:fPr>
                              <m:ctrlPr>
                                <a:rPr lang="hu-HU" sz="2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hu-HU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000" b="1" i="1"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hu-HU" sz="2000" b="1" i="1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hu-HU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u-HU" sz="2000" b="1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hu-HU" sz="20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hu-HU" sz="2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hu-HU" sz="2000" b="1" i="1"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  <m:r>
                                    <a:rPr lang="hu-HU" sz="2000" b="1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hu-HU" sz="2000" b="1" i="1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sup>
                              </m:sSup>
                            </m:den>
                          </m:f>
                          <m:r>
                            <m:rPr>
                              <m:nor/>
                            </m:rPr>
                            <a:rPr lang="hu-HU" sz="2000" b="1" dirty="0">
                              <a:latin typeface="Century Gothic (Szövegtörzs)"/>
                            </a:rPr>
                            <m:t> + </m:t>
                          </m:r>
                          <m:f>
                            <m:fPr>
                              <m:ctrlPr>
                                <a:rPr lang="hu-HU" sz="2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hu-HU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000" b="1" i="1"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hu-HU" sz="2000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hu-HU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u-HU" sz="2000" b="1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hu-HU" sz="20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hu-HU" sz="2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hu-HU" sz="2000" b="1" i="1"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  <m:r>
                                    <a:rPr lang="hu-HU" sz="2000" b="1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hu-HU" sz="2000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hu-HU" sz="2000" b="1" dirty="0">
                  <a:latin typeface="Century Gothic (Szövegtörzs)"/>
                </a:endParaRPr>
              </a:p>
            </p:txBody>
          </p:sp>
        </mc:Choice>
        <mc:Fallback xmlns="">
          <p:sp>
            <p:nvSpPr>
              <p:cNvPr id="18" name="Téglalap 17">
                <a:extLst>
                  <a:ext uri="{FF2B5EF4-FFF2-40B4-BE49-F238E27FC236}">
                    <a16:creationId xmlns:a16="http://schemas.microsoft.com/office/drawing/2014/main" id="{508DB3F1-A0E7-4319-83E9-320B356C34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599" y="4887380"/>
                <a:ext cx="3322027" cy="9326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églalap 18">
            <a:extLst>
              <a:ext uri="{FF2B5EF4-FFF2-40B4-BE49-F238E27FC236}">
                <a16:creationId xmlns:a16="http://schemas.microsoft.com/office/drawing/2014/main" id="{5BC1F44F-A973-44F5-A669-ED2863030A3F}"/>
              </a:ext>
            </a:extLst>
          </p:cNvPr>
          <p:cNvSpPr/>
          <p:nvPr/>
        </p:nvSpPr>
        <p:spPr>
          <a:xfrm>
            <a:off x="398739" y="2088803"/>
            <a:ext cx="6783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b="1" dirty="0">
                <a:ea typeface="Calibri" panose="020F0502020204030204" pitchFamily="34" charset="0"/>
                <a:cs typeface="Cambria Math" panose="02040503050406030204" pitchFamily="18" charset="0"/>
              </a:rPr>
              <a:t>a.) </a:t>
            </a:r>
            <a:endParaRPr lang="hu-H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églalap 19">
                <a:extLst>
                  <a:ext uri="{FF2B5EF4-FFF2-40B4-BE49-F238E27FC236}">
                    <a16:creationId xmlns:a16="http://schemas.microsoft.com/office/drawing/2014/main" id="{A8FB855D-8A0F-4449-99A9-4F0FEB868D93}"/>
                  </a:ext>
                </a:extLst>
              </p:cNvPr>
              <p:cNvSpPr/>
              <p:nvPr/>
            </p:nvSpPr>
            <p:spPr>
              <a:xfrm>
                <a:off x="1077130" y="1826103"/>
                <a:ext cx="6414715" cy="14487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hu-HU" sz="2800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hu-HU" sz="28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sSup>
                          <m:sSupPr>
                            <m:ctrlPr>
                              <a:rPr lang="hu-HU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hu-HU" sz="28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hu-HU" sz="2800" b="1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hu-HU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/>
                        </m:sSup>
                      </m:den>
                    </m:f>
                    <m:r>
                      <m:rPr>
                        <m:nor/>
                      </m:rPr>
                      <a:rPr lang="hu-HU" sz="2800" b="1" dirty="0">
                        <a:latin typeface="Century Gothic (Szövegtörzs)"/>
                      </a:rPr>
                      <m:t> +</m:t>
                    </m:r>
                    <m:f>
                      <m:fPr>
                        <m:ctrlPr>
                          <a:rPr lang="hu-HU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1" i="1"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sSup>
                          <m:sSupPr>
                            <m:ctrlPr>
                              <a:rPr lang="hu-HU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hu-HU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hu-HU" sz="28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u-HU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1" i="1"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sSup>
                          <m:sSupPr>
                            <m:ctrlPr>
                              <a:rPr lang="hu-HU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hu-HU" sz="28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  <m:r>
                      <a:rPr lang="hu-HU" sz="28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u-HU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1" i="1" smtClean="0">
                            <a:latin typeface="Cambria Math" panose="02040503050406030204" pitchFamily="18" charset="0"/>
                          </a:rPr>
                          <m:t>𝟏𝟏𝟎</m:t>
                        </m:r>
                      </m:num>
                      <m:den>
                        <m:sSup>
                          <m:sSupPr>
                            <m:ctrlPr>
                              <a:rPr lang="hu-HU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hu-HU" sz="28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hu-HU" sz="2800" b="1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hu-HU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hu-HU" sz="28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hu-HU" sz="2800" b="1" dirty="0">
                    <a:latin typeface="Century Gothic (Szövegtörzs)"/>
                  </a:rPr>
                  <a:t> = 100</a:t>
                </a:r>
              </a:p>
            </p:txBody>
          </p:sp>
        </mc:Choice>
        <mc:Fallback xmlns="">
          <p:sp>
            <p:nvSpPr>
              <p:cNvPr id="20" name="Téglalap 19">
                <a:extLst>
                  <a:ext uri="{FF2B5EF4-FFF2-40B4-BE49-F238E27FC236}">
                    <a16:creationId xmlns:a16="http://schemas.microsoft.com/office/drawing/2014/main" id="{A8FB855D-8A0F-4449-99A9-4F0FEB868D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130" y="1826103"/>
                <a:ext cx="6414715" cy="1448730"/>
              </a:xfrm>
              <a:prstGeom prst="rect">
                <a:avLst/>
              </a:prstGeom>
              <a:blipFill>
                <a:blip r:embed="rId3"/>
                <a:stretch>
                  <a:fillRect b="-42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églalap 20">
                <a:extLst>
                  <a:ext uri="{FF2B5EF4-FFF2-40B4-BE49-F238E27FC236}">
                    <a16:creationId xmlns:a16="http://schemas.microsoft.com/office/drawing/2014/main" id="{9C801C27-9335-41F6-825F-AEE6922619D5}"/>
                  </a:ext>
                </a:extLst>
              </p:cNvPr>
              <p:cNvSpPr/>
              <p:nvPr/>
            </p:nvSpPr>
            <p:spPr>
              <a:xfrm>
                <a:off x="1202164" y="3279836"/>
                <a:ext cx="6318874" cy="14487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hu-HU" sz="2800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hu-HU" sz="28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sSup>
                          <m:sSupPr>
                            <m:ctrlPr>
                              <a:rPr lang="hu-HU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hu-HU" sz="28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hu-HU" sz="2800" b="1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hu-HU" sz="2800" b="1" i="1" smtClean="0">
                                <a:latin typeface="Cambria Math" panose="02040503050406030204" pitchFamily="18" charset="0"/>
                              </a:rPr>
                              <m:t>𝟎𝟖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/>
                        </m:sSup>
                      </m:den>
                    </m:f>
                    <m:r>
                      <m:rPr>
                        <m:nor/>
                      </m:rPr>
                      <a:rPr lang="hu-HU" sz="2800" b="1" dirty="0">
                        <a:latin typeface="Century Gothic (Szövegtörzs)"/>
                      </a:rPr>
                      <m:t> +</m:t>
                    </m:r>
                    <m:f>
                      <m:fPr>
                        <m:ctrlPr>
                          <a:rPr lang="hu-HU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1" i="1"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sSup>
                          <m:sSupPr>
                            <m:ctrlPr>
                              <a:rPr lang="hu-HU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hu-HU" sz="2800" b="1" i="1" smtClean="0">
                                <a:latin typeface="Cambria Math" panose="02040503050406030204" pitchFamily="18" charset="0"/>
                              </a:rPr>
                              <m:t>𝟎𝟖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hu-HU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hu-HU" sz="28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u-HU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1" i="1"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sSup>
                          <m:sSupPr>
                            <m:ctrlPr>
                              <a:rPr lang="hu-HU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hu-HU" sz="2800" b="1" i="1" smtClean="0">
                                <a:latin typeface="Cambria Math" panose="02040503050406030204" pitchFamily="18" charset="0"/>
                              </a:rPr>
                              <m:t>𝟎𝟖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hu-HU" sz="28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  <m:r>
                      <a:rPr lang="hu-HU" sz="28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u-HU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1" i="1" smtClean="0">
                            <a:latin typeface="Cambria Math" panose="02040503050406030204" pitchFamily="18" charset="0"/>
                          </a:rPr>
                          <m:t>𝟏𝟏𝟎</m:t>
                        </m:r>
                      </m:num>
                      <m:den>
                        <m:sSup>
                          <m:sSupPr>
                            <m:ctrlPr>
                              <a:rPr lang="hu-HU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hu-HU" sz="28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hu-HU" sz="2800" b="1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hu-HU" sz="2800" b="1" i="1" smtClean="0">
                                <a:latin typeface="Cambria Math" panose="02040503050406030204" pitchFamily="18" charset="0"/>
                              </a:rPr>
                              <m:t>𝟎𝟖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hu-HU" sz="28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hu-HU" sz="2800" b="1" dirty="0">
                    <a:latin typeface="Century Gothic (Szövegtörzs)"/>
                  </a:rPr>
                  <a:t> = 106,62</a:t>
                </a:r>
              </a:p>
            </p:txBody>
          </p:sp>
        </mc:Choice>
        <mc:Fallback xmlns="">
          <p:sp>
            <p:nvSpPr>
              <p:cNvPr id="21" name="Téglalap 20">
                <a:extLst>
                  <a:ext uri="{FF2B5EF4-FFF2-40B4-BE49-F238E27FC236}">
                    <a16:creationId xmlns:a16="http://schemas.microsoft.com/office/drawing/2014/main" id="{9C801C27-9335-41F6-825F-AEE6922619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164" y="3279836"/>
                <a:ext cx="6318874" cy="14487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églalap 21">
            <a:extLst>
              <a:ext uri="{FF2B5EF4-FFF2-40B4-BE49-F238E27FC236}">
                <a16:creationId xmlns:a16="http://schemas.microsoft.com/office/drawing/2014/main" id="{5EEFF518-B5EE-4D54-9D4F-0374C7A05D47}"/>
              </a:ext>
            </a:extLst>
          </p:cNvPr>
          <p:cNvSpPr/>
          <p:nvPr/>
        </p:nvSpPr>
        <p:spPr>
          <a:xfrm>
            <a:off x="398739" y="3370675"/>
            <a:ext cx="6783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b="1" dirty="0" err="1">
                <a:ea typeface="Calibri" panose="020F0502020204030204" pitchFamily="34" charset="0"/>
                <a:cs typeface="Cambria Math" panose="02040503050406030204" pitchFamily="18" charset="0"/>
              </a:rPr>
              <a:t>b.</a:t>
            </a:r>
            <a:r>
              <a:rPr lang="hu-HU" sz="2400" b="1" dirty="0">
                <a:ea typeface="Calibri" panose="020F0502020204030204" pitchFamily="34" charset="0"/>
                <a:cs typeface="Cambria Math" panose="02040503050406030204" pitchFamily="18" charset="0"/>
              </a:rPr>
              <a:t>) </a:t>
            </a:r>
            <a:endParaRPr lang="hu-H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églalap 22">
                <a:extLst>
                  <a:ext uri="{FF2B5EF4-FFF2-40B4-BE49-F238E27FC236}">
                    <a16:creationId xmlns:a16="http://schemas.microsoft.com/office/drawing/2014/main" id="{D6EB530F-A235-4F53-8E15-5375284A3C9B}"/>
                  </a:ext>
                </a:extLst>
              </p:cNvPr>
              <p:cNvSpPr/>
              <p:nvPr/>
            </p:nvSpPr>
            <p:spPr>
              <a:xfrm>
                <a:off x="1125050" y="4941430"/>
                <a:ext cx="6318874" cy="14487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hu-HU" sz="2800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hu-HU" sz="28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sSup>
                          <m:sSupPr>
                            <m:ctrlPr>
                              <a:rPr lang="hu-HU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hu-HU" sz="28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hu-HU" sz="2800" b="1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hu-HU" sz="2800" b="1" i="1" smtClean="0">
                                <a:latin typeface="Cambria Math" panose="02040503050406030204" pitchFamily="18" charset="0"/>
                              </a:rPr>
                              <m:t>𝟏𝟐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/>
                        </m:sSup>
                      </m:den>
                    </m:f>
                    <m:r>
                      <m:rPr>
                        <m:nor/>
                      </m:rPr>
                      <a:rPr lang="hu-HU" sz="2800" b="1" dirty="0">
                        <a:latin typeface="Century Gothic (Szövegtörzs)"/>
                      </a:rPr>
                      <m:t> +</m:t>
                    </m:r>
                    <m:f>
                      <m:fPr>
                        <m:ctrlPr>
                          <a:rPr lang="hu-HU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1" i="1"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sSup>
                          <m:sSupPr>
                            <m:ctrlPr>
                              <a:rPr lang="hu-HU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hu-HU" sz="2800" b="1" i="1" smtClean="0">
                                <a:latin typeface="Cambria Math" panose="02040503050406030204" pitchFamily="18" charset="0"/>
                              </a:rPr>
                              <m:t>𝟏𝟐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hu-HU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hu-HU" sz="28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u-HU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1" i="1"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sSup>
                          <m:sSupPr>
                            <m:ctrlPr>
                              <a:rPr lang="hu-HU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hu-HU" sz="2800" b="1" i="1" smtClean="0">
                                <a:latin typeface="Cambria Math" panose="02040503050406030204" pitchFamily="18" charset="0"/>
                              </a:rPr>
                              <m:t>𝟏𝟐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hu-HU" sz="28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  <m:r>
                      <a:rPr lang="hu-HU" sz="28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u-HU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1" i="1" smtClean="0">
                            <a:latin typeface="Cambria Math" panose="02040503050406030204" pitchFamily="18" charset="0"/>
                          </a:rPr>
                          <m:t>𝟏𝟏𝟎</m:t>
                        </m:r>
                      </m:num>
                      <m:den>
                        <m:sSup>
                          <m:sSupPr>
                            <m:ctrlPr>
                              <a:rPr lang="hu-HU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hu-HU" sz="28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hu-HU" sz="2800" b="1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hu-HU" sz="2800" b="1" i="1" smtClean="0">
                                <a:latin typeface="Cambria Math" panose="02040503050406030204" pitchFamily="18" charset="0"/>
                              </a:rPr>
                              <m:t>𝟏𝟐</m:t>
                            </m:r>
                            <m:r>
                              <a:rPr lang="hu-HU" sz="2800" b="1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hu-HU" sz="28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hu-HU" sz="2800" b="1" dirty="0">
                    <a:latin typeface="Century Gothic (Szövegtörzs)"/>
                  </a:rPr>
                  <a:t> = 93,93</a:t>
                </a:r>
              </a:p>
            </p:txBody>
          </p:sp>
        </mc:Choice>
        <mc:Fallback xmlns="">
          <p:sp>
            <p:nvSpPr>
              <p:cNvPr id="23" name="Téglalap 22">
                <a:extLst>
                  <a:ext uri="{FF2B5EF4-FFF2-40B4-BE49-F238E27FC236}">
                    <a16:creationId xmlns:a16="http://schemas.microsoft.com/office/drawing/2014/main" id="{D6EB530F-A235-4F53-8E15-5375284A3C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050" y="4941430"/>
                <a:ext cx="6318874" cy="1448730"/>
              </a:xfrm>
              <a:prstGeom prst="rect">
                <a:avLst/>
              </a:prstGeom>
              <a:blipFill>
                <a:blip r:embed="rId5"/>
                <a:stretch>
                  <a:fillRect b="-42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églalap 23">
            <a:extLst>
              <a:ext uri="{FF2B5EF4-FFF2-40B4-BE49-F238E27FC236}">
                <a16:creationId xmlns:a16="http://schemas.microsoft.com/office/drawing/2014/main" id="{32F1DDAD-DDF3-4137-BD21-6CCEFF6ACFE4}"/>
              </a:ext>
            </a:extLst>
          </p:cNvPr>
          <p:cNvSpPr/>
          <p:nvPr/>
        </p:nvSpPr>
        <p:spPr>
          <a:xfrm>
            <a:off x="405151" y="5122861"/>
            <a:ext cx="6719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b="1" dirty="0">
                <a:ea typeface="Calibri" panose="020F0502020204030204" pitchFamily="34" charset="0"/>
                <a:cs typeface="Cambria Math" panose="02040503050406030204" pitchFamily="18" charset="0"/>
              </a:rPr>
              <a:t>c.)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62813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F8B0EBDD-9D57-4CC7-B52D-3F09FC8EB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hu-HU" sz="2200" b="1" dirty="0"/>
              <a:t>6. Feladat</a:t>
            </a:r>
            <a:endParaRPr lang="en-US" sz="2200" b="1" dirty="0"/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D10ECF87-6983-4499-887A-7EB7FB807D31}"/>
              </a:ext>
            </a:extLst>
          </p:cNvPr>
          <p:cNvSpPr txBox="1">
            <a:spLocks/>
          </p:cNvSpPr>
          <p:nvPr/>
        </p:nvSpPr>
        <p:spPr>
          <a:xfrm>
            <a:off x="1626374" y="2045506"/>
            <a:ext cx="8939252" cy="37022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i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>
              <a:spcAft>
                <a:spcPts val="600"/>
              </a:spcAft>
            </a:pPr>
            <a:r>
              <a:rPr lang="hu-HU" sz="2800" dirty="0"/>
              <a:t>Egy </a:t>
            </a:r>
            <a:r>
              <a:rPr lang="hu-HU" sz="2800" b="1" dirty="0"/>
              <a:t>100 Ft névértékű </a:t>
            </a:r>
            <a:r>
              <a:rPr lang="hu-HU" sz="2800" dirty="0"/>
              <a:t>kötvény </a:t>
            </a:r>
            <a:r>
              <a:rPr lang="hu-HU" sz="2800" b="1" dirty="0"/>
              <a:t>lejáratáig 3 év </a:t>
            </a:r>
            <a:r>
              <a:rPr lang="hu-HU" sz="2800" dirty="0"/>
              <a:t>van hátra, a kötvény évi </a:t>
            </a:r>
            <a:r>
              <a:rPr lang="hu-HU" sz="2800" b="1" dirty="0"/>
              <a:t>16% kamatot </a:t>
            </a:r>
            <a:r>
              <a:rPr lang="hu-HU" sz="2800" dirty="0"/>
              <a:t>fizet, a kamat </a:t>
            </a:r>
            <a:r>
              <a:rPr lang="hu-HU" sz="2800" b="1" dirty="0"/>
              <a:t>évente egyszer </a:t>
            </a:r>
            <a:r>
              <a:rPr lang="hu-HU" sz="2800" dirty="0"/>
              <a:t>esedékes, a </a:t>
            </a:r>
            <a:r>
              <a:rPr lang="hu-HU" sz="2800" b="1" dirty="0"/>
              <a:t>törlesztésre</a:t>
            </a:r>
            <a:r>
              <a:rPr lang="hu-HU" sz="2800" dirty="0"/>
              <a:t> az </a:t>
            </a:r>
            <a:r>
              <a:rPr lang="hu-HU" sz="2800" b="1" dirty="0"/>
              <a:t>utolsó 2 évben 50-50%</a:t>
            </a:r>
            <a:r>
              <a:rPr lang="hu-HU" sz="2800" dirty="0"/>
              <a:t>-ban kerül sor. </a:t>
            </a:r>
            <a:r>
              <a:rPr lang="hu-HU" sz="2800" b="1" dirty="0"/>
              <a:t>A következő kamatfizetés egy év múlva </a:t>
            </a:r>
            <a:r>
              <a:rPr lang="hu-HU" sz="2800" dirty="0"/>
              <a:t>esedékes. A hasonló kockázatú és futamidejű kötvényektől elvárt </a:t>
            </a:r>
            <a:r>
              <a:rPr lang="hu-HU" sz="2800" b="1" dirty="0"/>
              <a:t>hozam évi 25%.</a:t>
            </a:r>
          </a:p>
          <a:p>
            <a:pPr>
              <a:spcAft>
                <a:spcPts val="600"/>
              </a:spcAft>
            </a:pPr>
            <a:r>
              <a:rPr lang="hu-HU" sz="2800" cap="none" dirty="0"/>
              <a:t>a</a:t>
            </a:r>
            <a:r>
              <a:rPr lang="hu-HU" sz="2800" dirty="0"/>
              <a:t>.) Írja fel a </a:t>
            </a:r>
            <a:r>
              <a:rPr lang="hu-HU" sz="2800" b="1" dirty="0"/>
              <a:t>kötvény pénzáramlását</a:t>
            </a:r>
            <a:r>
              <a:rPr lang="hu-HU" sz="2800" dirty="0"/>
              <a:t>!</a:t>
            </a:r>
          </a:p>
          <a:p>
            <a:r>
              <a:rPr lang="hu-HU" sz="2800" cap="none" dirty="0" err="1"/>
              <a:t>b</a:t>
            </a:r>
            <a:r>
              <a:rPr lang="hu-HU" sz="2800" dirty="0" err="1"/>
              <a:t>.</a:t>
            </a:r>
            <a:r>
              <a:rPr lang="hu-HU" sz="2800" dirty="0"/>
              <a:t>) </a:t>
            </a:r>
            <a:r>
              <a:rPr lang="hu-HU" sz="2800" b="1" dirty="0"/>
              <a:t>Mennyit fizetne </a:t>
            </a:r>
            <a:r>
              <a:rPr lang="hu-HU" sz="2800" dirty="0"/>
              <a:t>ma ezért a kötvényért? 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79197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>
            <a:extLst>
              <a:ext uri="{FF2B5EF4-FFF2-40B4-BE49-F238E27FC236}">
                <a16:creationId xmlns:a16="http://schemas.microsoft.com/office/drawing/2014/main" id="{9A7B6741-FF24-4AFA-9B6E-57C80FDEE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8119" y="540198"/>
            <a:ext cx="3485978" cy="4058695"/>
          </a:xfrm>
        </p:spPr>
        <p:txBody>
          <a:bodyPr/>
          <a:lstStyle/>
          <a:p>
            <a:r>
              <a:rPr lang="hu-HU" sz="2800" b="1" u="sng" dirty="0" err="1">
                <a:latin typeface="Century Gothic (Szövegtörzs)"/>
              </a:rPr>
              <a:t>Adatkigyűjtés</a:t>
            </a:r>
            <a:r>
              <a:rPr lang="hu-HU" sz="2800" b="1" u="sng" dirty="0">
                <a:latin typeface="Century Gothic (Szövegtörzs)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err="1">
                <a:latin typeface="Century Gothic (Szövegtörzs)"/>
              </a:rPr>
              <a:t>NévÉ</a:t>
            </a:r>
            <a:r>
              <a:rPr lang="hu-HU" sz="2400" dirty="0">
                <a:latin typeface="Century Gothic (Szövegtörzs)"/>
              </a:rPr>
              <a:t>=100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 (Szövegtörzs)"/>
              </a:rPr>
              <a:t>lejáratig: n=3 év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 (Szövegtörzs)"/>
              </a:rPr>
              <a:t>k=16%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 (Szövegtörzs)"/>
              </a:rPr>
              <a:t>r=25%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 (Szövegtörzs)"/>
              </a:rPr>
              <a:t>kamatfizetés: évente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 (Szövegtörzs)"/>
              </a:rPr>
              <a:t>törlesztés: 50-50%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3DB372EE-BC92-4DBB-91C8-E7ED9C1F085A}"/>
              </a:ext>
            </a:extLst>
          </p:cNvPr>
          <p:cNvSpPr/>
          <p:nvPr/>
        </p:nvSpPr>
        <p:spPr>
          <a:xfrm>
            <a:off x="211016" y="131886"/>
            <a:ext cx="7719646" cy="6471138"/>
          </a:xfrm>
          <a:prstGeom prst="rect">
            <a:avLst/>
          </a:prstGeom>
          <a:solidFill>
            <a:srgbClr val="6ECDD3">
              <a:alpha val="7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Century Gothic (Szövegtörzs)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35333934-CEBD-459D-BA49-B04E9DE823C4}"/>
              </a:ext>
            </a:extLst>
          </p:cNvPr>
          <p:cNvSpPr txBox="1"/>
          <p:nvPr/>
        </p:nvSpPr>
        <p:spPr>
          <a:xfrm>
            <a:off x="307903" y="245667"/>
            <a:ext cx="7527250" cy="255454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latin typeface="Century Gothic (Szövegtörzs)"/>
              </a:rPr>
              <a:t>Egy </a:t>
            </a:r>
            <a:r>
              <a:rPr lang="hu-HU" sz="2000" b="1" dirty="0">
                <a:latin typeface="Century Gothic (Szövegtörzs)"/>
              </a:rPr>
              <a:t>100 Ft névértékű </a:t>
            </a:r>
            <a:r>
              <a:rPr lang="hu-HU" sz="2000" dirty="0">
                <a:latin typeface="Century Gothic (Szövegtörzs)"/>
              </a:rPr>
              <a:t>kötvény </a:t>
            </a:r>
            <a:r>
              <a:rPr lang="hu-HU" sz="2000" b="1" dirty="0">
                <a:latin typeface="Century Gothic (Szövegtörzs)"/>
              </a:rPr>
              <a:t>lejáratáig 3 év </a:t>
            </a:r>
            <a:r>
              <a:rPr lang="hu-HU" sz="2000" dirty="0">
                <a:latin typeface="Century Gothic (Szövegtörzs)"/>
              </a:rPr>
              <a:t>van hátra, a kötvény évi </a:t>
            </a:r>
            <a:r>
              <a:rPr lang="hu-HU" sz="2000" b="1" dirty="0">
                <a:latin typeface="Century Gothic (Szövegtörzs)"/>
              </a:rPr>
              <a:t>16% kamatot </a:t>
            </a:r>
            <a:r>
              <a:rPr lang="hu-HU" sz="2000" dirty="0">
                <a:latin typeface="Century Gothic (Szövegtörzs)"/>
              </a:rPr>
              <a:t>fizet, a kamat </a:t>
            </a:r>
            <a:r>
              <a:rPr lang="hu-HU" sz="2000" b="1" dirty="0">
                <a:latin typeface="Century Gothic (Szövegtörzs)"/>
              </a:rPr>
              <a:t>évente egyszer </a:t>
            </a:r>
            <a:r>
              <a:rPr lang="hu-HU" sz="2000" dirty="0">
                <a:latin typeface="Century Gothic (Szövegtörzs)"/>
              </a:rPr>
              <a:t>esedékes, a </a:t>
            </a:r>
            <a:r>
              <a:rPr lang="hu-HU" sz="2000" b="1" dirty="0">
                <a:latin typeface="Century Gothic (Szövegtörzs)"/>
              </a:rPr>
              <a:t>törlesztésre az utolsó 2 évben 50-50%-</a:t>
            </a:r>
            <a:r>
              <a:rPr lang="hu-HU" sz="2000" dirty="0">
                <a:latin typeface="Century Gothic (Szövegtörzs)"/>
              </a:rPr>
              <a:t>ban kerül sor. A </a:t>
            </a:r>
            <a:r>
              <a:rPr lang="hu-HU" sz="2000" b="1" dirty="0">
                <a:latin typeface="Century Gothic (Szövegtörzs)"/>
              </a:rPr>
              <a:t>következő kamatfizetés egy év múlva </a:t>
            </a:r>
            <a:r>
              <a:rPr lang="hu-HU" sz="2000" dirty="0">
                <a:latin typeface="Century Gothic (Szövegtörzs)"/>
              </a:rPr>
              <a:t>esedékes. A hasonló kockázatú és futamidejű kötvényektől </a:t>
            </a:r>
            <a:r>
              <a:rPr lang="hu-HU" sz="2000" b="1" dirty="0">
                <a:latin typeface="Century Gothic (Szövegtörzs)"/>
              </a:rPr>
              <a:t>elvárt hozam évi 25%.</a:t>
            </a:r>
          </a:p>
          <a:p>
            <a:pPr algn="ctr"/>
            <a:r>
              <a:rPr lang="hu-HU" sz="2000" b="1" dirty="0">
                <a:latin typeface="Century Gothic (Szövegtörzs)"/>
              </a:rPr>
              <a:t>a.) </a:t>
            </a:r>
            <a:r>
              <a:rPr lang="hu-HU" sz="2000" dirty="0">
                <a:latin typeface="Century Gothic (Szövegtörzs)"/>
              </a:rPr>
              <a:t>Írja fel a </a:t>
            </a:r>
            <a:r>
              <a:rPr lang="hu-HU" sz="2000" b="1" dirty="0">
                <a:latin typeface="Century Gothic (Szövegtörzs)"/>
              </a:rPr>
              <a:t>kötvény pénzáramlását</a:t>
            </a:r>
            <a:r>
              <a:rPr lang="hu-HU" sz="2000" dirty="0">
                <a:latin typeface="Century Gothic (Szövegtörzs)"/>
              </a:rPr>
              <a:t>!</a:t>
            </a:r>
          </a:p>
          <a:p>
            <a:pPr algn="ctr"/>
            <a:r>
              <a:rPr lang="hu-HU" sz="2000" b="1" dirty="0" err="1">
                <a:latin typeface="Century Gothic (Szövegtörzs)"/>
              </a:rPr>
              <a:t>b.</a:t>
            </a:r>
            <a:r>
              <a:rPr lang="hu-HU" sz="2000" b="1" dirty="0">
                <a:latin typeface="Century Gothic (Szövegtörzs)"/>
              </a:rPr>
              <a:t>) Mennyit fizetne </a:t>
            </a:r>
            <a:r>
              <a:rPr lang="hu-HU" sz="2000" dirty="0">
                <a:latin typeface="Century Gothic (Szövegtörzs)"/>
              </a:rPr>
              <a:t>ma ezért a kötvényért? </a:t>
            </a:r>
          </a:p>
        </p:txBody>
      </p:sp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50247BCF-FFCE-455C-AA4E-A18072EF1D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089581"/>
              </p:ext>
            </p:extLst>
          </p:nvPr>
        </p:nvGraphicFramePr>
        <p:xfrm>
          <a:off x="500558" y="3154020"/>
          <a:ext cx="7140561" cy="1598460"/>
        </p:xfrm>
        <a:graphic>
          <a:graphicData uri="http://schemas.openxmlformats.org/drawingml/2006/table">
            <a:tbl>
              <a:tblPr firstRow="1" firstCol="1" bandRow="1">
                <a:tableStyleId>{74C1A8A3-306A-4EB7-A6B1-4F7E0EB9C5D6}</a:tableStyleId>
              </a:tblPr>
              <a:tblGrid>
                <a:gridCol w="829179">
                  <a:extLst>
                    <a:ext uri="{9D8B030D-6E8A-4147-A177-3AD203B41FA5}">
                      <a16:colId xmlns:a16="http://schemas.microsoft.com/office/drawing/2014/main" val="3891530132"/>
                    </a:ext>
                  </a:extLst>
                </a:gridCol>
                <a:gridCol w="2270407">
                  <a:extLst>
                    <a:ext uri="{9D8B030D-6E8A-4147-A177-3AD203B41FA5}">
                      <a16:colId xmlns:a16="http://schemas.microsoft.com/office/drawing/2014/main" val="1161675222"/>
                    </a:ext>
                  </a:extLst>
                </a:gridCol>
                <a:gridCol w="1976041">
                  <a:extLst>
                    <a:ext uri="{9D8B030D-6E8A-4147-A177-3AD203B41FA5}">
                      <a16:colId xmlns:a16="http://schemas.microsoft.com/office/drawing/2014/main" val="3861341634"/>
                    </a:ext>
                  </a:extLst>
                </a:gridCol>
                <a:gridCol w="2064934">
                  <a:extLst>
                    <a:ext uri="{9D8B030D-6E8A-4147-A177-3AD203B41FA5}">
                      <a16:colId xmlns:a16="http://schemas.microsoft.com/office/drawing/2014/main" val="2197987152"/>
                    </a:ext>
                  </a:extLst>
                </a:gridCol>
              </a:tblGrid>
              <a:tr h="620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hu-H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Kamatfizetés</a:t>
                      </a:r>
                      <a:endParaRPr lang="hu-H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solidFill>
                            <a:schemeClr val="tx1"/>
                          </a:solidFill>
                          <a:effectLst/>
                        </a:rPr>
                        <a:t>Tőketörlesztés</a:t>
                      </a:r>
                      <a:endParaRPr lang="hu-H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solidFill>
                            <a:schemeClr val="tx1"/>
                          </a:solidFill>
                          <a:effectLst/>
                        </a:rPr>
                        <a:t>Összes CF</a:t>
                      </a:r>
                      <a:endParaRPr lang="hu-H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4320050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hu-H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hu-H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hu-H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0518797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hu-H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hu-H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hu-H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hu-H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3714951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hu-H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hu-H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hu-H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hu-H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35181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églalap 2">
                <a:extLst>
                  <a:ext uri="{FF2B5EF4-FFF2-40B4-BE49-F238E27FC236}">
                    <a16:creationId xmlns:a16="http://schemas.microsoft.com/office/drawing/2014/main" id="{96F0D682-8D70-4C53-82D9-82954BC33E66}"/>
                  </a:ext>
                </a:extLst>
              </p:cNvPr>
              <p:cNvSpPr/>
              <p:nvPr/>
            </p:nvSpPr>
            <p:spPr>
              <a:xfrm>
                <a:off x="933633" y="5186326"/>
                <a:ext cx="6349752" cy="7430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u-HU" sz="2800" b="1" dirty="0" err="1">
                    <a:latin typeface="+mj-lt"/>
                  </a:rPr>
                  <a:t>b.</a:t>
                </a:r>
                <a:r>
                  <a:rPr lang="hu-HU" sz="2800" b="1" dirty="0">
                    <a:latin typeface="+mj-lt"/>
                  </a:rPr>
                  <a:t>) </a:t>
                </a:r>
                <a14:m>
                  <m:oMath xmlns:m="http://schemas.openxmlformats.org/officeDocument/2006/math">
                    <m:r>
                      <a:rPr lang="hu-HU" sz="2800" i="1">
                        <a:latin typeface="Cambria Math" panose="02040503050406030204" pitchFamily="18" charset="0"/>
                      </a:rPr>
                      <m:t>𝑃𝑉</m:t>
                    </m:r>
                    <m:r>
                      <a:rPr lang="hu-HU" sz="2800" i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i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hu-HU" sz="2800" i="0">
                            <a:latin typeface="Cambria Math" panose="02040503050406030204" pitchFamily="18" charset="0"/>
                          </a:rPr>
                          <m:t>1,25</m:t>
                        </m:r>
                      </m:den>
                    </m:f>
                    <m:r>
                      <a:rPr lang="hu-HU" sz="2800" i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i="0">
                            <a:latin typeface="Cambria Math" panose="02040503050406030204" pitchFamily="18" charset="0"/>
                          </a:rPr>
                          <m:t>66</m:t>
                        </m:r>
                      </m:num>
                      <m:den>
                        <m:sSup>
                          <m:sSup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2800" i="0">
                                <a:latin typeface="Cambria Math" panose="02040503050406030204" pitchFamily="18" charset="0"/>
                              </a:rPr>
                              <m:t>1,25</m:t>
                            </m:r>
                          </m:e>
                          <m:sup>
                            <m:r>
                              <a:rPr lang="hu-HU" sz="2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hu-HU" sz="2800" i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i="0">
                            <a:latin typeface="Cambria Math" panose="02040503050406030204" pitchFamily="18" charset="0"/>
                          </a:rPr>
                          <m:t>58</m:t>
                        </m:r>
                      </m:num>
                      <m:den>
                        <m:sSup>
                          <m:sSup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2800" i="0">
                                <a:latin typeface="Cambria Math" panose="02040503050406030204" pitchFamily="18" charset="0"/>
                              </a:rPr>
                              <m:t>1,25</m:t>
                            </m:r>
                          </m:e>
                          <m:sup>
                            <m:r>
                              <a:rPr lang="hu-HU" sz="2800" i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hu-HU" sz="2800" i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sz="2800" b="1" i="0">
                        <a:latin typeface="Cambria Math" panose="02040503050406030204" pitchFamily="18" charset="0"/>
                      </a:rPr>
                      <m:t>𝟖𝟒</m:t>
                    </m:r>
                    <m:r>
                      <a:rPr lang="hu-HU" sz="2800" b="1" i="0">
                        <a:latin typeface="Cambria Math" panose="02040503050406030204" pitchFamily="18" charset="0"/>
                      </a:rPr>
                      <m:t>,</m:t>
                    </m:r>
                    <m:r>
                      <a:rPr lang="hu-HU" sz="2800" b="1" i="0">
                        <a:latin typeface="Cambria Math" panose="02040503050406030204" pitchFamily="18" charset="0"/>
                      </a:rPr>
                      <m:t>𝟕𝟒</m:t>
                    </m:r>
                    <m:r>
                      <a:rPr lang="hu-HU" sz="2800" i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u-HU" sz="2800" b="1" i="1">
                        <a:latin typeface="Cambria Math" panose="02040503050406030204" pitchFamily="18" charset="0"/>
                      </a:rPr>
                      <m:t>𝑭𝒕</m:t>
                    </m:r>
                  </m:oMath>
                </a14:m>
                <a:endParaRPr lang="hu-HU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Téglalap 2">
                <a:extLst>
                  <a:ext uri="{FF2B5EF4-FFF2-40B4-BE49-F238E27FC236}">
                    <a16:creationId xmlns:a16="http://schemas.microsoft.com/office/drawing/2014/main" id="{96F0D682-8D70-4C53-82D9-82954BC33E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633" y="5186326"/>
                <a:ext cx="6349752" cy="743089"/>
              </a:xfrm>
              <a:prstGeom prst="rect">
                <a:avLst/>
              </a:prstGeom>
              <a:blipFill>
                <a:blip r:embed="rId2"/>
                <a:stretch>
                  <a:fillRect l="-1919" b="-409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865A7E33-AE24-4E63-8BA7-744F5538C221}"/>
              </a:ext>
            </a:extLst>
          </p:cNvPr>
          <p:cNvGrpSpPr/>
          <p:nvPr/>
        </p:nvGrpSpPr>
        <p:grpSpPr>
          <a:xfrm>
            <a:off x="11458916" y="3653346"/>
            <a:ext cx="121480" cy="599808"/>
            <a:chOff x="11458916" y="3988559"/>
            <a:chExt cx="121480" cy="599808"/>
          </a:xfrm>
        </p:grpSpPr>
        <p:sp>
          <p:nvSpPr>
            <p:cNvPr id="10" name="Szabadkézi sokszög: alakzat 9">
              <a:extLst>
                <a:ext uri="{FF2B5EF4-FFF2-40B4-BE49-F238E27FC236}">
                  <a16:creationId xmlns:a16="http://schemas.microsoft.com/office/drawing/2014/main" id="{9F34222E-F2C4-4219-9A88-89EDA0347F24}"/>
                </a:ext>
              </a:extLst>
            </p:cNvPr>
            <p:cNvSpPr/>
            <p:nvPr/>
          </p:nvSpPr>
          <p:spPr>
            <a:xfrm>
              <a:off x="11476758" y="3988559"/>
              <a:ext cx="85795" cy="431937"/>
            </a:xfrm>
            <a:custGeom>
              <a:avLst/>
              <a:gdLst>
                <a:gd name="connsiteX0" fmla="*/ 0 w 85795"/>
                <a:gd name="connsiteY0" fmla="*/ 0 h 431937"/>
                <a:gd name="connsiteX1" fmla="*/ 85795 w 85795"/>
                <a:gd name="connsiteY1" fmla="*/ 0 h 431937"/>
                <a:gd name="connsiteX2" fmla="*/ 78658 w 85795"/>
                <a:gd name="connsiteY2" fmla="*/ 431938 h 431937"/>
                <a:gd name="connsiteX3" fmla="*/ 7137 w 85795"/>
                <a:gd name="connsiteY3" fmla="*/ 431938 h 431937"/>
                <a:gd name="connsiteX4" fmla="*/ 0 w 85795"/>
                <a:gd name="connsiteY4" fmla="*/ 0 h 43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95" h="431937">
                  <a:moveTo>
                    <a:pt x="0" y="0"/>
                  </a:moveTo>
                  <a:lnTo>
                    <a:pt x="85795" y="0"/>
                  </a:lnTo>
                  <a:lnTo>
                    <a:pt x="78658" y="431938"/>
                  </a:lnTo>
                  <a:lnTo>
                    <a:pt x="7137" y="4319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11" name="Szabadkézi sokszög: alakzat 10">
              <a:extLst>
                <a:ext uri="{FF2B5EF4-FFF2-40B4-BE49-F238E27FC236}">
                  <a16:creationId xmlns:a16="http://schemas.microsoft.com/office/drawing/2014/main" id="{1F64DCC0-AD77-4FB0-ABF6-0EE8A6668057}"/>
                </a:ext>
              </a:extLst>
            </p:cNvPr>
            <p:cNvSpPr/>
            <p:nvPr/>
          </p:nvSpPr>
          <p:spPr>
            <a:xfrm>
              <a:off x="11458916" y="4466887"/>
              <a:ext cx="121480" cy="121480"/>
            </a:xfrm>
            <a:custGeom>
              <a:avLst/>
              <a:gdLst>
                <a:gd name="connsiteX0" fmla="*/ 121480 w 121480"/>
                <a:gd name="connsiteY0" fmla="*/ 60740 h 121480"/>
                <a:gd name="connsiteX1" fmla="*/ 60740 w 121480"/>
                <a:gd name="connsiteY1" fmla="*/ 121480 h 121480"/>
                <a:gd name="connsiteX2" fmla="*/ 0 w 121480"/>
                <a:gd name="connsiteY2" fmla="*/ 60740 h 121480"/>
                <a:gd name="connsiteX3" fmla="*/ 60740 w 121480"/>
                <a:gd name="connsiteY3" fmla="*/ 0 h 121480"/>
                <a:gd name="connsiteX4" fmla="*/ 121480 w 121480"/>
                <a:gd name="connsiteY4" fmla="*/ 60740 h 121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480" h="121480">
                  <a:moveTo>
                    <a:pt x="121480" y="60740"/>
                  </a:moveTo>
                  <a:cubicBezTo>
                    <a:pt x="121480" y="94286"/>
                    <a:pt x="94286" y="121480"/>
                    <a:pt x="60740" y="121480"/>
                  </a:cubicBezTo>
                  <a:cubicBezTo>
                    <a:pt x="27194" y="121480"/>
                    <a:pt x="0" y="94286"/>
                    <a:pt x="0" y="60740"/>
                  </a:cubicBezTo>
                  <a:cubicBezTo>
                    <a:pt x="0" y="27194"/>
                    <a:pt x="27194" y="0"/>
                    <a:pt x="60740" y="0"/>
                  </a:cubicBezTo>
                  <a:cubicBezTo>
                    <a:pt x="94286" y="0"/>
                    <a:pt x="121480" y="27194"/>
                    <a:pt x="121480" y="60740"/>
                  </a:cubicBezTo>
                  <a:close/>
                </a:path>
              </a:pathLst>
            </a:custGeom>
            <a:solidFill>
              <a:srgbClr val="C00000"/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87196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7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F8B0EBDD-9D57-4CC7-B52D-3F09FC8EB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hu-HU" sz="2200" b="1" dirty="0" smtClean="0"/>
              <a:t>7. </a:t>
            </a:r>
            <a:r>
              <a:rPr lang="hu-HU" sz="2200" b="1" dirty="0"/>
              <a:t>Feladat</a:t>
            </a:r>
            <a:endParaRPr lang="en-US" sz="2200" b="1" dirty="0"/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D10ECF87-6983-4499-887A-7EB7FB807D31}"/>
              </a:ext>
            </a:extLst>
          </p:cNvPr>
          <p:cNvSpPr txBox="1">
            <a:spLocks/>
          </p:cNvSpPr>
          <p:nvPr/>
        </p:nvSpPr>
        <p:spPr>
          <a:xfrm>
            <a:off x="1626374" y="1931206"/>
            <a:ext cx="8939252" cy="35822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i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sz="3200" dirty="0"/>
              <a:t>Egy </a:t>
            </a:r>
            <a:r>
              <a:rPr lang="hu-HU" sz="3200" b="1" dirty="0"/>
              <a:t>18% </a:t>
            </a:r>
            <a:r>
              <a:rPr lang="hu-HU" sz="3200" dirty="0"/>
              <a:t>éves </a:t>
            </a:r>
            <a:r>
              <a:rPr lang="hu-HU" sz="3200" b="1" dirty="0"/>
              <a:t>névleges kamatlábú</a:t>
            </a:r>
            <a:r>
              <a:rPr lang="hu-HU" sz="3200" dirty="0"/>
              <a:t>, </a:t>
            </a:r>
            <a:r>
              <a:rPr lang="hu-HU" sz="3200" b="1" dirty="0"/>
              <a:t>5 éve kibocsátott</a:t>
            </a:r>
            <a:r>
              <a:rPr lang="hu-HU" sz="3200" dirty="0"/>
              <a:t>, </a:t>
            </a:r>
            <a:r>
              <a:rPr lang="hu-HU" sz="3200" b="1" dirty="0"/>
              <a:t>15 év futamidejű</a:t>
            </a:r>
            <a:r>
              <a:rPr lang="hu-HU" sz="3200" dirty="0"/>
              <a:t>, </a:t>
            </a:r>
            <a:r>
              <a:rPr lang="hu-HU" sz="3200" b="1" dirty="0"/>
              <a:t>500.000. Ft névértékű </a:t>
            </a:r>
            <a:r>
              <a:rPr lang="hu-HU" sz="3200" dirty="0"/>
              <a:t>kötvénytől a befektetők </a:t>
            </a:r>
            <a:r>
              <a:rPr lang="hu-HU" sz="3200" b="1" dirty="0"/>
              <a:t>16% hozamot várnak el</a:t>
            </a:r>
            <a:r>
              <a:rPr lang="hu-HU" sz="3200" dirty="0"/>
              <a:t>. Mekkora a kötvény </a:t>
            </a:r>
            <a:r>
              <a:rPr lang="hu-HU" sz="3200" b="1" dirty="0"/>
              <a:t>elméleti árfolyama </a:t>
            </a:r>
            <a:r>
              <a:rPr lang="hu-HU" sz="3200" dirty="0"/>
              <a:t>közvetlenül a </a:t>
            </a:r>
            <a:r>
              <a:rPr lang="hu-HU" sz="3200" b="1" dirty="0"/>
              <a:t>mostani kamatfizetés után</a:t>
            </a:r>
            <a:r>
              <a:rPr lang="hu-HU" sz="3200" dirty="0"/>
              <a:t>, ha a kötvény kamatszelvényes és </a:t>
            </a:r>
            <a:r>
              <a:rPr lang="hu-HU" sz="3200" b="1" dirty="0"/>
              <a:t>lejáratkor egy összegben törlesztik</a:t>
            </a:r>
            <a:r>
              <a:rPr lang="hu-HU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5727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>
            <a:extLst>
              <a:ext uri="{FF2B5EF4-FFF2-40B4-BE49-F238E27FC236}">
                <a16:creationId xmlns:a16="http://schemas.microsoft.com/office/drawing/2014/main" id="{9A7B6741-FF24-4AFA-9B6E-57C80FDEE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8119" y="540199"/>
            <a:ext cx="3225312" cy="5253932"/>
          </a:xfrm>
        </p:spPr>
        <p:txBody>
          <a:bodyPr>
            <a:normAutofit/>
          </a:bodyPr>
          <a:lstStyle/>
          <a:p>
            <a:r>
              <a:rPr lang="hu-HU" sz="2800" b="1" u="sng" dirty="0" err="1">
                <a:latin typeface="Century Gothic (Szövegtörzs)"/>
              </a:rPr>
              <a:t>Adatkigyűjtés</a:t>
            </a:r>
            <a:r>
              <a:rPr lang="hu-HU" sz="2800" b="1" u="sng" dirty="0">
                <a:latin typeface="Century Gothic (Szövegtörzs)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</a:rPr>
              <a:t>k=18%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</a:rPr>
              <a:t>kibocsátás: 5 éve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</a:rPr>
              <a:t>n=10 év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</a:rPr>
              <a:t>r=16%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</a:rPr>
              <a:t>törlesztés: lejáratkor egy összegben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</a:rPr>
              <a:t>P=?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latin typeface="Century Gothic (Szövegtörzs)"/>
            </a:endParaRP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3DB372EE-BC92-4DBB-91C8-E7ED9C1F085A}"/>
              </a:ext>
            </a:extLst>
          </p:cNvPr>
          <p:cNvSpPr/>
          <p:nvPr/>
        </p:nvSpPr>
        <p:spPr>
          <a:xfrm>
            <a:off x="211016" y="131886"/>
            <a:ext cx="7719646" cy="6471138"/>
          </a:xfrm>
          <a:prstGeom prst="rect">
            <a:avLst/>
          </a:prstGeom>
          <a:solidFill>
            <a:srgbClr val="6ECDD3">
              <a:alpha val="7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Century Gothic (Szövegtörzs)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35333934-CEBD-459D-BA49-B04E9DE823C4}"/>
              </a:ext>
            </a:extLst>
          </p:cNvPr>
          <p:cNvSpPr txBox="1"/>
          <p:nvPr/>
        </p:nvSpPr>
        <p:spPr>
          <a:xfrm>
            <a:off x="293078" y="254976"/>
            <a:ext cx="7532076" cy="193899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latin typeface="Century Gothic (Szövegtörzs)"/>
              </a:rPr>
              <a:t>Egy </a:t>
            </a:r>
            <a:r>
              <a:rPr lang="hu-HU" sz="2000" b="1" dirty="0">
                <a:latin typeface="Century Gothic (Szövegtörzs)"/>
              </a:rPr>
              <a:t>18%</a:t>
            </a:r>
            <a:r>
              <a:rPr lang="hu-HU" sz="2000" dirty="0">
                <a:latin typeface="Century Gothic (Szövegtörzs)"/>
              </a:rPr>
              <a:t> éves </a:t>
            </a:r>
            <a:r>
              <a:rPr lang="hu-HU" sz="2000" b="1" dirty="0">
                <a:latin typeface="Century Gothic (Szövegtörzs)"/>
              </a:rPr>
              <a:t>névleges kamatlábú</a:t>
            </a:r>
            <a:r>
              <a:rPr lang="hu-HU" sz="2000" dirty="0">
                <a:latin typeface="Century Gothic (Szövegtörzs)"/>
              </a:rPr>
              <a:t>, </a:t>
            </a:r>
            <a:r>
              <a:rPr lang="hu-HU" sz="2000" b="1" dirty="0">
                <a:latin typeface="Century Gothic (Szövegtörzs)"/>
              </a:rPr>
              <a:t>5 éve kibocsátott</a:t>
            </a:r>
            <a:r>
              <a:rPr lang="hu-HU" sz="2000" dirty="0">
                <a:latin typeface="Century Gothic (Szövegtörzs)"/>
              </a:rPr>
              <a:t>, </a:t>
            </a:r>
            <a:r>
              <a:rPr lang="hu-HU" sz="2000" b="1" dirty="0">
                <a:latin typeface="Century Gothic (Szövegtörzs)"/>
              </a:rPr>
              <a:t>15 év futamidejű, 500.000. Ft névértékű </a:t>
            </a:r>
            <a:r>
              <a:rPr lang="hu-HU" sz="2000" dirty="0">
                <a:latin typeface="Century Gothic (Szövegtörzs)"/>
              </a:rPr>
              <a:t>kötvénytől a befektetők </a:t>
            </a:r>
            <a:r>
              <a:rPr lang="hu-HU" sz="2000" b="1" dirty="0">
                <a:latin typeface="Century Gothic (Szövegtörzs)"/>
              </a:rPr>
              <a:t>16% hozamot várnak el</a:t>
            </a:r>
            <a:r>
              <a:rPr lang="hu-HU" sz="2000" dirty="0">
                <a:latin typeface="Century Gothic (Szövegtörzs)"/>
              </a:rPr>
              <a:t>. Mekkora a kötvény </a:t>
            </a:r>
            <a:r>
              <a:rPr lang="hu-HU" sz="2000" b="1" dirty="0">
                <a:latin typeface="Century Gothic (Szövegtörzs)"/>
              </a:rPr>
              <a:t>elméleti árfolyama</a:t>
            </a:r>
            <a:r>
              <a:rPr lang="hu-HU" sz="2000" dirty="0">
                <a:latin typeface="Century Gothic (Szövegtörzs)"/>
              </a:rPr>
              <a:t> közvetlenül a mostani </a:t>
            </a:r>
            <a:r>
              <a:rPr lang="hu-HU" sz="2000" b="1" dirty="0">
                <a:latin typeface="Century Gothic (Szövegtörzs)"/>
              </a:rPr>
              <a:t>kamatfizetés után</a:t>
            </a:r>
            <a:r>
              <a:rPr lang="hu-HU" sz="2000" dirty="0">
                <a:latin typeface="Century Gothic (Szövegtörzs)"/>
              </a:rPr>
              <a:t>, ha a kötvény kamatszelvényes és</a:t>
            </a:r>
            <a:r>
              <a:rPr lang="hu-HU" sz="2000" b="1" dirty="0">
                <a:latin typeface="Century Gothic (Szövegtörzs)"/>
              </a:rPr>
              <a:t> lejáratkor egy összegben törlesztik</a:t>
            </a:r>
            <a:r>
              <a:rPr lang="hu-HU" sz="2000" dirty="0">
                <a:latin typeface="Century Gothic (Szövegtörzs)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églalap 1">
                <a:extLst>
                  <a:ext uri="{FF2B5EF4-FFF2-40B4-BE49-F238E27FC236}">
                    <a16:creationId xmlns:a16="http://schemas.microsoft.com/office/drawing/2014/main" id="{70BE49E0-42D2-4A18-8A9C-D86235C2C322}"/>
                  </a:ext>
                </a:extLst>
              </p:cNvPr>
              <p:cNvSpPr/>
              <p:nvPr/>
            </p:nvSpPr>
            <p:spPr>
              <a:xfrm>
                <a:off x="1274416" y="2552949"/>
                <a:ext cx="5914761" cy="5659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800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hu-HU" sz="2800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800" b="1" i="1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hu-HU" sz="2800" b="0" i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hu-HU" sz="28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b="1" i="1">
                              <a:latin typeface="Cambria Math" panose="02040503050406030204" pitchFamily="18" charset="0"/>
                            </a:rPr>
                            <m:t>𝑷𝑽𝑰𝑭𝑨</m:t>
                          </m:r>
                        </m:e>
                        <m:sub>
                          <m:r>
                            <a:rPr lang="hu-HU" sz="2800" b="1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hu-HU" sz="2800" b="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hu-HU" sz="2800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</m:sSub>
                      <m:r>
                        <a:rPr lang="hu-HU" sz="2800" b="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sz="2800" b="1" i="1">
                          <a:latin typeface="Cambria Math" panose="02040503050406030204" pitchFamily="18" charset="0"/>
                        </a:rPr>
                        <m:t>𝑵</m:t>
                      </m:r>
                      <m:r>
                        <a:rPr lang="hu-HU" sz="2800" b="0" i="0">
                          <a:latin typeface="Cambria Math" panose="02040503050406030204" pitchFamily="18" charset="0"/>
                        </a:rPr>
                        <m:t>é</m:t>
                      </m:r>
                      <m:r>
                        <a:rPr lang="hu-HU" sz="2800" b="1" i="1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hu-HU" sz="2800" b="0" i="0">
                          <a:latin typeface="Cambria Math" panose="02040503050406030204" pitchFamily="18" charset="0"/>
                        </a:rPr>
                        <m:t>É∗</m:t>
                      </m:r>
                      <m:sSub>
                        <m:sSubPr>
                          <m:ctrlPr>
                            <a:rPr lang="hu-HU" sz="28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b="1" i="1">
                              <a:latin typeface="Cambria Math" panose="02040503050406030204" pitchFamily="18" charset="0"/>
                            </a:rPr>
                            <m:t>𝑷𝑽𝑰𝑭</m:t>
                          </m:r>
                        </m:e>
                        <m:sub>
                          <m:r>
                            <a:rPr lang="hu-HU" sz="2800" b="1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hu-HU" sz="2800" b="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hu-HU" sz="2800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</m:sSub>
                    </m:oMath>
                  </m:oMathPara>
                </a14:m>
                <a:endParaRPr lang="hu-HU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2" name="Téglalap 1">
                <a:extLst>
                  <a:ext uri="{FF2B5EF4-FFF2-40B4-BE49-F238E27FC236}">
                    <a16:creationId xmlns:a16="http://schemas.microsoft.com/office/drawing/2014/main" id="{70BE49E0-42D2-4A18-8A9C-D86235C2C3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416" y="2552949"/>
                <a:ext cx="5914761" cy="5659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églalap 2">
                <a:extLst>
                  <a:ext uri="{FF2B5EF4-FFF2-40B4-BE49-F238E27FC236}">
                    <a16:creationId xmlns:a16="http://schemas.microsoft.com/office/drawing/2014/main" id="{AA195058-78D1-48BC-8F5B-AC8FBAC71114}"/>
                  </a:ext>
                </a:extLst>
              </p:cNvPr>
              <p:cNvSpPr/>
              <p:nvPr/>
            </p:nvSpPr>
            <p:spPr>
              <a:xfrm>
                <a:off x="846757" y="3567148"/>
                <a:ext cx="6770077" cy="11204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hu-HU" sz="3200" dirty="0"/>
                  <a:t>P</a:t>
                </a:r>
                <a14:m>
                  <m:oMath xmlns:m="http://schemas.openxmlformats.org/officeDocument/2006/math">
                    <m:r>
                      <a:rPr lang="hu-HU" sz="3200" i="0">
                        <a:latin typeface="Cambria Math" panose="02040503050406030204" pitchFamily="18" charset="0"/>
                      </a:rPr>
                      <m:t>=500.000.∗0,18∗</m:t>
                    </m:r>
                    <m:sSub>
                      <m:sSubPr>
                        <m:ctrlPr>
                          <a:rPr lang="hu-HU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3200" i="1">
                            <a:latin typeface="Cambria Math" panose="02040503050406030204" pitchFamily="18" charset="0"/>
                          </a:rPr>
                          <m:t>𝑃𝑉𝐼𝐹𝐴</m:t>
                        </m:r>
                      </m:e>
                      <m:sub>
                        <m:r>
                          <a:rPr lang="hu-HU" sz="3200" i="0">
                            <a:latin typeface="Cambria Math" panose="02040503050406030204" pitchFamily="18" charset="0"/>
                          </a:rPr>
                          <m:t>10 é</m:t>
                        </m:r>
                        <m:r>
                          <a:rPr lang="hu-HU" sz="3200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hu-HU" sz="3200" i="0">
                            <a:latin typeface="Cambria Math" panose="02040503050406030204" pitchFamily="18" charset="0"/>
                          </a:rPr>
                          <m:t>,16%</m:t>
                        </m:r>
                      </m:sub>
                    </m:sSub>
                    <m:r>
                      <a:rPr lang="hu-HU" sz="3200" i="0">
                        <a:latin typeface="Cambria Math" panose="02040503050406030204" pitchFamily="18" charset="0"/>
                      </a:rPr>
                      <m:t>+500.000.∗</m:t>
                    </m:r>
                    <m:sSub>
                      <m:sSubPr>
                        <m:ctrlPr>
                          <a:rPr lang="hu-HU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3200" i="1">
                            <a:latin typeface="Cambria Math" panose="02040503050406030204" pitchFamily="18" charset="0"/>
                          </a:rPr>
                          <m:t>𝑃𝑉𝐼𝐹</m:t>
                        </m:r>
                      </m:e>
                      <m:sub>
                        <m:r>
                          <a:rPr lang="hu-HU" sz="3200" i="0">
                            <a:latin typeface="Cambria Math" panose="02040503050406030204" pitchFamily="18" charset="0"/>
                          </a:rPr>
                          <m:t>10 é</m:t>
                        </m:r>
                        <m:r>
                          <a:rPr lang="hu-HU" sz="3200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hu-HU" sz="3200" i="0">
                            <a:latin typeface="Cambria Math" panose="02040503050406030204" pitchFamily="18" charset="0"/>
                          </a:rPr>
                          <m:t>,16%</m:t>
                        </m:r>
                      </m:sub>
                    </m:sSub>
                  </m:oMath>
                </a14:m>
                <a:endParaRPr lang="hu-HU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Téglalap 2">
                <a:extLst>
                  <a:ext uri="{FF2B5EF4-FFF2-40B4-BE49-F238E27FC236}">
                    <a16:creationId xmlns:a16="http://schemas.microsoft.com/office/drawing/2014/main" id="{AA195058-78D1-48BC-8F5B-AC8FBAC711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757" y="3567148"/>
                <a:ext cx="6770077" cy="1120435"/>
              </a:xfrm>
              <a:prstGeom prst="rect">
                <a:avLst/>
              </a:prstGeom>
              <a:blipFill>
                <a:blip r:embed="rId3"/>
                <a:stretch>
                  <a:fillRect l="-2252" t="-760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>
                <a:extLst>
                  <a:ext uri="{FF2B5EF4-FFF2-40B4-BE49-F238E27FC236}">
                    <a16:creationId xmlns:a16="http://schemas.microsoft.com/office/drawing/2014/main" id="{233E26A1-C6C9-4F80-84FC-569EB3B12038}"/>
                  </a:ext>
                </a:extLst>
              </p:cNvPr>
              <p:cNvSpPr/>
              <p:nvPr/>
            </p:nvSpPr>
            <p:spPr>
              <a:xfrm>
                <a:off x="627185" y="4994894"/>
                <a:ext cx="6887307" cy="1065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hu-HU" sz="32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hu-HU" sz="3200" i="0">
                        <a:latin typeface="Cambria Math" panose="02040503050406030204" pitchFamily="18" charset="0"/>
                      </a:rPr>
                      <m:t>=90.000∗4,8332+500.000.∗0,2267=</m:t>
                    </m:r>
                    <m:r>
                      <a:rPr lang="hu-HU" sz="3200" b="1" i="0">
                        <a:latin typeface="Cambria Math" panose="02040503050406030204" pitchFamily="18" charset="0"/>
                      </a:rPr>
                      <m:t>𝟓𝟒𝟖</m:t>
                    </m:r>
                    <m:r>
                      <a:rPr lang="hu-HU" sz="3200" b="1" i="0">
                        <a:latin typeface="Cambria Math" panose="02040503050406030204" pitchFamily="18" charset="0"/>
                      </a:rPr>
                      <m:t>.</m:t>
                    </m:r>
                    <m:r>
                      <a:rPr lang="hu-HU" sz="3200" b="1" i="0">
                        <a:latin typeface="Cambria Math" panose="02040503050406030204" pitchFamily="18" charset="0"/>
                      </a:rPr>
                      <m:t>𝟑𝟑𝟖</m:t>
                    </m:r>
                    <m:r>
                      <a:rPr lang="hu-HU" sz="3200" b="1" i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hu-HU" sz="3200" b="1" dirty="0">
                    <a:latin typeface="+mj-lt"/>
                  </a:rPr>
                  <a:t> Ft</a:t>
                </a:r>
              </a:p>
            </p:txBody>
          </p:sp>
        </mc:Choice>
        <mc:Fallback xmlns="">
          <p:sp>
            <p:nvSpPr>
              <p:cNvPr id="4" name="Téglalap 3">
                <a:extLst>
                  <a:ext uri="{FF2B5EF4-FFF2-40B4-BE49-F238E27FC236}">
                    <a16:creationId xmlns:a16="http://schemas.microsoft.com/office/drawing/2014/main" id="{233E26A1-C6C9-4F80-84FC-569EB3B120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185" y="4994894"/>
                <a:ext cx="6887307" cy="1065869"/>
              </a:xfrm>
              <a:prstGeom prst="rect">
                <a:avLst/>
              </a:prstGeom>
              <a:blipFill>
                <a:blip r:embed="rId4"/>
                <a:stretch>
                  <a:fillRect b="-1771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143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 animBg="1"/>
      <p:bldP spid="2" grpId="0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F8B0EBDD-9D57-4CC7-B52D-3F09FC8EB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hu-HU" sz="2200" b="1" dirty="0"/>
              <a:t>8</a:t>
            </a:r>
            <a:r>
              <a:rPr lang="hu-HU" sz="2200" b="1" dirty="0" smtClean="0"/>
              <a:t>. </a:t>
            </a:r>
            <a:r>
              <a:rPr lang="hu-HU" sz="2200" b="1" dirty="0"/>
              <a:t>Feladat</a:t>
            </a:r>
            <a:endParaRPr lang="en-US" sz="2200" b="1" dirty="0"/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D10ECF87-6983-4499-887A-7EB7FB807D31}"/>
              </a:ext>
            </a:extLst>
          </p:cNvPr>
          <p:cNvSpPr txBox="1">
            <a:spLocks/>
          </p:cNvSpPr>
          <p:nvPr/>
        </p:nvSpPr>
        <p:spPr>
          <a:xfrm>
            <a:off x="1498022" y="2045428"/>
            <a:ext cx="9195955" cy="34680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i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sz="3500" dirty="0"/>
              <a:t>A </a:t>
            </a:r>
            <a:r>
              <a:rPr lang="hu-HU" sz="3500" b="1" dirty="0"/>
              <a:t>18% névleges kamatlábú 2 éves </a:t>
            </a:r>
            <a:r>
              <a:rPr lang="hu-HU" sz="3500" dirty="0"/>
              <a:t>kötvény </a:t>
            </a:r>
            <a:r>
              <a:rPr lang="hu-HU" sz="3500" b="1" dirty="0"/>
              <a:t>árfolyama 110,6%, </a:t>
            </a:r>
            <a:r>
              <a:rPr lang="hu-HU" sz="3500" dirty="0"/>
              <a:t>a </a:t>
            </a:r>
            <a:r>
              <a:rPr lang="hu-HU" sz="3500" b="1" dirty="0"/>
              <a:t>3 éves 20% névleges kamatlábúé 118%, </a:t>
            </a:r>
            <a:r>
              <a:rPr lang="hu-HU" sz="3500" dirty="0"/>
              <a:t>a </a:t>
            </a:r>
            <a:r>
              <a:rPr lang="hu-HU" sz="3500" b="1" dirty="0"/>
              <a:t>3 éves 22% névleges kamatlábúé 122,8%. </a:t>
            </a:r>
            <a:r>
              <a:rPr lang="hu-HU" sz="3500" dirty="0"/>
              <a:t>Ezek alapján </a:t>
            </a:r>
            <a:r>
              <a:rPr lang="hu-HU" sz="3500" b="1" dirty="0"/>
              <a:t>milyen árfolyamon tudna a vállalat egy 3 éves 25% névleges kamatlábú</a:t>
            </a:r>
            <a:r>
              <a:rPr lang="hu-HU" sz="3500" dirty="0"/>
              <a:t> kötvény kibocsátani?</a:t>
            </a:r>
          </a:p>
        </p:txBody>
      </p:sp>
    </p:spTree>
    <p:extLst>
      <p:ext uri="{BB962C8B-B14F-4D97-AF65-F5344CB8AC3E}">
        <p14:creationId xmlns:p14="http://schemas.microsoft.com/office/powerpoint/2010/main" val="359766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>
            <a:extLst>
              <a:ext uri="{FF2B5EF4-FFF2-40B4-BE49-F238E27FC236}">
                <a16:creationId xmlns:a16="http://schemas.microsoft.com/office/drawing/2014/main" id="{9A7B6741-FF24-4AFA-9B6E-57C80FDEE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8119" y="540198"/>
            <a:ext cx="3418048" cy="5850945"/>
          </a:xfrm>
        </p:spPr>
        <p:txBody>
          <a:bodyPr>
            <a:normAutofit fontScale="92500" lnSpcReduction="20000"/>
          </a:bodyPr>
          <a:lstStyle/>
          <a:p>
            <a:r>
              <a:rPr lang="hu-HU" sz="2800" b="1" u="sng" dirty="0" err="1">
                <a:latin typeface="+mj-lt"/>
              </a:rPr>
              <a:t>Adatkigyűjtés</a:t>
            </a:r>
            <a:r>
              <a:rPr lang="hu-HU" sz="2800" b="1" u="sng" dirty="0">
                <a:latin typeface="+mj-lt"/>
              </a:rPr>
              <a:t>:</a:t>
            </a:r>
          </a:p>
          <a:p>
            <a:r>
              <a:rPr lang="hu-HU" sz="2600" b="1" dirty="0">
                <a:latin typeface="+mj-lt"/>
              </a:rPr>
              <a:t>A kötvény: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3000" dirty="0"/>
              <a:t>P=110,6%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3000" dirty="0"/>
              <a:t>k=18%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3000" dirty="0"/>
              <a:t>n=2 év</a:t>
            </a:r>
          </a:p>
          <a:p>
            <a:r>
              <a:rPr lang="hu-HU" sz="2600" b="1" dirty="0">
                <a:latin typeface="+mj-lt"/>
              </a:rPr>
              <a:t>B kötvény: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600" dirty="0"/>
              <a:t>P=118%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600" dirty="0"/>
              <a:t>k=20%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600" dirty="0"/>
              <a:t>n=3 év</a:t>
            </a:r>
          </a:p>
          <a:p>
            <a:r>
              <a:rPr lang="hu-HU" sz="2600" b="1" dirty="0"/>
              <a:t>C kötvény: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600" dirty="0"/>
              <a:t>P=122,8%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600" dirty="0"/>
              <a:t>k=22%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600" dirty="0"/>
              <a:t>n=3 év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endParaRPr lang="hu-HU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latin typeface="+mj-lt"/>
            </a:endParaRP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3DB372EE-BC92-4DBB-91C8-E7ED9C1F085A}"/>
              </a:ext>
            </a:extLst>
          </p:cNvPr>
          <p:cNvSpPr/>
          <p:nvPr/>
        </p:nvSpPr>
        <p:spPr>
          <a:xfrm>
            <a:off x="225019" y="131886"/>
            <a:ext cx="7719646" cy="6471138"/>
          </a:xfrm>
          <a:prstGeom prst="rect">
            <a:avLst/>
          </a:prstGeom>
          <a:solidFill>
            <a:srgbClr val="6ECDD3">
              <a:alpha val="7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+mj-lt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35333934-CEBD-459D-BA49-B04E9DE823C4}"/>
              </a:ext>
            </a:extLst>
          </p:cNvPr>
          <p:cNvSpPr txBox="1"/>
          <p:nvPr/>
        </p:nvSpPr>
        <p:spPr>
          <a:xfrm>
            <a:off x="305615" y="252239"/>
            <a:ext cx="7558453" cy="16312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latin typeface="+mj-lt"/>
              </a:rPr>
              <a:t>A </a:t>
            </a:r>
            <a:r>
              <a:rPr lang="hu-HU" sz="2000" b="1" dirty="0">
                <a:latin typeface="+mj-lt"/>
              </a:rPr>
              <a:t>18% névleges kamatlábú 2 éves</a:t>
            </a:r>
            <a:r>
              <a:rPr lang="hu-HU" sz="2000" dirty="0">
                <a:latin typeface="+mj-lt"/>
              </a:rPr>
              <a:t> kötvény árfolyama </a:t>
            </a:r>
            <a:r>
              <a:rPr lang="hu-HU" sz="2000" b="1" dirty="0">
                <a:latin typeface="+mj-lt"/>
              </a:rPr>
              <a:t>110,6%</a:t>
            </a:r>
            <a:r>
              <a:rPr lang="hu-HU" sz="2000" dirty="0">
                <a:latin typeface="+mj-lt"/>
              </a:rPr>
              <a:t>, a </a:t>
            </a:r>
            <a:r>
              <a:rPr lang="hu-HU" sz="2000" b="1" dirty="0">
                <a:latin typeface="+mj-lt"/>
              </a:rPr>
              <a:t>3 éves 20% névleges kamatlábúé 118%, </a:t>
            </a:r>
            <a:r>
              <a:rPr lang="hu-HU" sz="2000" dirty="0">
                <a:latin typeface="+mj-lt"/>
              </a:rPr>
              <a:t>a </a:t>
            </a:r>
            <a:r>
              <a:rPr lang="hu-HU" sz="2000" b="1" dirty="0">
                <a:latin typeface="+mj-lt"/>
              </a:rPr>
              <a:t>3 éves 22% </a:t>
            </a:r>
            <a:r>
              <a:rPr lang="hu-HU" sz="2000" dirty="0">
                <a:latin typeface="+mj-lt"/>
              </a:rPr>
              <a:t>névleges kamatlábúé </a:t>
            </a:r>
            <a:r>
              <a:rPr lang="hu-HU" sz="2000" b="1" dirty="0">
                <a:latin typeface="+mj-lt"/>
              </a:rPr>
              <a:t>122,8%</a:t>
            </a:r>
            <a:r>
              <a:rPr lang="hu-HU" sz="2000" dirty="0">
                <a:latin typeface="+mj-lt"/>
              </a:rPr>
              <a:t>. Ezek </a:t>
            </a:r>
            <a:r>
              <a:rPr lang="hu-HU" sz="2000" b="1" dirty="0">
                <a:latin typeface="+mj-lt"/>
              </a:rPr>
              <a:t>alapján milyen árfolyamon</a:t>
            </a:r>
            <a:r>
              <a:rPr lang="hu-HU" sz="2000" dirty="0">
                <a:latin typeface="+mj-lt"/>
              </a:rPr>
              <a:t> tudna a vállalat egy </a:t>
            </a:r>
            <a:r>
              <a:rPr lang="hu-HU" sz="2000" b="1" dirty="0">
                <a:latin typeface="+mj-lt"/>
              </a:rPr>
              <a:t>3 éves 25% névleges kamatlábú</a:t>
            </a:r>
            <a:r>
              <a:rPr lang="hu-HU" sz="2000" dirty="0">
                <a:latin typeface="+mj-lt"/>
              </a:rPr>
              <a:t> kötvény kibocsátani?</a:t>
            </a:r>
          </a:p>
        </p:txBody>
      </p:sp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7B89367C-2F25-4A8A-AF0C-01483CEFB7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969247"/>
              </p:ext>
            </p:extLst>
          </p:nvPr>
        </p:nvGraphicFramePr>
        <p:xfrm>
          <a:off x="1043462" y="2003808"/>
          <a:ext cx="5675569" cy="1649763"/>
        </p:xfrm>
        <a:graphic>
          <a:graphicData uri="http://schemas.openxmlformats.org/drawingml/2006/table">
            <a:tbl>
              <a:tblPr firstRow="1" firstCol="1" bandRow="1">
                <a:tableStyleId>{74C1A8A3-306A-4EB7-A6B1-4F7E0EB9C5D6}</a:tableStyleId>
              </a:tblPr>
              <a:tblGrid>
                <a:gridCol w="818724">
                  <a:extLst>
                    <a:ext uri="{9D8B030D-6E8A-4147-A177-3AD203B41FA5}">
                      <a16:colId xmlns:a16="http://schemas.microsoft.com/office/drawing/2014/main" val="1065093441"/>
                    </a:ext>
                  </a:extLst>
                </a:gridCol>
                <a:gridCol w="1540592">
                  <a:extLst>
                    <a:ext uri="{9D8B030D-6E8A-4147-A177-3AD203B41FA5}">
                      <a16:colId xmlns:a16="http://schemas.microsoft.com/office/drawing/2014/main" val="777292860"/>
                    </a:ext>
                  </a:extLst>
                </a:gridCol>
                <a:gridCol w="1287861">
                  <a:extLst>
                    <a:ext uri="{9D8B030D-6E8A-4147-A177-3AD203B41FA5}">
                      <a16:colId xmlns:a16="http://schemas.microsoft.com/office/drawing/2014/main" val="3842475381"/>
                    </a:ext>
                  </a:extLst>
                </a:gridCol>
                <a:gridCol w="1286348">
                  <a:extLst>
                    <a:ext uri="{9D8B030D-6E8A-4147-A177-3AD203B41FA5}">
                      <a16:colId xmlns:a16="http://schemas.microsoft.com/office/drawing/2014/main" val="1600160477"/>
                    </a:ext>
                  </a:extLst>
                </a:gridCol>
                <a:gridCol w="742044">
                  <a:extLst>
                    <a:ext uri="{9D8B030D-6E8A-4147-A177-3AD203B41FA5}">
                      <a16:colId xmlns:a16="http://schemas.microsoft.com/office/drawing/2014/main" val="205648659"/>
                    </a:ext>
                  </a:extLst>
                </a:gridCol>
              </a:tblGrid>
              <a:tr h="283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374076"/>
                  </a:ext>
                </a:extLst>
              </a:tr>
              <a:tr h="2952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483823"/>
                  </a:ext>
                </a:extLst>
              </a:tr>
              <a:tr h="2952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118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969691"/>
                  </a:ext>
                </a:extLst>
              </a:tr>
              <a:tr h="3828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 -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120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122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270043"/>
                  </a:ext>
                </a:extLst>
              </a:tr>
              <a:tr h="3828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PV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110,6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118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122,8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184289"/>
                  </a:ext>
                </a:extLst>
              </a:tr>
            </a:tbl>
          </a:graphicData>
        </a:graphic>
      </p:graphicFrame>
      <p:sp>
        <p:nvSpPr>
          <p:cNvPr id="12" name="Nyíl: lefelé mutató 11">
            <a:extLst>
              <a:ext uri="{FF2B5EF4-FFF2-40B4-BE49-F238E27FC236}">
                <a16:creationId xmlns:a16="http://schemas.microsoft.com/office/drawing/2014/main" id="{88F8CF09-0506-4B57-9D81-5814FAC65610}"/>
              </a:ext>
            </a:extLst>
          </p:cNvPr>
          <p:cNvSpPr/>
          <p:nvPr/>
        </p:nvSpPr>
        <p:spPr>
          <a:xfrm>
            <a:off x="3698750" y="3802258"/>
            <a:ext cx="364989" cy="371607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A89BB763-D541-4067-8F69-C9977F2D0101}"/>
              </a:ext>
            </a:extLst>
          </p:cNvPr>
          <p:cNvSpPr/>
          <p:nvPr/>
        </p:nvSpPr>
        <p:spPr>
          <a:xfrm>
            <a:off x="1863719" y="4293143"/>
            <a:ext cx="4442242" cy="5177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P=C</a:t>
            </a:r>
            <a:r>
              <a:rPr lang="hu-HU" sz="28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hu-HU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*DT</a:t>
            </a:r>
            <a:r>
              <a:rPr lang="hu-HU" sz="28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hu-HU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+C</a:t>
            </a:r>
            <a:r>
              <a:rPr lang="hu-HU" sz="28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hu-HU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*DT</a:t>
            </a:r>
            <a:r>
              <a:rPr lang="hu-HU" sz="28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hu-HU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+C</a:t>
            </a:r>
            <a:r>
              <a:rPr lang="hu-HU" sz="28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hu-HU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*DT</a:t>
            </a:r>
            <a:r>
              <a:rPr lang="hu-HU" sz="28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hu-HU" sz="2400" baseline="-25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églalap 14">
                <a:extLst>
                  <a:ext uri="{FF2B5EF4-FFF2-40B4-BE49-F238E27FC236}">
                    <a16:creationId xmlns:a16="http://schemas.microsoft.com/office/drawing/2014/main" id="{9DDDD3AD-A19B-4AC7-88B1-9072E1BA1F7E}"/>
                  </a:ext>
                </a:extLst>
              </p:cNvPr>
              <p:cNvSpPr/>
              <p:nvPr/>
            </p:nvSpPr>
            <p:spPr>
              <a:xfrm>
                <a:off x="2729478" y="4858764"/>
                <a:ext cx="2303535" cy="8813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hu-HU" sz="28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DT=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hu-HU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hu-HU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u-HU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hu-HU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1+</m:t>
                                </m:r>
                                <m:sSub>
                                  <m:sSubPr>
                                    <m:ctrlPr>
                                      <a:rPr lang="hu-HU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u-HU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hu-HU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hu-H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hu-HU" sz="24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églalap 14">
                <a:extLst>
                  <a:ext uri="{FF2B5EF4-FFF2-40B4-BE49-F238E27FC236}">
                    <a16:creationId xmlns:a16="http://schemas.microsoft.com/office/drawing/2014/main" id="{9DDDD3AD-A19B-4AC7-88B1-9072E1BA1F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9478" y="4858764"/>
                <a:ext cx="2303535" cy="881395"/>
              </a:xfrm>
              <a:prstGeom prst="rect">
                <a:avLst/>
              </a:prstGeom>
              <a:blipFill>
                <a:blip r:embed="rId2"/>
                <a:stretch>
                  <a:fillRect l="-5556" b="-69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églalap 15">
            <a:extLst>
              <a:ext uri="{FF2B5EF4-FFF2-40B4-BE49-F238E27FC236}">
                <a16:creationId xmlns:a16="http://schemas.microsoft.com/office/drawing/2014/main" id="{48F43488-169A-4D43-AFEA-EB0E11B41A74}"/>
              </a:ext>
            </a:extLst>
          </p:cNvPr>
          <p:cNvSpPr/>
          <p:nvPr/>
        </p:nvSpPr>
        <p:spPr>
          <a:xfrm>
            <a:off x="1601613" y="5850295"/>
            <a:ext cx="4559261" cy="5177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P=25*DT</a:t>
            </a:r>
            <a:r>
              <a:rPr lang="hu-HU" sz="28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hu-HU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+25*DT</a:t>
            </a:r>
            <a:r>
              <a:rPr lang="hu-HU" sz="28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hu-HU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+125*DT</a:t>
            </a:r>
            <a:r>
              <a:rPr lang="hu-HU" sz="28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hu-HU" sz="2400" baseline="-25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79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 animBg="1"/>
      <p:bldP spid="12" grpId="0" animBg="1"/>
      <p:bldP spid="13" grpId="0"/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>
            <a:extLst>
              <a:ext uri="{FF2B5EF4-FFF2-40B4-BE49-F238E27FC236}">
                <a16:creationId xmlns:a16="http://schemas.microsoft.com/office/drawing/2014/main" id="{9A7B6741-FF24-4AFA-9B6E-57C80FDEE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8119" y="540198"/>
            <a:ext cx="3418048" cy="5850945"/>
          </a:xfrm>
        </p:spPr>
        <p:txBody>
          <a:bodyPr>
            <a:normAutofit/>
          </a:bodyPr>
          <a:lstStyle/>
          <a:p>
            <a:r>
              <a:rPr lang="hu-HU" sz="2800" b="1" u="sng" dirty="0" err="1">
                <a:latin typeface="+mj-lt"/>
              </a:rPr>
              <a:t>Adatkigyűjtés</a:t>
            </a:r>
            <a:r>
              <a:rPr lang="hu-HU" sz="2800" b="1" u="sng" dirty="0">
                <a:latin typeface="+mj-lt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endParaRPr lang="hu-HU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latin typeface="+mj-lt"/>
            </a:endParaRP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3DB372EE-BC92-4DBB-91C8-E7ED9C1F085A}"/>
              </a:ext>
            </a:extLst>
          </p:cNvPr>
          <p:cNvSpPr/>
          <p:nvPr/>
        </p:nvSpPr>
        <p:spPr>
          <a:xfrm>
            <a:off x="305615" y="105761"/>
            <a:ext cx="7719646" cy="6471138"/>
          </a:xfrm>
          <a:prstGeom prst="rect">
            <a:avLst/>
          </a:prstGeom>
          <a:solidFill>
            <a:srgbClr val="6ECDD3">
              <a:alpha val="7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+mj-lt"/>
            </a:endParaRPr>
          </a:p>
        </p:txBody>
      </p:sp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7B89367C-2F25-4A8A-AF0C-01483CEFB7E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98119" y="1268631"/>
          <a:ext cx="3248048" cy="1678869"/>
        </p:xfrm>
        <a:graphic>
          <a:graphicData uri="http://schemas.openxmlformats.org/drawingml/2006/table">
            <a:tbl>
              <a:tblPr firstRow="1" firstCol="1" bandRow="1">
                <a:tableStyleId>{74C1A8A3-306A-4EB7-A6B1-4F7E0EB9C5D6}</a:tableStyleId>
              </a:tblPr>
              <a:tblGrid>
                <a:gridCol w="399622">
                  <a:extLst>
                    <a:ext uri="{9D8B030D-6E8A-4147-A177-3AD203B41FA5}">
                      <a16:colId xmlns:a16="http://schemas.microsoft.com/office/drawing/2014/main" val="1065093441"/>
                    </a:ext>
                  </a:extLst>
                </a:gridCol>
                <a:gridCol w="737602">
                  <a:extLst>
                    <a:ext uri="{9D8B030D-6E8A-4147-A177-3AD203B41FA5}">
                      <a16:colId xmlns:a16="http://schemas.microsoft.com/office/drawing/2014/main" val="777292860"/>
                    </a:ext>
                  </a:extLst>
                </a:gridCol>
                <a:gridCol w="714188">
                  <a:extLst>
                    <a:ext uri="{9D8B030D-6E8A-4147-A177-3AD203B41FA5}">
                      <a16:colId xmlns:a16="http://schemas.microsoft.com/office/drawing/2014/main" val="3842475381"/>
                    </a:ext>
                  </a:extLst>
                </a:gridCol>
                <a:gridCol w="772726">
                  <a:extLst>
                    <a:ext uri="{9D8B030D-6E8A-4147-A177-3AD203B41FA5}">
                      <a16:colId xmlns:a16="http://schemas.microsoft.com/office/drawing/2014/main" val="1600160477"/>
                    </a:ext>
                  </a:extLst>
                </a:gridCol>
                <a:gridCol w="623910">
                  <a:extLst>
                    <a:ext uri="{9D8B030D-6E8A-4147-A177-3AD203B41FA5}">
                      <a16:colId xmlns:a16="http://schemas.microsoft.com/office/drawing/2014/main" val="205648659"/>
                    </a:ext>
                  </a:extLst>
                </a:gridCol>
              </a:tblGrid>
              <a:tr h="2493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374076"/>
                  </a:ext>
                </a:extLst>
              </a:tr>
              <a:tr h="2493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483823"/>
                  </a:ext>
                </a:extLst>
              </a:tr>
              <a:tr h="2493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118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969691"/>
                  </a:ext>
                </a:extLst>
              </a:tr>
              <a:tr h="504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 -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120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122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270043"/>
                  </a:ext>
                </a:extLst>
              </a:tr>
              <a:tr h="284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110,6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118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122,8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184289"/>
                  </a:ext>
                </a:extLst>
              </a:tr>
            </a:tbl>
          </a:graphicData>
        </a:graphic>
      </p:graphicFrame>
      <p:grpSp>
        <p:nvGrpSpPr>
          <p:cNvPr id="13" name="Csoportba foglalás 12"/>
          <p:cNvGrpSpPr/>
          <p:nvPr/>
        </p:nvGrpSpPr>
        <p:grpSpPr>
          <a:xfrm>
            <a:off x="1788298" y="1172428"/>
            <a:ext cx="5357554" cy="1597765"/>
            <a:chOff x="1638020" y="279993"/>
            <a:chExt cx="5357554" cy="1597765"/>
          </a:xfrm>
        </p:grpSpPr>
        <p:sp>
          <p:nvSpPr>
            <p:cNvPr id="3" name="Téglalap 2">
              <a:extLst>
                <a:ext uri="{FF2B5EF4-FFF2-40B4-BE49-F238E27FC236}">
                  <a16:creationId xmlns:a16="http://schemas.microsoft.com/office/drawing/2014/main" id="{A0E02A8B-D197-46D9-9212-C3AAF8A5EC85}"/>
                </a:ext>
              </a:extLst>
            </p:cNvPr>
            <p:cNvSpPr/>
            <p:nvPr/>
          </p:nvSpPr>
          <p:spPr>
            <a:xfrm>
              <a:off x="2044906" y="279993"/>
              <a:ext cx="3592650" cy="5163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hu-HU" sz="2800" b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18DT</a:t>
              </a:r>
              <a:r>
                <a:rPr lang="hu-HU" sz="2800" b="1" baseline="-250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hu-HU" sz="2800" b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+118DT</a:t>
              </a:r>
              <a:r>
                <a:rPr lang="hu-HU" sz="2800" b="1" baseline="-250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hu-HU" sz="2800" b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=110,6</a:t>
              </a:r>
              <a:endParaRPr lang="hu-HU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Jobb oldali kapcsos zárójel 8">
              <a:extLst>
                <a:ext uri="{FF2B5EF4-FFF2-40B4-BE49-F238E27FC236}">
                  <a16:creationId xmlns:a16="http://schemas.microsoft.com/office/drawing/2014/main" id="{212113A9-9BE9-45D5-B4FD-118957A494FF}"/>
                </a:ext>
              </a:extLst>
            </p:cNvPr>
            <p:cNvSpPr/>
            <p:nvPr/>
          </p:nvSpPr>
          <p:spPr>
            <a:xfrm>
              <a:off x="6395301" y="279993"/>
              <a:ext cx="600273" cy="1597764"/>
            </a:xfrm>
            <a:prstGeom prst="righ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 b="1" dirty="0">
                <a:latin typeface="+mj-lt"/>
              </a:endParaRPr>
            </a:p>
          </p:txBody>
        </p:sp>
        <p:sp>
          <p:nvSpPr>
            <p:cNvPr id="14" name="Téglalap 13">
              <a:extLst>
                <a:ext uri="{FF2B5EF4-FFF2-40B4-BE49-F238E27FC236}">
                  <a16:creationId xmlns:a16="http://schemas.microsoft.com/office/drawing/2014/main" id="{3FF5894E-3450-4F93-B6E5-8D540655ED97}"/>
                </a:ext>
              </a:extLst>
            </p:cNvPr>
            <p:cNvSpPr/>
            <p:nvPr/>
          </p:nvSpPr>
          <p:spPr>
            <a:xfrm>
              <a:off x="1682070" y="819990"/>
              <a:ext cx="4543231" cy="5177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hu-HU" sz="2800" b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20DT</a:t>
              </a:r>
              <a:r>
                <a:rPr lang="hu-HU" sz="2800" b="1" baseline="-250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hu-HU" sz="2800" b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+20DT</a:t>
              </a:r>
              <a:r>
                <a:rPr lang="hu-HU" sz="2800" b="1" baseline="-250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2 + </a:t>
              </a:r>
              <a:r>
                <a:rPr lang="hu-HU" sz="2800" b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120DT</a:t>
              </a:r>
              <a:r>
                <a:rPr lang="hu-HU" sz="2800" b="1" baseline="-250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r>
                <a:rPr lang="hu-HU" sz="2800" b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=118</a:t>
              </a:r>
              <a:endParaRPr lang="hu-HU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églalap 14">
              <a:extLst>
                <a:ext uri="{FF2B5EF4-FFF2-40B4-BE49-F238E27FC236}">
                  <a16:creationId xmlns:a16="http://schemas.microsoft.com/office/drawing/2014/main" id="{0EE3947F-BBC7-413C-96A1-04EB05355449}"/>
                </a:ext>
              </a:extLst>
            </p:cNvPr>
            <p:cNvSpPr/>
            <p:nvPr/>
          </p:nvSpPr>
          <p:spPr>
            <a:xfrm>
              <a:off x="1638020" y="1359988"/>
              <a:ext cx="4841390" cy="5177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hu-HU" sz="2800" b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22DT</a:t>
              </a:r>
              <a:r>
                <a:rPr lang="hu-HU" sz="2800" b="1" baseline="-250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hu-HU" sz="2800" b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+22DT</a:t>
              </a:r>
              <a:r>
                <a:rPr lang="hu-HU" sz="2800" b="1" baseline="-250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2 + </a:t>
              </a:r>
              <a:r>
                <a:rPr lang="hu-HU" sz="2800" b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122DT</a:t>
              </a:r>
              <a:r>
                <a:rPr lang="hu-HU" sz="2800" b="1" baseline="-250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r>
                <a:rPr lang="hu-HU" sz="2800" b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=122,8</a:t>
              </a:r>
              <a:endParaRPr lang="hu-HU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Téglalap 3"/>
          <p:cNvSpPr/>
          <p:nvPr/>
        </p:nvSpPr>
        <p:spPr>
          <a:xfrm>
            <a:off x="580744" y="3240364"/>
            <a:ext cx="44085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b="1" u="sng" dirty="0" smtClean="0"/>
              <a:t>2. </a:t>
            </a:r>
            <a:r>
              <a:rPr lang="hu-HU" sz="2400" b="1" u="sng" dirty="0"/>
              <a:t>lépés</a:t>
            </a:r>
            <a:r>
              <a:rPr lang="hu-HU" sz="2400" b="1" u="sng" dirty="0" smtClean="0"/>
              <a:t>:</a:t>
            </a:r>
            <a:r>
              <a:rPr lang="hu-HU" sz="2400" b="1" dirty="0" smtClean="0"/>
              <a:t> DT</a:t>
            </a:r>
            <a:r>
              <a:rPr lang="hu-HU" sz="2400" b="1" baseline="-25000" dirty="0" smtClean="0"/>
              <a:t>1</a:t>
            </a:r>
            <a:r>
              <a:rPr lang="hu-HU" sz="2400" b="1" dirty="0" smtClean="0"/>
              <a:t> </a:t>
            </a:r>
            <a:r>
              <a:rPr lang="hu-HU" sz="2400" b="1" dirty="0"/>
              <a:t>meghatározása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églalap 11"/>
              <p:cNvSpPr/>
              <p:nvPr/>
            </p:nvSpPr>
            <p:spPr>
              <a:xfrm>
                <a:off x="1160993" y="4247874"/>
                <a:ext cx="6096000" cy="178318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18</m:t>
                      </m:r>
                      <m:sSub>
                        <m:sSubPr>
                          <m:ctrlPr>
                            <a:rPr lang="hu-HU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𝐷𝑇</m:t>
                          </m:r>
                        </m:e>
                        <m:sub>
                          <m:r>
                            <a:rPr lang="hu-HU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hu-HU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+118</m:t>
                      </m:r>
                      <m:sSub>
                        <m:sSubPr>
                          <m:ctrlPr>
                            <a:rPr lang="hu-HU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𝐷𝑇</m:t>
                          </m:r>
                        </m:e>
                        <m:sub>
                          <m:r>
                            <a:rPr lang="hu-HU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hu-HU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=110,6</m:t>
                      </m:r>
                    </m:oMath>
                  </m:oMathPara>
                </a14:m>
                <a:endParaRPr lang="hu-HU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18</m:t>
                      </m:r>
                      <m:sSub>
                        <m:sSubPr>
                          <m:ctrlPr>
                            <a:rPr lang="hu-HU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𝐷𝑇</m:t>
                          </m:r>
                        </m:e>
                        <m:sub>
                          <m:r>
                            <a:rPr lang="hu-HU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hu-HU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=110,6−118</m:t>
                      </m:r>
                      <m:sSub>
                        <m:sSubPr>
                          <m:ctrlPr>
                            <a:rPr lang="hu-HU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𝐷𝑇</m:t>
                          </m:r>
                        </m:e>
                        <m:sub>
                          <m:r>
                            <a:rPr lang="hu-HU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u-HU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8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8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𝑫𝑻</m:t>
                          </m:r>
                        </m:e>
                        <m:sub>
                          <m:r>
                            <a:rPr lang="hu-HU" sz="28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</m:sSub>
                      <m:r>
                        <a:rPr lang="hu-HU" sz="28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hu-HU" sz="28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𝟔</m:t>
                      </m:r>
                      <m:r>
                        <a:rPr lang="hu-HU" sz="28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hu-HU" sz="28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𝟏𝟒𝟒</m:t>
                      </m:r>
                      <m:r>
                        <a:rPr lang="hu-HU" sz="28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hu-HU" sz="28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𝟔</m:t>
                      </m:r>
                      <m:r>
                        <a:rPr lang="hu-HU" sz="28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hu-HU" sz="28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𝟓𝟓𝟔</m:t>
                      </m:r>
                      <m:sSub>
                        <m:sSubPr>
                          <m:ctrlPr>
                            <a:rPr lang="hu-HU" sz="28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8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𝑫𝑻</m:t>
                          </m:r>
                        </m:e>
                        <m:sub>
                          <m:r>
                            <a:rPr lang="hu-HU" sz="28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hu-HU" sz="28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églalap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0993" y="4247874"/>
                <a:ext cx="6096000" cy="17831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églalap 15"/>
          <p:cNvSpPr/>
          <p:nvPr/>
        </p:nvSpPr>
        <p:spPr>
          <a:xfrm>
            <a:off x="580744" y="359717"/>
            <a:ext cx="52084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b="1" u="sng" dirty="0"/>
              <a:t>1. lépés</a:t>
            </a:r>
            <a:r>
              <a:rPr lang="hu-HU" sz="2400" b="1" u="sng" dirty="0" smtClean="0"/>
              <a:t>:</a:t>
            </a:r>
            <a:r>
              <a:rPr lang="hu-HU" sz="2400" b="1" dirty="0" smtClean="0"/>
              <a:t> Egyenletrendszer felírása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199872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  <p:bldP spid="12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F8B0EBDD-9D57-4CC7-B52D-3F09FC8EB0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solidFill>
            <a:srgbClr val="76CDD4"/>
          </a:solidFill>
        </p:spPr>
        <p:txBody>
          <a:bodyPr/>
          <a:lstStyle/>
          <a:p>
            <a:pPr rtl="0"/>
            <a:r>
              <a:rPr lang="hu-HU" sz="2200" b="1" dirty="0"/>
              <a:t>1. Feladat</a:t>
            </a:r>
            <a:endParaRPr lang="en-US" sz="2200" b="1" dirty="0"/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D10ECF87-6983-4499-887A-7EB7FB807D31}"/>
              </a:ext>
            </a:extLst>
          </p:cNvPr>
          <p:cNvSpPr txBox="1">
            <a:spLocks/>
          </p:cNvSpPr>
          <p:nvPr/>
        </p:nvSpPr>
        <p:spPr>
          <a:xfrm>
            <a:off x="1296132" y="1848974"/>
            <a:ext cx="9599735" cy="36702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i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>
              <a:spcAft>
                <a:spcPts val="600"/>
              </a:spcAft>
            </a:pPr>
            <a:r>
              <a:rPr lang="hu-HU" sz="2300" dirty="0"/>
              <a:t>Egy befektető a hozamgörbe meglovaglásával foglalkozik (</a:t>
            </a:r>
            <a:r>
              <a:rPr lang="hu-HU" sz="2300" dirty="0" err="1"/>
              <a:t>riding</a:t>
            </a:r>
            <a:r>
              <a:rPr lang="hu-HU" sz="2300" dirty="0"/>
              <a:t> </a:t>
            </a:r>
            <a:r>
              <a:rPr lang="hu-HU" sz="2300" dirty="0" err="1"/>
              <a:t>the</a:t>
            </a:r>
            <a:r>
              <a:rPr lang="hu-HU" sz="2300" dirty="0"/>
              <a:t> </a:t>
            </a:r>
            <a:r>
              <a:rPr lang="hu-HU" sz="2300" dirty="0" err="1"/>
              <a:t>yield</a:t>
            </a:r>
            <a:r>
              <a:rPr lang="hu-HU" sz="2300" dirty="0"/>
              <a:t> </a:t>
            </a:r>
            <a:r>
              <a:rPr lang="hu-HU" sz="2300" dirty="0" err="1"/>
              <a:t>curve</a:t>
            </a:r>
            <a:r>
              <a:rPr lang="hu-HU" sz="2300" dirty="0"/>
              <a:t>) oly módon, hogy </a:t>
            </a:r>
            <a:r>
              <a:rPr lang="hu-HU" sz="2300" b="1" dirty="0"/>
              <a:t>ma megvesz</a:t>
            </a:r>
            <a:r>
              <a:rPr lang="hu-HU" sz="2300" dirty="0"/>
              <a:t> egy </a:t>
            </a:r>
            <a:r>
              <a:rPr lang="hu-HU" sz="2300" b="1" dirty="0"/>
              <a:t>hároméves elemi kötvényt </a:t>
            </a:r>
            <a:r>
              <a:rPr lang="hu-HU" sz="2300" dirty="0"/>
              <a:t>és </a:t>
            </a:r>
            <a:r>
              <a:rPr lang="hu-HU" sz="2300" b="1" dirty="0"/>
              <a:t>két év múlva eladja</a:t>
            </a:r>
            <a:r>
              <a:rPr lang="hu-HU" sz="2300" dirty="0"/>
              <a:t>. </a:t>
            </a:r>
          </a:p>
          <a:p>
            <a:pPr>
              <a:spcAft>
                <a:spcPts val="600"/>
              </a:spcAft>
            </a:pPr>
            <a:r>
              <a:rPr lang="hu-HU" sz="2300" b="1" cap="none" dirty="0"/>
              <a:t>a</a:t>
            </a:r>
            <a:r>
              <a:rPr lang="hu-HU" sz="2300" b="1" dirty="0"/>
              <a:t>.) </a:t>
            </a:r>
            <a:r>
              <a:rPr lang="hu-HU" sz="2300" dirty="0"/>
              <a:t>Az első vagy a második évben realizál </a:t>
            </a:r>
            <a:r>
              <a:rPr lang="hu-HU" sz="2300" b="1" dirty="0"/>
              <a:t>magasabb ex-post </a:t>
            </a:r>
            <a:r>
              <a:rPr lang="hu-HU" sz="2300" dirty="0"/>
              <a:t>hozamot a befektető, ha a hozamgörbe mai, egy év </a:t>
            </a:r>
            <a:r>
              <a:rPr lang="hu-HU" sz="2300" dirty="0" err="1"/>
              <a:t>múlvai</a:t>
            </a:r>
            <a:r>
              <a:rPr lang="hu-HU" sz="2300" dirty="0"/>
              <a:t> és két év </a:t>
            </a:r>
            <a:r>
              <a:rPr lang="hu-HU" sz="2300" dirty="0" err="1"/>
              <a:t>múlvai</a:t>
            </a:r>
            <a:r>
              <a:rPr lang="hu-HU" sz="2300" dirty="0"/>
              <a:t> értékei az alábbi </a:t>
            </a:r>
            <a:r>
              <a:rPr lang="hu-HU" sz="2300" b="1" dirty="0"/>
              <a:t>táblázat</a:t>
            </a:r>
            <a:r>
              <a:rPr lang="hu-HU" sz="2300" dirty="0"/>
              <a:t> szerint alakulnak?</a:t>
            </a:r>
          </a:p>
          <a:p>
            <a:pPr>
              <a:spcAft>
                <a:spcPts val="600"/>
              </a:spcAft>
            </a:pPr>
            <a:r>
              <a:rPr lang="hu-HU" sz="2300" b="1" cap="none" dirty="0" err="1"/>
              <a:t>b</a:t>
            </a:r>
            <a:r>
              <a:rPr lang="hu-HU" sz="2300" b="1" dirty="0" err="1"/>
              <a:t>.</a:t>
            </a:r>
            <a:r>
              <a:rPr lang="hu-HU" sz="2300" b="1" dirty="0"/>
              <a:t>) </a:t>
            </a:r>
            <a:r>
              <a:rPr lang="hu-HU" sz="2300" dirty="0"/>
              <a:t>Jobban vagy </a:t>
            </a:r>
            <a:r>
              <a:rPr lang="hu-HU" sz="2300" dirty="0" err="1"/>
              <a:t>rosszabbul</a:t>
            </a:r>
            <a:r>
              <a:rPr lang="hu-HU" sz="2300" dirty="0"/>
              <a:t> járt volna ehhez képest a befektető a </a:t>
            </a:r>
            <a:r>
              <a:rPr lang="hu-HU" sz="2300" b="1" dirty="0"/>
              <a:t>két éves periódus alatt</a:t>
            </a:r>
            <a:r>
              <a:rPr lang="hu-HU" sz="2300" dirty="0"/>
              <a:t>, ha mindvégig a </a:t>
            </a:r>
            <a:r>
              <a:rPr lang="hu-HU" sz="2300" b="1" dirty="0"/>
              <a:t>kezdeti hozamgörbe </a:t>
            </a:r>
            <a:r>
              <a:rPr lang="hu-HU" sz="2300" dirty="0"/>
              <a:t>maradt volna </a:t>
            </a:r>
            <a:r>
              <a:rPr lang="hu-HU" sz="2300" b="1" dirty="0"/>
              <a:t>érvényben</a:t>
            </a:r>
            <a:r>
              <a:rPr lang="hu-HU" sz="2300" dirty="0"/>
              <a:t>? Válaszát indokolja!</a:t>
            </a:r>
          </a:p>
        </p:txBody>
      </p:sp>
    </p:spTree>
    <p:extLst>
      <p:ext uri="{BB962C8B-B14F-4D97-AF65-F5344CB8AC3E}">
        <p14:creationId xmlns:p14="http://schemas.microsoft.com/office/powerpoint/2010/main" val="272401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>
            <a:extLst>
              <a:ext uri="{FF2B5EF4-FFF2-40B4-BE49-F238E27FC236}">
                <a16:creationId xmlns:a16="http://schemas.microsoft.com/office/drawing/2014/main" id="{9A7B6741-FF24-4AFA-9B6E-57C80FDEE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8119" y="540198"/>
            <a:ext cx="3418048" cy="5850945"/>
          </a:xfrm>
        </p:spPr>
        <p:txBody>
          <a:bodyPr>
            <a:normAutofit/>
          </a:bodyPr>
          <a:lstStyle/>
          <a:p>
            <a:r>
              <a:rPr lang="hu-HU" sz="2800" b="1" u="sng" dirty="0" err="1">
                <a:latin typeface="+mj-lt"/>
              </a:rPr>
              <a:t>Adatkigyűjtés</a:t>
            </a:r>
            <a:r>
              <a:rPr lang="hu-HU" sz="2800" b="1" u="sng" dirty="0">
                <a:latin typeface="+mj-lt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endParaRPr lang="hu-HU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latin typeface="+mj-lt"/>
            </a:endParaRP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3DB372EE-BC92-4DBB-91C8-E7ED9C1F085A}"/>
              </a:ext>
            </a:extLst>
          </p:cNvPr>
          <p:cNvSpPr/>
          <p:nvPr/>
        </p:nvSpPr>
        <p:spPr>
          <a:xfrm>
            <a:off x="305615" y="105761"/>
            <a:ext cx="7719646" cy="6471138"/>
          </a:xfrm>
          <a:prstGeom prst="rect">
            <a:avLst/>
          </a:prstGeom>
          <a:solidFill>
            <a:srgbClr val="6ECDD3">
              <a:alpha val="7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+mj-lt"/>
            </a:endParaRPr>
          </a:p>
        </p:txBody>
      </p:sp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7B89367C-2F25-4A8A-AF0C-01483CEFB7E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98119" y="1268631"/>
          <a:ext cx="3248048" cy="1623756"/>
        </p:xfrm>
        <a:graphic>
          <a:graphicData uri="http://schemas.openxmlformats.org/drawingml/2006/table">
            <a:tbl>
              <a:tblPr firstRow="1" firstCol="1" bandRow="1">
                <a:tableStyleId>{74C1A8A3-306A-4EB7-A6B1-4F7E0EB9C5D6}</a:tableStyleId>
              </a:tblPr>
              <a:tblGrid>
                <a:gridCol w="399622">
                  <a:extLst>
                    <a:ext uri="{9D8B030D-6E8A-4147-A177-3AD203B41FA5}">
                      <a16:colId xmlns:a16="http://schemas.microsoft.com/office/drawing/2014/main" val="1065093441"/>
                    </a:ext>
                  </a:extLst>
                </a:gridCol>
                <a:gridCol w="737602">
                  <a:extLst>
                    <a:ext uri="{9D8B030D-6E8A-4147-A177-3AD203B41FA5}">
                      <a16:colId xmlns:a16="http://schemas.microsoft.com/office/drawing/2014/main" val="777292860"/>
                    </a:ext>
                  </a:extLst>
                </a:gridCol>
                <a:gridCol w="714188">
                  <a:extLst>
                    <a:ext uri="{9D8B030D-6E8A-4147-A177-3AD203B41FA5}">
                      <a16:colId xmlns:a16="http://schemas.microsoft.com/office/drawing/2014/main" val="3842475381"/>
                    </a:ext>
                  </a:extLst>
                </a:gridCol>
                <a:gridCol w="772726">
                  <a:extLst>
                    <a:ext uri="{9D8B030D-6E8A-4147-A177-3AD203B41FA5}">
                      <a16:colId xmlns:a16="http://schemas.microsoft.com/office/drawing/2014/main" val="1600160477"/>
                    </a:ext>
                  </a:extLst>
                </a:gridCol>
                <a:gridCol w="623910">
                  <a:extLst>
                    <a:ext uri="{9D8B030D-6E8A-4147-A177-3AD203B41FA5}">
                      <a16:colId xmlns:a16="http://schemas.microsoft.com/office/drawing/2014/main" val="205648659"/>
                    </a:ext>
                  </a:extLst>
                </a:gridCol>
              </a:tblGrid>
              <a:tr h="2493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374076"/>
                  </a:ext>
                </a:extLst>
              </a:tr>
              <a:tr h="2493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483823"/>
                  </a:ext>
                </a:extLst>
              </a:tr>
              <a:tr h="2493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118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969691"/>
                  </a:ext>
                </a:extLst>
              </a:tr>
              <a:tr h="504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 -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120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122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270043"/>
                  </a:ext>
                </a:extLst>
              </a:tr>
              <a:tr h="284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110,6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118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122,8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184289"/>
                  </a:ext>
                </a:extLst>
              </a:tr>
            </a:tbl>
          </a:graphicData>
        </a:graphic>
      </p:graphicFrame>
      <p:sp>
        <p:nvSpPr>
          <p:cNvPr id="17" name="Téglalap 16"/>
          <p:cNvSpPr/>
          <p:nvPr/>
        </p:nvSpPr>
        <p:spPr>
          <a:xfrm>
            <a:off x="476240" y="235770"/>
            <a:ext cx="44085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b="1" u="sng" dirty="0"/>
              <a:t>3</a:t>
            </a:r>
            <a:r>
              <a:rPr lang="hu-HU" sz="2400" b="1" u="sng" dirty="0" smtClean="0"/>
              <a:t>. </a:t>
            </a:r>
            <a:r>
              <a:rPr lang="hu-HU" sz="2400" b="1" u="sng" dirty="0"/>
              <a:t>lépés</a:t>
            </a:r>
            <a:r>
              <a:rPr lang="hu-HU" sz="2400" b="1" u="sng" dirty="0" smtClean="0"/>
              <a:t>:</a:t>
            </a:r>
            <a:r>
              <a:rPr lang="hu-HU" sz="2400" b="1" dirty="0" smtClean="0"/>
              <a:t> DT</a:t>
            </a:r>
            <a:r>
              <a:rPr lang="hu-HU" sz="2400" b="1" baseline="-25000" dirty="0" smtClean="0"/>
              <a:t>3</a:t>
            </a:r>
            <a:r>
              <a:rPr lang="hu-HU" sz="2400" b="1" dirty="0" smtClean="0"/>
              <a:t> </a:t>
            </a:r>
            <a:r>
              <a:rPr lang="hu-HU" sz="2400" b="1" dirty="0"/>
              <a:t>meghatározása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églalap 6"/>
              <p:cNvSpPr/>
              <p:nvPr/>
            </p:nvSpPr>
            <p:spPr>
              <a:xfrm>
                <a:off x="542394" y="817487"/>
                <a:ext cx="7246088" cy="25811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20∗</m:t>
                      </m:r>
                      <m:d>
                        <m:dPr>
                          <m:ctrlP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6,144−6,556</m:t>
                          </m:r>
                          <m:sSub>
                            <m:sSubPr>
                              <m:ctrlPr>
                                <a:rPr lang="hu-HU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𝐷𝑇</m:t>
                              </m:r>
                            </m:e>
                            <m:sub>
                              <m:r>
                                <a:rPr lang="hu-HU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hu-HU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+20</m:t>
                      </m:r>
                      <m:sSub>
                        <m:sSubPr>
                          <m:ctrlP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𝐷𝑇</m:t>
                          </m:r>
                        </m:e>
                        <m:sub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hu-HU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+120</m:t>
                      </m:r>
                      <m:sSub>
                        <m:sSubPr>
                          <m:ctrlP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𝐷𝑇</m:t>
                          </m:r>
                        </m:e>
                        <m:sub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hu-HU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=118</m:t>
                      </m:r>
                    </m:oMath>
                  </m:oMathPara>
                </a14:m>
                <a:endParaRPr lang="hu-HU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122,88−131,12</m:t>
                      </m:r>
                      <m:sSub>
                        <m:sSubPr>
                          <m:ctrlP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𝐷𝑇</m:t>
                          </m:r>
                        </m:e>
                        <m:sub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hu-HU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+20</m:t>
                      </m:r>
                      <m:sSub>
                        <m:sSubPr>
                          <m:ctrlP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𝐷𝑇</m:t>
                          </m:r>
                        </m:e>
                        <m:sub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hu-HU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+120</m:t>
                      </m:r>
                      <m:sSub>
                        <m:sSubPr>
                          <m:ctrlP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𝐷𝑇</m:t>
                          </m:r>
                        </m:e>
                        <m:sub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hu-HU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=118</m:t>
                      </m:r>
                    </m:oMath>
                  </m:oMathPara>
                </a14:m>
                <a:endParaRPr lang="hu-HU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−111,12</m:t>
                      </m:r>
                      <m:sSub>
                        <m:sSubPr>
                          <m:ctrlP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𝐷𝑇</m:t>
                          </m:r>
                        </m:e>
                        <m:sub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hu-HU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+120</m:t>
                      </m:r>
                      <m:sSub>
                        <m:sSubPr>
                          <m:ctrlP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𝐷𝑇</m:t>
                          </m:r>
                        </m:e>
                        <m:sub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hu-HU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=−4,88</m:t>
                      </m:r>
                    </m:oMath>
                  </m:oMathPara>
                </a14:m>
                <a:endParaRPr lang="hu-HU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120</m:t>
                      </m:r>
                      <m:sSub>
                        <m:sSubPr>
                          <m:ctrlP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𝐷𝑇</m:t>
                          </m:r>
                        </m:e>
                        <m:sub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hu-HU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=−4,88+111,12</m:t>
                      </m:r>
                      <m:sSub>
                        <m:sSubPr>
                          <m:ctrlP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𝐷𝑇</m:t>
                          </m:r>
                        </m:e>
                        <m:sub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u-HU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𝑫𝑻</m:t>
                          </m:r>
                        </m:e>
                        <m:sub>
                          <m:r>
                            <a:rPr lang="hu-HU" sz="2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sub>
                      </m:sSub>
                      <m:r>
                        <a:rPr lang="hu-HU" sz="2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hu-HU" sz="2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hu-HU" sz="2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hu-HU" sz="2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𝟎𝟒𝟎𝟔𝟕</m:t>
                      </m:r>
                      <m:r>
                        <a:rPr lang="hu-HU" sz="2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hu-HU" sz="2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hu-HU" sz="2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hu-HU" sz="2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𝟗𝟐𝟔</m:t>
                      </m:r>
                      <m:sSub>
                        <m:sSubPr>
                          <m:ctrlPr>
                            <a:rPr lang="hu-HU" sz="2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𝑫𝑻</m:t>
                          </m:r>
                        </m:e>
                        <m:sub>
                          <m:r>
                            <a:rPr lang="hu-HU" sz="2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hu-HU" sz="24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églalap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394" y="817487"/>
                <a:ext cx="7246088" cy="25811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églalap 17"/>
          <p:cNvSpPr/>
          <p:nvPr/>
        </p:nvSpPr>
        <p:spPr>
          <a:xfrm>
            <a:off x="476240" y="3259709"/>
            <a:ext cx="3785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b="1" u="sng" dirty="0" smtClean="0"/>
              <a:t>4. </a:t>
            </a:r>
            <a:r>
              <a:rPr lang="hu-HU" sz="2400" b="1" u="sng" dirty="0"/>
              <a:t>lépés</a:t>
            </a:r>
            <a:r>
              <a:rPr lang="hu-HU" sz="2400" b="1" u="sng" dirty="0" smtClean="0"/>
              <a:t>:</a:t>
            </a:r>
            <a:r>
              <a:rPr lang="hu-HU" sz="2400" b="1" dirty="0" smtClean="0"/>
              <a:t> DT</a:t>
            </a:r>
            <a:r>
              <a:rPr lang="hu-HU" sz="2400" b="1" baseline="-25000" dirty="0"/>
              <a:t>2</a:t>
            </a:r>
            <a:r>
              <a:rPr lang="hu-HU" sz="2400" b="1" dirty="0" smtClean="0"/>
              <a:t> kiszámítása</a:t>
            </a:r>
            <a:endParaRPr lang="hu-HU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églalap 7"/>
              <p:cNvSpPr/>
              <p:nvPr/>
            </p:nvSpPr>
            <p:spPr>
              <a:xfrm>
                <a:off x="305615" y="3827204"/>
                <a:ext cx="7760751" cy="28555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22∗</m:t>
                      </m:r>
                      <m:d>
                        <m:dPr>
                          <m:ctrlP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6,144−6,556</m:t>
                          </m:r>
                          <m:sSub>
                            <m:sSubPr>
                              <m:ctrlPr>
                                <a:rPr lang="hu-HU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𝐷𝑇</m:t>
                              </m:r>
                            </m:e>
                            <m:sub>
                              <m:r>
                                <a:rPr lang="hu-HU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hu-HU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+22</m:t>
                      </m:r>
                      <m:sSub>
                        <m:sSubPr>
                          <m:ctrlP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𝐷𝑇</m:t>
                          </m:r>
                        </m:e>
                        <m:sub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hu-HU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+122∗(−0,04067+0,926</m:t>
                      </m:r>
                      <m:sSub>
                        <m:sSubPr>
                          <m:ctrlP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𝐷𝑇</m:t>
                          </m:r>
                        </m:e>
                        <m:sub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hu-HU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)=122,8</m:t>
                      </m:r>
                    </m:oMath>
                  </m:oMathPara>
                </a14:m>
                <a:endParaRPr lang="hu-HU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135,168−144,232</m:t>
                      </m:r>
                      <m:sSub>
                        <m:sSubPr>
                          <m:ctrlP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𝐷𝑇</m:t>
                          </m:r>
                        </m:e>
                        <m:sub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hu-HU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+22</m:t>
                      </m:r>
                      <m:sSub>
                        <m:sSubPr>
                          <m:ctrlP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𝐷𝑇</m:t>
                          </m:r>
                        </m:e>
                        <m:sub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hu-HU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−4,96174</m:t>
                          </m:r>
                        </m:e>
                      </m:d>
                      <m:r>
                        <a:rPr lang="hu-HU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+112,972</m:t>
                      </m:r>
                      <m:sSub>
                        <m:sSubPr>
                          <m:ctrlP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𝐷𝑇</m:t>
                          </m:r>
                        </m:e>
                        <m:sub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hu-HU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=122,8</m:t>
                      </m:r>
                    </m:oMath>
                  </m:oMathPara>
                </a14:m>
                <a:endParaRPr lang="hu-HU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−9,26</m:t>
                      </m:r>
                      <m:sSub>
                        <m:sSubPr>
                          <m:ctrlP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𝐷𝑇</m:t>
                          </m:r>
                        </m:e>
                        <m:sub>
                          <m:r>
                            <a:rPr lang="hu-HU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hu-HU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=−7,40626</m:t>
                      </m:r>
                    </m:oMath>
                  </m:oMathPara>
                </a14:m>
                <a:endParaRPr lang="hu-HU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𝑫𝑻</m:t>
                          </m:r>
                        </m:e>
                        <m:sub>
                          <m:r>
                            <a:rPr lang="hu-HU" sz="2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b>
                      </m:sSub>
                      <m:r>
                        <a:rPr lang="hu-HU" sz="2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hu-HU" sz="2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hu-HU" sz="2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hu-HU" sz="2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𝟕𝟗𝟗</m:t>
                      </m:r>
                      <m:r>
                        <a:rPr lang="hu-HU" sz="24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≈</m:t>
                      </m:r>
                      <m:r>
                        <a:rPr lang="hu-HU" sz="24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hu-HU" sz="24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hu-HU" sz="24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𝟖</m:t>
                      </m:r>
                    </m:oMath>
                  </m:oMathPara>
                </a14:m>
                <a:endParaRPr lang="hu-HU" sz="24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églalap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615" y="3827204"/>
                <a:ext cx="7760751" cy="28555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738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7" grpId="0"/>
      <p:bldP spid="7" grpId="0"/>
      <p:bldP spid="18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>
            <a:extLst>
              <a:ext uri="{FF2B5EF4-FFF2-40B4-BE49-F238E27FC236}">
                <a16:creationId xmlns:a16="http://schemas.microsoft.com/office/drawing/2014/main" id="{9A7B6741-FF24-4AFA-9B6E-57C80FDEE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8119" y="540198"/>
            <a:ext cx="3418048" cy="5850945"/>
          </a:xfrm>
        </p:spPr>
        <p:txBody>
          <a:bodyPr>
            <a:normAutofit/>
          </a:bodyPr>
          <a:lstStyle/>
          <a:p>
            <a:r>
              <a:rPr lang="hu-HU" sz="2800" b="1" u="sng" dirty="0" err="1">
                <a:latin typeface="+mj-lt"/>
              </a:rPr>
              <a:t>Adatkigyűjtés</a:t>
            </a:r>
            <a:r>
              <a:rPr lang="hu-HU" sz="2800" b="1" u="sng" dirty="0">
                <a:latin typeface="+mj-lt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endParaRPr lang="hu-HU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latin typeface="+mj-lt"/>
            </a:endParaRP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3DB372EE-BC92-4DBB-91C8-E7ED9C1F085A}"/>
              </a:ext>
            </a:extLst>
          </p:cNvPr>
          <p:cNvSpPr/>
          <p:nvPr/>
        </p:nvSpPr>
        <p:spPr>
          <a:xfrm>
            <a:off x="305615" y="105761"/>
            <a:ext cx="7719646" cy="6471138"/>
          </a:xfrm>
          <a:prstGeom prst="rect">
            <a:avLst/>
          </a:prstGeom>
          <a:solidFill>
            <a:srgbClr val="6ECDD3">
              <a:alpha val="7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+mj-lt"/>
            </a:endParaRPr>
          </a:p>
        </p:txBody>
      </p:sp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7B89367C-2F25-4A8A-AF0C-01483CEFB7E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98119" y="1268631"/>
          <a:ext cx="3248048" cy="1678869"/>
        </p:xfrm>
        <a:graphic>
          <a:graphicData uri="http://schemas.openxmlformats.org/drawingml/2006/table">
            <a:tbl>
              <a:tblPr firstRow="1" firstCol="1" bandRow="1">
                <a:tableStyleId>{74C1A8A3-306A-4EB7-A6B1-4F7E0EB9C5D6}</a:tableStyleId>
              </a:tblPr>
              <a:tblGrid>
                <a:gridCol w="399622">
                  <a:extLst>
                    <a:ext uri="{9D8B030D-6E8A-4147-A177-3AD203B41FA5}">
                      <a16:colId xmlns:a16="http://schemas.microsoft.com/office/drawing/2014/main" val="1065093441"/>
                    </a:ext>
                  </a:extLst>
                </a:gridCol>
                <a:gridCol w="737602">
                  <a:extLst>
                    <a:ext uri="{9D8B030D-6E8A-4147-A177-3AD203B41FA5}">
                      <a16:colId xmlns:a16="http://schemas.microsoft.com/office/drawing/2014/main" val="777292860"/>
                    </a:ext>
                  </a:extLst>
                </a:gridCol>
                <a:gridCol w="714188">
                  <a:extLst>
                    <a:ext uri="{9D8B030D-6E8A-4147-A177-3AD203B41FA5}">
                      <a16:colId xmlns:a16="http://schemas.microsoft.com/office/drawing/2014/main" val="3842475381"/>
                    </a:ext>
                  </a:extLst>
                </a:gridCol>
                <a:gridCol w="772726">
                  <a:extLst>
                    <a:ext uri="{9D8B030D-6E8A-4147-A177-3AD203B41FA5}">
                      <a16:colId xmlns:a16="http://schemas.microsoft.com/office/drawing/2014/main" val="1600160477"/>
                    </a:ext>
                  </a:extLst>
                </a:gridCol>
                <a:gridCol w="623910">
                  <a:extLst>
                    <a:ext uri="{9D8B030D-6E8A-4147-A177-3AD203B41FA5}">
                      <a16:colId xmlns:a16="http://schemas.microsoft.com/office/drawing/2014/main" val="205648659"/>
                    </a:ext>
                  </a:extLst>
                </a:gridCol>
              </a:tblGrid>
              <a:tr h="2493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374076"/>
                  </a:ext>
                </a:extLst>
              </a:tr>
              <a:tr h="2493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483823"/>
                  </a:ext>
                </a:extLst>
              </a:tr>
              <a:tr h="2493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118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969691"/>
                  </a:ext>
                </a:extLst>
              </a:tr>
              <a:tr h="504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 -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120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122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270043"/>
                  </a:ext>
                </a:extLst>
              </a:tr>
              <a:tr h="284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110,6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118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122,8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184289"/>
                  </a:ext>
                </a:extLst>
              </a:tr>
            </a:tbl>
          </a:graphicData>
        </a:graphic>
      </p:graphicFrame>
      <p:sp>
        <p:nvSpPr>
          <p:cNvPr id="17" name="Téglalap 16"/>
          <p:cNvSpPr/>
          <p:nvPr/>
        </p:nvSpPr>
        <p:spPr>
          <a:xfrm>
            <a:off x="476240" y="434359"/>
            <a:ext cx="3785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b="1" u="sng" dirty="0" smtClean="0"/>
              <a:t>5. </a:t>
            </a:r>
            <a:r>
              <a:rPr lang="hu-HU" sz="2400" b="1" u="sng" dirty="0"/>
              <a:t>lépés</a:t>
            </a:r>
            <a:r>
              <a:rPr lang="hu-HU" sz="2400" b="1" u="sng" dirty="0" smtClean="0"/>
              <a:t>:</a:t>
            </a:r>
            <a:r>
              <a:rPr lang="hu-HU" sz="2400" b="1" dirty="0" smtClean="0"/>
              <a:t> DT</a:t>
            </a:r>
            <a:r>
              <a:rPr lang="hu-HU" sz="2400" b="1" baseline="-25000" dirty="0" smtClean="0"/>
              <a:t>1</a:t>
            </a:r>
            <a:r>
              <a:rPr lang="hu-HU" sz="2400" b="1" dirty="0" smtClean="0"/>
              <a:t> kiszámítása</a:t>
            </a:r>
            <a:endParaRPr lang="hu-HU" sz="2400" b="1" dirty="0"/>
          </a:p>
        </p:txBody>
      </p:sp>
      <p:sp>
        <p:nvSpPr>
          <p:cNvPr id="18" name="Téglalap 17"/>
          <p:cNvSpPr/>
          <p:nvPr/>
        </p:nvSpPr>
        <p:spPr>
          <a:xfrm>
            <a:off x="476240" y="3234837"/>
            <a:ext cx="3785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b="1" u="sng" dirty="0"/>
              <a:t>6</a:t>
            </a:r>
            <a:r>
              <a:rPr lang="hu-HU" sz="2400" b="1" u="sng" dirty="0" smtClean="0"/>
              <a:t>. </a:t>
            </a:r>
            <a:r>
              <a:rPr lang="hu-HU" sz="2400" b="1" u="sng" dirty="0"/>
              <a:t>lépés</a:t>
            </a:r>
            <a:r>
              <a:rPr lang="hu-HU" sz="2400" b="1" u="sng" dirty="0" smtClean="0"/>
              <a:t>:</a:t>
            </a:r>
            <a:r>
              <a:rPr lang="hu-HU" sz="2400" b="1" dirty="0" smtClean="0"/>
              <a:t> DT</a:t>
            </a:r>
            <a:r>
              <a:rPr lang="hu-HU" sz="2400" b="1" baseline="-25000" dirty="0" smtClean="0"/>
              <a:t>3</a:t>
            </a:r>
            <a:r>
              <a:rPr lang="hu-HU" sz="2400" b="1" dirty="0" smtClean="0"/>
              <a:t> kiszámítása</a:t>
            </a:r>
            <a:endParaRPr lang="hu-HU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églalap 2"/>
              <p:cNvSpPr/>
              <p:nvPr/>
            </p:nvSpPr>
            <p:spPr>
              <a:xfrm>
                <a:off x="1213251" y="1254987"/>
                <a:ext cx="6096000" cy="178318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8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𝐷𝑇</m:t>
                          </m:r>
                        </m:e>
                        <m:sub>
                          <m:r>
                            <a:rPr lang="hu-HU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hu-HU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=6,144−6,556∗0,8</m:t>
                      </m:r>
                    </m:oMath>
                  </m:oMathPara>
                </a14:m>
                <a:endParaRPr lang="hu-HU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𝐷𝑇</m:t>
                          </m:r>
                        </m:e>
                        <m:sub>
                          <m:r>
                            <a:rPr lang="hu-HU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hu-HU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=6,144−5,2448</m:t>
                      </m:r>
                    </m:oMath>
                  </m:oMathPara>
                </a14:m>
                <a:endParaRPr lang="hu-HU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8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8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𝑫𝑻</m:t>
                          </m:r>
                        </m:e>
                        <m:sub>
                          <m:r>
                            <a:rPr lang="hu-HU" sz="28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</m:sSub>
                      <m:r>
                        <a:rPr lang="hu-HU" sz="28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hu-HU" sz="28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hu-HU" sz="28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hu-HU" sz="28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𝟖𝟗𝟗</m:t>
                      </m:r>
                      <m:r>
                        <a:rPr lang="hu-HU" sz="28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≈</m:t>
                      </m:r>
                      <m:r>
                        <a:rPr lang="hu-HU" sz="28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hu-HU" sz="28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hu-HU" sz="28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𝟗</m:t>
                      </m:r>
                      <m:r>
                        <a:rPr lang="hu-HU" sz="28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hu-HU" sz="28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églalap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251" y="1254987"/>
                <a:ext cx="6096000" cy="17831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/>
              <p:cNvSpPr/>
              <p:nvPr/>
            </p:nvSpPr>
            <p:spPr>
              <a:xfrm>
                <a:off x="855246" y="3989840"/>
                <a:ext cx="6812010" cy="2346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20∗0,899+20∗0,7998+120</m:t>
                      </m:r>
                      <m:sSub>
                        <m:sSubPr>
                          <m:ctrlPr>
                            <a:rPr lang="hu-HU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𝐷𝑇</m:t>
                          </m:r>
                        </m:e>
                        <m:sub>
                          <m:r>
                            <a:rPr lang="hu-HU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hu-HU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=118</m:t>
                      </m:r>
                    </m:oMath>
                  </m:oMathPara>
                </a14:m>
                <a:endParaRPr lang="hu-HU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17,984+15,996+120</m:t>
                      </m:r>
                      <m:sSub>
                        <m:sSubPr>
                          <m:ctrlPr>
                            <a:rPr lang="hu-HU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𝐷𝑇</m:t>
                          </m:r>
                        </m:e>
                        <m:sub>
                          <m:r>
                            <a:rPr lang="hu-HU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hu-HU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=118</m:t>
                      </m:r>
                    </m:oMath>
                  </m:oMathPara>
                </a14:m>
                <a:endParaRPr lang="hu-HU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120</m:t>
                      </m:r>
                      <m:sSub>
                        <m:sSubPr>
                          <m:ctrlPr>
                            <a:rPr lang="hu-HU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𝐷𝑇</m:t>
                          </m:r>
                        </m:e>
                        <m:sub>
                          <m:r>
                            <a:rPr lang="hu-HU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hu-HU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=84,02</m:t>
                      </m:r>
                    </m:oMath>
                  </m:oMathPara>
                </a14:m>
                <a:endParaRPr lang="hu-HU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8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28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𝑫𝑻</m:t>
                          </m:r>
                        </m:e>
                        <m:sub>
                          <m:r>
                            <a:rPr lang="hu-HU" sz="28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sub>
                      </m:sSub>
                      <m:r>
                        <a:rPr lang="hu-HU" sz="28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hu-HU" sz="28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hu-HU" sz="28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hu-HU" sz="28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𝟕</m:t>
                      </m:r>
                    </m:oMath>
                  </m:oMathPara>
                </a14:m>
                <a:endParaRPr lang="hu-HU" sz="28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églalap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246" y="3989840"/>
                <a:ext cx="6812010" cy="23467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016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7" grpId="0"/>
      <p:bldP spid="18" grpId="0"/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>
            <a:extLst>
              <a:ext uri="{FF2B5EF4-FFF2-40B4-BE49-F238E27FC236}">
                <a16:creationId xmlns:a16="http://schemas.microsoft.com/office/drawing/2014/main" id="{9A7B6741-FF24-4AFA-9B6E-57C80FDEE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8119" y="540198"/>
            <a:ext cx="3418048" cy="5850945"/>
          </a:xfrm>
        </p:spPr>
        <p:txBody>
          <a:bodyPr>
            <a:normAutofit/>
          </a:bodyPr>
          <a:lstStyle/>
          <a:p>
            <a:r>
              <a:rPr lang="hu-HU" sz="2800" b="1" u="sng" dirty="0" err="1">
                <a:latin typeface="+mj-lt"/>
              </a:rPr>
              <a:t>Adatkigyűjtés</a:t>
            </a:r>
            <a:r>
              <a:rPr lang="hu-HU" sz="2800" b="1" u="sng" dirty="0">
                <a:latin typeface="+mj-lt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endParaRPr lang="hu-HU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latin typeface="+mj-lt"/>
            </a:endParaRP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3DB372EE-BC92-4DBB-91C8-E7ED9C1F085A}"/>
              </a:ext>
            </a:extLst>
          </p:cNvPr>
          <p:cNvSpPr/>
          <p:nvPr/>
        </p:nvSpPr>
        <p:spPr>
          <a:xfrm>
            <a:off x="321698" y="119330"/>
            <a:ext cx="7719646" cy="6471138"/>
          </a:xfrm>
          <a:prstGeom prst="rect">
            <a:avLst/>
          </a:prstGeom>
          <a:solidFill>
            <a:srgbClr val="6ECDD3">
              <a:alpha val="7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+mj-lt"/>
            </a:endParaRPr>
          </a:p>
        </p:txBody>
      </p:sp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7B89367C-2F25-4A8A-AF0C-01483CEFB7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427452"/>
              </p:ext>
            </p:extLst>
          </p:nvPr>
        </p:nvGraphicFramePr>
        <p:xfrm>
          <a:off x="8398119" y="1268631"/>
          <a:ext cx="3248048" cy="1678869"/>
        </p:xfrm>
        <a:graphic>
          <a:graphicData uri="http://schemas.openxmlformats.org/drawingml/2006/table">
            <a:tbl>
              <a:tblPr firstRow="1" firstCol="1" bandRow="1">
                <a:tableStyleId>{74C1A8A3-306A-4EB7-A6B1-4F7E0EB9C5D6}</a:tableStyleId>
              </a:tblPr>
              <a:tblGrid>
                <a:gridCol w="399622">
                  <a:extLst>
                    <a:ext uri="{9D8B030D-6E8A-4147-A177-3AD203B41FA5}">
                      <a16:colId xmlns:a16="http://schemas.microsoft.com/office/drawing/2014/main" val="1065093441"/>
                    </a:ext>
                  </a:extLst>
                </a:gridCol>
                <a:gridCol w="737602">
                  <a:extLst>
                    <a:ext uri="{9D8B030D-6E8A-4147-A177-3AD203B41FA5}">
                      <a16:colId xmlns:a16="http://schemas.microsoft.com/office/drawing/2014/main" val="777292860"/>
                    </a:ext>
                  </a:extLst>
                </a:gridCol>
                <a:gridCol w="714188">
                  <a:extLst>
                    <a:ext uri="{9D8B030D-6E8A-4147-A177-3AD203B41FA5}">
                      <a16:colId xmlns:a16="http://schemas.microsoft.com/office/drawing/2014/main" val="3842475381"/>
                    </a:ext>
                  </a:extLst>
                </a:gridCol>
                <a:gridCol w="772726">
                  <a:extLst>
                    <a:ext uri="{9D8B030D-6E8A-4147-A177-3AD203B41FA5}">
                      <a16:colId xmlns:a16="http://schemas.microsoft.com/office/drawing/2014/main" val="1600160477"/>
                    </a:ext>
                  </a:extLst>
                </a:gridCol>
                <a:gridCol w="623910">
                  <a:extLst>
                    <a:ext uri="{9D8B030D-6E8A-4147-A177-3AD203B41FA5}">
                      <a16:colId xmlns:a16="http://schemas.microsoft.com/office/drawing/2014/main" val="205648659"/>
                    </a:ext>
                  </a:extLst>
                </a:gridCol>
              </a:tblGrid>
              <a:tr h="2493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374076"/>
                  </a:ext>
                </a:extLst>
              </a:tr>
              <a:tr h="2493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483823"/>
                  </a:ext>
                </a:extLst>
              </a:tr>
              <a:tr h="2493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118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969691"/>
                  </a:ext>
                </a:extLst>
              </a:tr>
              <a:tr h="504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 -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chemeClr val="tx1"/>
                          </a:solidFill>
                          <a:effectLst/>
                        </a:rPr>
                        <a:t>120</a:t>
                      </a:r>
                      <a:endParaRPr lang="hu-H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122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270043"/>
                  </a:ext>
                </a:extLst>
              </a:tr>
              <a:tr h="284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110,6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118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122,8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184289"/>
                  </a:ext>
                </a:extLst>
              </a:tr>
            </a:tbl>
          </a:graphicData>
        </a:graphic>
      </p:graphicFrame>
      <p:sp>
        <p:nvSpPr>
          <p:cNvPr id="10" name="Szövegdoboz 2">
            <a:extLst>
              <a:ext uri="{FF2B5EF4-FFF2-40B4-BE49-F238E27FC236}">
                <a16:creationId xmlns:a16="http://schemas.microsoft.com/office/drawing/2014/main" id="{D6A83F8F-79A3-4086-87FA-E6577C1ECE47}"/>
              </a:ext>
            </a:extLst>
          </p:cNvPr>
          <p:cNvSpPr txBox="1"/>
          <p:nvPr/>
        </p:nvSpPr>
        <p:spPr>
          <a:xfrm>
            <a:off x="2905706" y="1447772"/>
            <a:ext cx="2371685" cy="190712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3200" dirty="0">
                <a:ea typeface="Calibri" panose="020F0502020204030204" pitchFamily="34" charset="0"/>
                <a:cs typeface="Times New Roman" panose="02020603050405020304" pitchFamily="18" charset="0"/>
              </a:rPr>
              <a:t>DT</a:t>
            </a:r>
            <a:r>
              <a:rPr lang="hu-HU" sz="32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hu-HU" sz="3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=0,9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3200" dirty="0">
                <a:ea typeface="Calibri" panose="020F0502020204030204" pitchFamily="34" charset="0"/>
                <a:cs typeface="Times New Roman" panose="02020603050405020304" pitchFamily="18" charset="0"/>
              </a:rPr>
              <a:t>DT</a:t>
            </a:r>
            <a:r>
              <a:rPr lang="hu-HU" sz="32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hu-HU" sz="3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=0,8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3200" dirty="0">
                <a:ea typeface="Calibri" panose="020F0502020204030204" pitchFamily="34" charset="0"/>
                <a:cs typeface="Times New Roman" panose="02020603050405020304" pitchFamily="18" charset="0"/>
              </a:rPr>
              <a:t>DT</a:t>
            </a:r>
            <a:r>
              <a:rPr lang="hu-HU" sz="32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hu-HU" sz="3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=0,7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10CD7A85-AC2E-428F-9B18-601CD5EA92A4}"/>
              </a:ext>
            </a:extLst>
          </p:cNvPr>
          <p:cNvSpPr/>
          <p:nvPr/>
        </p:nvSpPr>
        <p:spPr>
          <a:xfrm>
            <a:off x="1075460" y="5472126"/>
            <a:ext cx="66591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600" dirty="0" smtClean="0">
                <a:latin typeface="+mj-lt"/>
              </a:rPr>
              <a:t>P=25*0,9+20*0,8+125*0,7=</a:t>
            </a:r>
            <a:r>
              <a:rPr lang="hu-HU" sz="3600" b="1" dirty="0" smtClean="0">
                <a:latin typeface="+mj-lt"/>
              </a:rPr>
              <a:t>130</a:t>
            </a:r>
            <a:endParaRPr lang="hu-HU" sz="3600" b="1" dirty="0">
              <a:latin typeface="+mj-lt"/>
            </a:endParaRPr>
          </a:p>
        </p:txBody>
      </p:sp>
      <p:sp>
        <p:nvSpPr>
          <p:cNvPr id="4" name="Lefelé nyíl 3"/>
          <p:cNvSpPr/>
          <p:nvPr/>
        </p:nvSpPr>
        <p:spPr>
          <a:xfrm>
            <a:off x="3778041" y="289032"/>
            <a:ext cx="627017" cy="809897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640284" y="3627650"/>
            <a:ext cx="5277407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400" b="1" u="sng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lépés</a:t>
            </a:r>
            <a:r>
              <a:rPr lang="hu-HU" sz="2400" b="1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hu-HU" sz="2400" b="1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árfolyam </a:t>
            </a:r>
            <a:r>
              <a:rPr lang="hu-HU" sz="2400" b="1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meghatározása</a:t>
            </a:r>
            <a:endParaRPr lang="hu-H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églalap 15">
            <a:extLst>
              <a:ext uri="{FF2B5EF4-FFF2-40B4-BE49-F238E27FC236}">
                <a16:creationId xmlns:a16="http://schemas.microsoft.com/office/drawing/2014/main" id="{48F43488-169A-4D43-AFEA-EB0E11B41A74}"/>
              </a:ext>
            </a:extLst>
          </p:cNvPr>
          <p:cNvSpPr/>
          <p:nvPr/>
        </p:nvSpPr>
        <p:spPr>
          <a:xfrm>
            <a:off x="1499454" y="4473970"/>
            <a:ext cx="5811206" cy="639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3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P=25*DT</a:t>
            </a:r>
            <a:r>
              <a:rPr lang="hu-HU" sz="3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hu-HU" sz="3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+25*DT</a:t>
            </a:r>
            <a:r>
              <a:rPr lang="hu-HU" sz="3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hu-HU" sz="3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+125*DT</a:t>
            </a:r>
            <a:r>
              <a:rPr lang="hu-HU" sz="3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hu-HU" sz="3200" baseline="-25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99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0" grpId="0" animBg="1"/>
      <p:bldP spid="11" grpId="0"/>
      <p:bldP spid="4" grpId="0" animBg="1"/>
      <p:bldP spid="8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F8B0EBDD-9D57-4CC7-B52D-3F09FC8EB0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56041" y="1344502"/>
            <a:ext cx="1679917" cy="498781"/>
          </a:xfrm>
        </p:spPr>
        <p:txBody>
          <a:bodyPr/>
          <a:lstStyle/>
          <a:p>
            <a:pPr rtl="0"/>
            <a:r>
              <a:rPr lang="hu-HU" sz="2200" b="1" dirty="0"/>
              <a:t>9</a:t>
            </a:r>
            <a:r>
              <a:rPr lang="hu-HU" sz="2200" b="1" dirty="0" smtClean="0"/>
              <a:t>. </a:t>
            </a:r>
            <a:r>
              <a:rPr lang="hu-HU" sz="2200" b="1" dirty="0"/>
              <a:t>Feladat</a:t>
            </a:r>
            <a:endParaRPr lang="en-US" sz="2200" b="1" dirty="0"/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D10ECF87-6983-4499-887A-7EB7FB807D31}"/>
              </a:ext>
            </a:extLst>
          </p:cNvPr>
          <p:cNvSpPr txBox="1">
            <a:spLocks/>
          </p:cNvSpPr>
          <p:nvPr/>
        </p:nvSpPr>
        <p:spPr>
          <a:xfrm>
            <a:off x="1378926" y="1987062"/>
            <a:ext cx="9434146" cy="35264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i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>
              <a:spcAft>
                <a:spcPts val="600"/>
              </a:spcAft>
            </a:pPr>
            <a:r>
              <a:rPr lang="hu-HU" sz="2400" dirty="0"/>
              <a:t>Egy vetélkedő győzteseként Ön a következő </a:t>
            </a:r>
            <a:r>
              <a:rPr lang="hu-HU" sz="2400" b="1" dirty="0"/>
              <a:t>díjak</a:t>
            </a:r>
            <a:r>
              <a:rPr lang="hu-HU" sz="2400" dirty="0"/>
              <a:t> közül választhat. Legyen a </a:t>
            </a:r>
            <a:r>
              <a:rPr lang="hu-HU" sz="2400" b="1" dirty="0"/>
              <a:t>kamatláb évi 12% </a:t>
            </a:r>
            <a:r>
              <a:rPr lang="hu-HU" sz="2400" dirty="0"/>
              <a:t>(a hozamgörbe vízszintes). Melyik a </a:t>
            </a:r>
            <a:r>
              <a:rPr lang="hu-HU" sz="2400" b="1" dirty="0"/>
              <a:t>legértékesebb</a:t>
            </a:r>
            <a:r>
              <a:rPr lang="hu-HU" sz="2400" dirty="0"/>
              <a:t> nyeremény?</a:t>
            </a:r>
          </a:p>
          <a:p>
            <a:pPr>
              <a:spcAft>
                <a:spcPts val="600"/>
              </a:spcAft>
            </a:pPr>
            <a:r>
              <a:rPr lang="hu-HU" sz="2400" b="1" cap="none" dirty="0"/>
              <a:t>a</a:t>
            </a:r>
            <a:r>
              <a:rPr lang="hu-HU" sz="2400" b="1" dirty="0"/>
              <a:t>.) 100 E Ft </a:t>
            </a:r>
            <a:r>
              <a:rPr lang="hu-HU" sz="2400" dirty="0"/>
              <a:t>most </a:t>
            </a:r>
            <a:r>
              <a:rPr lang="hu-HU" sz="2400" b="1" dirty="0"/>
              <a:t>azonnal</a:t>
            </a:r>
            <a:r>
              <a:rPr lang="hu-HU" sz="2400" dirty="0"/>
              <a:t>.</a:t>
            </a:r>
          </a:p>
          <a:p>
            <a:pPr>
              <a:spcAft>
                <a:spcPts val="600"/>
              </a:spcAft>
            </a:pPr>
            <a:r>
              <a:rPr lang="hu-HU" sz="2400" b="1" cap="none" dirty="0" err="1"/>
              <a:t>b</a:t>
            </a:r>
            <a:r>
              <a:rPr lang="hu-HU" sz="2400" b="1" dirty="0" err="1"/>
              <a:t>.</a:t>
            </a:r>
            <a:r>
              <a:rPr lang="hu-HU" sz="2400" b="1" dirty="0"/>
              <a:t>) 180 E Ft 5 év múlva</a:t>
            </a:r>
            <a:r>
              <a:rPr lang="hu-HU" sz="2400" dirty="0"/>
              <a:t>.</a:t>
            </a:r>
          </a:p>
          <a:p>
            <a:pPr>
              <a:spcAft>
                <a:spcPts val="600"/>
              </a:spcAft>
            </a:pPr>
            <a:r>
              <a:rPr lang="hu-HU" sz="2400" b="1" cap="none" dirty="0"/>
              <a:t>c</a:t>
            </a:r>
            <a:r>
              <a:rPr lang="hu-HU" sz="2400" b="1" dirty="0"/>
              <a:t>.) Évi 11,4 E Ft örökké</a:t>
            </a:r>
            <a:r>
              <a:rPr lang="hu-HU" sz="2400" dirty="0"/>
              <a:t> (egy év múlva kapja az első összeget).</a:t>
            </a:r>
          </a:p>
          <a:p>
            <a:pPr>
              <a:spcAft>
                <a:spcPts val="600"/>
              </a:spcAft>
            </a:pPr>
            <a:r>
              <a:rPr lang="hu-HU" sz="2400" b="1" cap="none" dirty="0"/>
              <a:t>d</a:t>
            </a:r>
            <a:r>
              <a:rPr lang="hu-HU" sz="2400" b="1" dirty="0"/>
              <a:t>.) Évi 19 E Ft 10 éven </a:t>
            </a:r>
            <a:r>
              <a:rPr lang="hu-HU" sz="2400" dirty="0"/>
              <a:t>át (egy év múlva kapja az első összeget).</a:t>
            </a:r>
          </a:p>
          <a:p>
            <a:r>
              <a:rPr lang="hu-HU" sz="2400" b="1" cap="none" dirty="0"/>
              <a:t>e</a:t>
            </a:r>
            <a:r>
              <a:rPr lang="hu-HU" sz="2400" b="1" dirty="0"/>
              <a:t>.) </a:t>
            </a:r>
            <a:r>
              <a:rPr lang="hu-HU" sz="2400" dirty="0"/>
              <a:t>A </a:t>
            </a:r>
            <a:r>
              <a:rPr lang="hu-HU" sz="2400" b="1" dirty="0"/>
              <a:t>következő évben 6500 Ft</a:t>
            </a:r>
            <a:r>
              <a:rPr lang="hu-HU" sz="2400" dirty="0"/>
              <a:t>, ami később </a:t>
            </a:r>
            <a:r>
              <a:rPr lang="hu-HU" sz="2400" b="1" dirty="0"/>
              <a:t>évi 5%-kal nő</a:t>
            </a:r>
            <a:r>
              <a:rPr lang="hu-H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291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>
            <a:extLst>
              <a:ext uri="{FF2B5EF4-FFF2-40B4-BE49-F238E27FC236}">
                <a16:creationId xmlns:a16="http://schemas.microsoft.com/office/drawing/2014/main" id="{9A7B6741-FF24-4AFA-9B6E-57C80FDEE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8119" y="540199"/>
            <a:ext cx="3242896" cy="2827256"/>
          </a:xfrm>
        </p:spPr>
        <p:txBody>
          <a:bodyPr/>
          <a:lstStyle/>
          <a:p>
            <a:r>
              <a:rPr lang="hu-HU" sz="2800" b="1" u="sng" dirty="0" err="1">
                <a:latin typeface="Century Gothic (Szövegtörzs)"/>
              </a:rPr>
              <a:t>Adatkigyűjtés</a:t>
            </a:r>
            <a:r>
              <a:rPr lang="hu-HU" sz="2800" b="1" u="sng" dirty="0">
                <a:latin typeface="Century Gothic (Szövegtörzs)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</a:rPr>
              <a:t>r=12%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3DB372EE-BC92-4DBB-91C8-E7ED9C1F085A}"/>
              </a:ext>
            </a:extLst>
          </p:cNvPr>
          <p:cNvSpPr/>
          <p:nvPr/>
        </p:nvSpPr>
        <p:spPr>
          <a:xfrm>
            <a:off x="211015" y="117935"/>
            <a:ext cx="7719646" cy="6471138"/>
          </a:xfrm>
          <a:prstGeom prst="rect">
            <a:avLst/>
          </a:prstGeom>
          <a:solidFill>
            <a:srgbClr val="6ECDD3">
              <a:alpha val="7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Century Gothic (Szövegtörzs)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35333934-CEBD-459D-BA49-B04E9DE823C4}"/>
              </a:ext>
            </a:extLst>
          </p:cNvPr>
          <p:cNvSpPr txBox="1"/>
          <p:nvPr/>
        </p:nvSpPr>
        <p:spPr>
          <a:xfrm>
            <a:off x="310662" y="254977"/>
            <a:ext cx="7532076" cy="23083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latin typeface="Century Gothic (Szövegtörzs)"/>
              </a:rPr>
              <a:t>Egy vetélkedő győzteseként Ön a következő </a:t>
            </a:r>
            <a:r>
              <a:rPr lang="hu-HU" b="1" dirty="0">
                <a:latin typeface="Century Gothic (Szövegtörzs)"/>
              </a:rPr>
              <a:t>díjak</a:t>
            </a:r>
            <a:r>
              <a:rPr lang="hu-HU" dirty="0">
                <a:latin typeface="Century Gothic (Szövegtörzs)"/>
              </a:rPr>
              <a:t> közül választhat. Legyen a kamatláb </a:t>
            </a:r>
            <a:r>
              <a:rPr lang="hu-HU" b="1" dirty="0">
                <a:latin typeface="Century Gothic (Szövegtörzs)"/>
              </a:rPr>
              <a:t>évi 12%</a:t>
            </a:r>
            <a:r>
              <a:rPr lang="hu-HU" dirty="0">
                <a:latin typeface="Century Gothic (Szövegtörzs)"/>
              </a:rPr>
              <a:t> (a hozamgörbe vízszintes). Melyik a </a:t>
            </a:r>
            <a:r>
              <a:rPr lang="hu-HU" b="1" dirty="0">
                <a:latin typeface="Century Gothic (Szövegtörzs)"/>
              </a:rPr>
              <a:t>legértékesebb</a:t>
            </a:r>
            <a:r>
              <a:rPr lang="hu-HU" dirty="0">
                <a:latin typeface="Century Gothic (Szövegtörzs)"/>
              </a:rPr>
              <a:t> nyeremény?</a:t>
            </a:r>
          </a:p>
          <a:p>
            <a:pPr algn="ctr"/>
            <a:r>
              <a:rPr lang="hu-HU" b="1" dirty="0">
                <a:latin typeface="Century Gothic (Szövegtörzs)"/>
              </a:rPr>
              <a:t>a.) 100 E Ft </a:t>
            </a:r>
            <a:r>
              <a:rPr lang="hu-HU" dirty="0">
                <a:latin typeface="Century Gothic (Szövegtörzs)"/>
              </a:rPr>
              <a:t>most </a:t>
            </a:r>
            <a:r>
              <a:rPr lang="hu-HU" b="1" dirty="0">
                <a:latin typeface="Century Gothic (Szövegtörzs)"/>
              </a:rPr>
              <a:t>azonnal</a:t>
            </a:r>
            <a:r>
              <a:rPr lang="hu-HU" dirty="0">
                <a:latin typeface="Century Gothic (Szövegtörzs)"/>
              </a:rPr>
              <a:t>.</a:t>
            </a:r>
          </a:p>
          <a:p>
            <a:pPr algn="ctr"/>
            <a:r>
              <a:rPr lang="hu-HU" b="1" dirty="0" err="1">
                <a:latin typeface="Century Gothic (Szövegtörzs)"/>
              </a:rPr>
              <a:t>b.</a:t>
            </a:r>
            <a:r>
              <a:rPr lang="hu-HU" b="1" dirty="0">
                <a:latin typeface="Century Gothic (Szövegtörzs)"/>
              </a:rPr>
              <a:t>) 180 E Ft 5 év múlva</a:t>
            </a:r>
            <a:r>
              <a:rPr lang="hu-HU" dirty="0">
                <a:latin typeface="Century Gothic (Szövegtörzs)"/>
              </a:rPr>
              <a:t>.</a:t>
            </a:r>
          </a:p>
          <a:p>
            <a:pPr algn="ctr"/>
            <a:r>
              <a:rPr lang="hu-HU" b="1" dirty="0">
                <a:latin typeface="Century Gothic (Szövegtörzs)"/>
              </a:rPr>
              <a:t>c.) Évi 11,4 E Ft örökké </a:t>
            </a:r>
            <a:r>
              <a:rPr lang="hu-HU" dirty="0">
                <a:latin typeface="Century Gothic (Szövegtörzs)"/>
              </a:rPr>
              <a:t>(egy év múlva kapja az első összeget).</a:t>
            </a:r>
          </a:p>
          <a:p>
            <a:pPr algn="ctr"/>
            <a:r>
              <a:rPr lang="hu-HU" b="1" dirty="0">
                <a:latin typeface="Century Gothic (Szövegtörzs)"/>
              </a:rPr>
              <a:t>d.) Évi 19 E Ft 10 éven át </a:t>
            </a:r>
            <a:r>
              <a:rPr lang="hu-HU" dirty="0">
                <a:latin typeface="Century Gothic (Szövegtörzs)"/>
              </a:rPr>
              <a:t>(egy év múlva kapja az első összeget).</a:t>
            </a:r>
          </a:p>
          <a:p>
            <a:pPr algn="ctr"/>
            <a:r>
              <a:rPr lang="hu-HU" b="1" dirty="0">
                <a:latin typeface="Century Gothic (Szövegtörzs)"/>
              </a:rPr>
              <a:t>e.) </a:t>
            </a:r>
            <a:r>
              <a:rPr lang="hu-HU" dirty="0">
                <a:latin typeface="Century Gothic (Szövegtörzs)"/>
              </a:rPr>
              <a:t>A </a:t>
            </a:r>
            <a:r>
              <a:rPr lang="hu-HU" b="1" dirty="0">
                <a:latin typeface="Century Gothic (Szövegtörzs)"/>
              </a:rPr>
              <a:t>következő évben 6500 Ft</a:t>
            </a:r>
            <a:r>
              <a:rPr lang="hu-HU" dirty="0">
                <a:latin typeface="Century Gothic (Szövegtörzs)"/>
              </a:rPr>
              <a:t>, ami később </a:t>
            </a:r>
            <a:r>
              <a:rPr lang="hu-HU" b="1" dirty="0">
                <a:latin typeface="Century Gothic (Szövegtörzs)"/>
              </a:rPr>
              <a:t>évi 5%-kal nő</a:t>
            </a:r>
            <a:r>
              <a:rPr lang="hu-HU" dirty="0">
                <a:latin typeface="Century Gothic (Szövegtörzs)"/>
              </a:rPr>
              <a:t>.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EEC3026E-716D-44D6-8112-AFF5BEEC4071}"/>
              </a:ext>
            </a:extLst>
          </p:cNvPr>
          <p:cNvSpPr/>
          <p:nvPr/>
        </p:nvSpPr>
        <p:spPr>
          <a:xfrm>
            <a:off x="2421395" y="2632958"/>
            <a:ext cx="30941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b="1" dirty="0">
                <a:latin typeface="+mj-lt"/>
              </a:rPr>
              <a:t>a.) </a:t>
            </a:r>
            <a:r>
              <a:rPr lang="hu-HU" sz="3200" dirty="0">
                <a:latin typeface="+mj-lt"/>
              </a:rPr>
              <a:t>PV=</a:t>
            </a:r>
            <a:r>
              <a:rPr lang="hu-HU" sz="3200" b="1" dirty="0">
                <a:latin typeface="+mj-lt"/>
              </a:rPr>
              <a:t>100 E Ft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285A2A68-3C61-48F9-94CC-8A7A7680F46F}"/>
              </a:ext>
            </a:extLst>
          </p:cNvPr>
          <p:cNvSpPr/>
          <p:nvPr/>
        </p:nvSpPr>
        <p:spPr>
          <a:xfrm>
            <a:off x="211015" y="3287390"/>
            <a:ext cx="753207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b="1" dirty="0" err="1">
                <a:latin typeface="+mj-lt"/>
              </a:rPr>
              <a:t>b.</a:t>
            </a:r>
            <a:r>
              <a:rPr lang="hu-HU" sz="3200" b="1" dirty="0">
                <a:latin typeface="+mj-lt"/>
              </a:rPr>
              <a:t>) </a:t>
            </a:r>
            <a:r>
              <a:rPr lang="hu-HU" sz="3200" dirty="0">
                <a:latin typeface="+mj-lt"/>
              </a:rPr>
              <a:t>PV=180 * DF</a:t>
            </a:r>
            <a:r>
              <a:rPr lang="hu-HU" sz="3200" baseline="-25000" dirty="0">
                <a:latin typeface="+mj-lt"/>
              </a:rPr>
              <a:t>(5év, 12%)</a:t>
            </a:r>
            <a:r>
              <a:rPr lang="hu-HU" sz="3200" dirty="0">
                <a:latin typeface="+mj-lt"/>
              </a:rPr>
              <a:t>=180/1,125= </a:t>
            </a:r>
            <a:r>
              <a:rPr lang="hu-HU" sz="3200" b="1" dirty="0">
                <a:latin typeface="+mj-lt"/>
              </a:rPr>
              <a:t>102,14 E Ft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9EB98865-4332-480C-B5ED-BEDEEA777FD5}"/>
              </a:ext>
            </a:extLst>
          </p:cNvPr>
          <p:cNvSpPr/>
          <p:nvPr/>
        </p:nvSpPr>
        <p:spPr>
          <a:xfrm>
            <a:off x="1577205" y="4455473"/>
            <a:ext cx="49872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b="1" dirty="0">
                <a:latin typeface="+mj-lt"/>
              </a:rPr>
              <a:t>c.) </a:t>
            </a:r>
            <a:r>
              <a:rPr lang="hu-HU" sz="3200" dirty="0">
                <a:latin typeface="+mj-lt"/>
              </a:rPr>
              <a:t>PV=11,4/0,12= </a:t>
            </a:r>
            <a:r>
              <a:rPr lang="hu-HU" sz="3200" b="1" dirty="0">
                <a:latin typeface="+mj-lt"/>
              </a:rPr>
              <a:t>95 E Ft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B959EE3A-5AEE-4D32-8BA4-BBEA9F16AB81}"/>
              </a:ext>
            </a:extLst>
          </p:cNvPr>
          <p:cNvSpPr/>
          <p:nvPr/>
        </p:nvSpPr>
        <p:spPr>
          <a:xfrm>
            <a:off x="534451" y="5137470"/>
            <a:ext cx="7072770" cy="57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hu-HU" sz="3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d.) </a:t>
            </a:r>
            <a:r>
              <a:rPr lang="hu-HU" sz="3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PV=19*AF</a:t>
            </a:r>
            <a:r>
              <a:rPr lang="hu-HU" sz="32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(10 év, 12%)</a:t>
            </a:r>
            <a:r>
              <a:rPr lang="hu-HU" sz="3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hu-HU" sz="3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107,35 E Ft</a:t>
            </a:r>
            <a:endParaRPr lang="hu-HU" sz="3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C4231544-296F-4911-B637-273C9E1F6C34}"/>
              </a:ext>
            </a:extLst>
          </p:cNvPr>
          <p:cNvSpPr/>
          <p:nvPr/>
        </p:nvSpPr>
        <p:spPr>
          <a:xfrm>
            <a:off x="620212" y="5806367"/>
            <a:ext cx="6901248" cy="57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hu-HU" sz="3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e.) </a:t>
            </a:r>
            <a:r>
              <a:rPr lang="hu-HU" sz="3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PV=6,5/(0,12-0,05)=</a:t>
            </a:r>
            <a:r>
              <a:rPr lang="hu-HU" sz="3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92,86 E Ft</a:t>
            </a:r>
            <a:endParaRPr lang="hu-HU" sz="3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83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 animBg="1"/>
      <p:bldP spid="2" grpId="0"/>
      <p:bldP spid="3" grpId="0"/>
      <p:bldP spid="4" grpId="0"/>
      <p:bldP spid="8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Egy embléma közelképe&#10;&#10;Automatikusan létrehozott leírás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4" name="Téglalap 3">
            <a:extLst>
              <a:ext uri="{FF2B5EF4-FFF2-40B4-BE49-F238E27FC236}">
                <a16:creationId xmlns:a16="http://schemas.microsoft.com/office/drawing/2014/main" id="{C543BD00-3D69-4561-8CB2-5462AADE993F}"/>
              </a:ext>
            </a:extLst>
          </p:cNvPr>
          <p:cNvSpPr/>
          <p:nvPr/>
        </p:nvSpPr>
        <p:spPr>
          <a:xfrm>
            <a:off x="5856542" y="1941418"/>
            <a:ext cx="5129575" cy="285205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56544" y="2021353"/>
            <a:ext cx="4952324" cy="2709783"/>
          </a:xfrm>
        </p:spPr>
        <p:txBody>
          <a:bodyPr rtlCol="0">
            <a:normAutofit/>
          </a:bodyPr>
          <a:lstStyle/>
          <a:p>
            <a:pPr rtl="0"/>
            <a:r>
              <a:rPr lang="hu-HU" sz="4400" b="1" dirty="0">
                <a:solidFill>
                  <a:schemeClr val="bg1"/>
                </a:solidFill>
              </a:rPr>
              <a:t>Köszönöm a megtekintést!</a:t>
            </a:r>
            <a:br>
              <a:rPr lang="hu-HU" sz="4400" b="1" dirty="0">
                <a:solidFill>
                  <a:schemeClr val="bg1"/>
                </a:solidFill>
              </a:rPr>
            </a:br>
            <a:r>
              <a:rPr lang="hu-HU" sz="4400" b="1" dirty="0">
                <a:solidFill>
                  <a:schemeClr val="bg1"/>
                </a:solidFill>
              </a:rPr>
              <a:t>Sikeres felkészülést!</a:t>
            </a:r>
            <a:endParaRPr lang="hu" sz="4400" b="1" dirty="0">
              <a:solidFill>
                <a:schemeClr val="bg1"/>
              </a:solidFill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168F340D-DEAD-44DE-B1DE-8C2D68AC20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4465"/>
          <a:stretch/>
        </p:blipFill>
        <p:spPr>
          <a:xfrm>
            <a:off x="70338" y="-61557"/>
            <a:ext cx="1696117" cy="6858000"/>
          </a:xfrm>
          <a:prstGeom prst="rect">
            <a:avLst/>
          </a:prstGeom>
        </p:spPr>
      </p:pic>
      <p:sp>
        <p:nvSpPr>
          <p:cNvPr id="10" name="Téglalap 9">
            <a:extLst>
              <a:ext uri="{FF2B5EF4-FFF2-40B4-BE49-F238E27FC236}">
                <a16:creationId xmlns:a16="http://schemas.microsoft.com/office/drawing/2014/main" id="{46FB3CD5-1F1A-4239-A73F-F9D1690B2F0A}"/>
              </a:ext>
            </a:extLst>
          </p:cNvPr>
          <p:cNvSpPr/>
          <p:nvPr/>
        </p:nvSpPr>
        <p:spPr>
          <a:xfrm>
            <a:off x="6033794" y="2101361"/>
            <a:ext cx="4775074" cy="2549769"/>
          </a:xfrm>
          <a:prstGeom prst="rect">
            <a:avLst/>
          </a:prstGeom>
          <a:noFill/>
          <a:ln w="762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480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>
            <a:extLst>
              <a:ext uri="{FF2B5EF4-FFF2-40B4-BE49-F238E27FC236}">
                <a16:creationId xmlns:a16="http://schemas.microsoft.com/office/drawing/2014/main" id="{9A7B6741-FF24-4AFA-9B6E-57C80FDEE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8119" y="540198"/>
            <a:ext cx="3242896" cy="3574601"/>
          </a:xfrm>
        </p:spPr>
        <p:txBody>
          <a:bodyPr>
            <a:normAutofit/>
          </a:bodyPr>
          <a:lstStyle/>
          <a:p>
            <a:r>
              <a:rPr lang="hu-HU" sz="2800" b="1" u="sng" dirty="0" err="1">
                <a:latin typeface="+mj-lt"/>
              </a:rPr>
              <a:t>Adatkigyűjtés</a:t>
            </a:r>
            <a:r>
              <a:rPr lang="hu-HU" sz="2800" b="1" u="sng" dirty="0">
                <a:latin typeface="+mj-lt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>
                <a:latin typeface="+mj-lt"/>
              </a:rPr>
              <a:t>Ma: EK3 megvásárlása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>
                <a:latin typeface="+mj-lt"/>
              </a:rPr>
              <a:t>2 év múlva eladja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>
                <a:latin typeface="+mj-lt"/>
              </a:rPr>
              <a:t>EK3 </a:t>
            </a:r>
            <a:r>
              <a:rPr lang="hu-HU" sz="2400" dirty="0">
                <a:latin typeface="+mj-lt"/>
                <a:sym typeface="Wingdings" panose="05000000000000000000" pitchFamily="2" charset="2"/>
              </a:rPr>
              <a:t> r</a:t>
            </a:r>
            <a:r>
              <a:rPr lang="hu-HU" sz="2400" baseline="-25000" dirty="0">
                <a:latin typeface="+mj-lt"/>
                <a:sym typeface="Wingdings" panose="05000000000000000000" pitchFamily="2" charset="2"/>
              </a:rPr>
              <a:t>0</a:t>
            </a:r>
            <a:r>
              <a:rPr lang="hu-HU" sz="2400" dirty="0">
                <a:latin typeface="+mj-lt"/>
                <a:sym typeface="Wingdings" panose="05000000000000000000" pitchFamily="2" charset="2"/>
              </a:rPr>
              <a:t>=9%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>
                <a:latin typeface="+mj-lt"/>
                <a:sym typeface="Wingdings" panose="05000000000000000000" pitchFamily="2" charset="2"/>
              </a:rPr>
              <a:t>r</a:t>
            </a:r>
            <a:r>
              <a:rPr lang="hu-HU" sz="2400" baseline="-25000" dirty="0">
                <a:latin typeface="+mj-lt"/>
                <a:sym typeface="Wingdings" panose="05000000000000000000" pitchFamily="2" charset="2"/>
              </a:rPr>
              <a:t>1</a:t>
            </a:r>
            <a:r>
              <a:rPr lang="hu-HU" sz="2400" dirty="0">
                <a:latin typeface="+mj-lt"/>
                <a:sym typeface="Wingdings" panose="05000000000000000000" pitchFamily="2" charset="2"/>
              </a:rPr>
              <a:t>=7%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>
                <a:latin typeface="+mj-lt"/>
                <a:sym typeface="Wingdings" panose="05000000000000000000" pitchFamily="2" charset="2"/>
              </a:rPr>
              <a:t>r</a:t>
            </a:r>
            <a:r>
              <a:rPr lang="hu-HU" sz="2400" baseline="-25000" dirty="0">
                <a:latin typeface="+mj-lt"/>
                <a:sym typeface="Wingdings" panose="05000000000000000000" pitchFamily="2" charset="2"/>
              </a:rPr>
              <a:t>2</a:t>
            </a:r>
            <a:r>
              <a:rPr lang="hu-HU" sz="2400" dirty="0">
                <a:latin typeface="+mj-lt"/>
                <a:sym typeface="Wingdings" panose="05000000000000000000" pitchFamily="2" charset="2"/>
              </a:rPr>
              <a:t>=1%</a:t>
            </a:r>
            <a:endParaRPr lang="hu-HU" sz="2400" dirty="0">
              <a:latin typeface="+mj-lt"/>
            </a:endParaRP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3DB372EE-BC92-4DBB-91C8-E7ED9C1F085A}"/>
              </a:ext>
            </a:extLst>
          </p:cNvPr>
          <p:cNvSpPr/>
          <p:nvPr/>
        </p:nvSpPr>
        <p:spPr>
          <a:xfrm>
            <a:off x="211016" y="131886"/>
            <a:ext cx="7719646" cy="6471138"/>
          </a:xfrm>
          <a:prstGeom prst="rect">
            <a:avLst/>
          </a:prstGeom>
          <a:solidFill>
            <a:srgbClr val="6ECDD3">
              <a:alpha val="7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+mj-lt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35333934-CEBD-459D-BA49-B04E9DE823C4}"/>
              </a:ext>
            </a:extLst>
          </p:cNvPr>
          <p:cNvSpPr txBox="1"/>
          <p:nvPr/>
        </p:nvSpPr>
        <p:spPr>
          <a:xfrm>
            <a:off x="381000" y="254976"/>
            <a:ext cx="7549661" cy="144655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2200" b="1" dirty="0">
                <a:latin typeface="+mj-lt"/>
              </a:rPr>
              <a:t>1. a.) </a:t>
            </a:r>
            <a:r>
              <a:rPr lang="hu-HU" sz="2200" dirty="0">
                <a:latin typeface="+mj-lt"/>
              </a:rPr>
              <a:t>Az első vagy a második évben realizál </a:t>
            </a:r>
            <a:r>
              <a:rPr lang="hu-HU" sz="2200" b="1" dirty="0">
                <a:latin typeface="+mj-lt"/>
              </a:rPr>
              <a:t>magasabb ex-post hozamot</a:t>
            </a:r>
            <a:r>
              <a:rPr lang="hu-HU" sz="2200" dirty="0">
                <a:latin typeface="+mj-lt"/>
              </a:rPr>
              <a:t> a befektető, ha a hozamgörbe mai, egy év </a:t>
            </a:r>
            <a:r>
              <a:rPr lang="hu-HU" sz="2200" dirty="0" err="1">
                <a:latin typeface="+mj-lt"/>
              </a:rPr>
              <a:t>múlvai</a:t>
            </a:r>
            <a:r>
              <a:rPr lang="hu-HU" sz="2200" dirty="0">
                <a:latin typeface="+mj-lt"/>
              </a:rPr>
              <a:t> és két év </a:t>
            </a:r>
            <a:r>
              <a:rPr lang="hu-HU" sz="2200" dirty="0" err="1">
                <a:latin typeface="+mj-lt"/>
              </a:rPr>
              <a:t>múlvai</a:t>
            </a:r>
            <a:r>
              <a:rPr lang="hu-HU" sz="2200" dirty="0">
                <a:latin typeface="+mj-lt"/>
              </a:rPr>
              <a:t> értékei az alábbi </a:t>
            </a:r>
            <a:r>
              <a:rPr lang="hu-HU" sz="2200" b="1" dirty="0">
                <a:latin typeface="+mj-lt"/>
              </a:rPr>
              <a:t>táblázat</a:t>
            </a:r>
            <a:r>
              <a:rPr lang="hu-HU" sz="2200" dirty="0">
                <a:latin typeface="+mj-lt"/>
              </a:rPr>
              <a:t> szerint alakulnak?</a:t>
            </a:r>
          </a:p>
        </p:txBody>
      </p:sp>
      <p:graphicFrame>
        <p:nvGraphicFramePr>
          <p:cNvPr id="8" name="Táblázat 7">
            <a:extLst>
              <a:ext uri="{FF2B5EF4-FFF2-40B4-BE49-F238E27FC236}">
                <a16:creationId xmlns:a16="http://schemas.microsoft.com/office/drawing/2014/main" id="{DCAE144D-D852-40B9-8F2B-FB68A27E21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95220"/>
              </p:ext>
            </p:extLst>
          </p:nvPr>
        </p:nvGraphicFramePr>
        <p:xfrm>
          <a:off x="381000" y="1824616"/>
          <a:ext cx="2504514" cy="144655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17667">
                  <a:extLst>
                    <a:ext uri="{9D8B030D-6E8A-4147-A177-3AD203B41FA5}">
                      <a16:colId xmlns:a16="http://schemas.microsoft.com/office/drawing/2014/main" val="1907215065"/>
                    </a:ext>
                  </a:extLst>
                </a:gridCol>
                <a:gridCol w="783869">
                  <a:extLst>
                    <a:ext uri="{9D8B030D-6E8A-4147-A177-3AD203B41FA5}">
                      <a16:colId xmlns:a16="http://schemas.microsoft.com/office/drawing/2014/main" val="4208852496"/>
                    </a:ext>
                  </a:extLst>
                </a:gridCol>
                <a:gridCol w="782949">
                  <a:extLst>
                    <a:ext uri="{9D8B030D-6E8A-4147-A177-3AD203B41FA5}">
                      <a16:colId xmlns:a16="http://schemas.microsoft.com/office/drawing/2014/main" val="1422313332"/>
                    </a:ext>
                  </a:extLst>
                </a:gridCol>
                <a:gridCol w="420029">
                  <a:extLst>
                    <a:ext uri="{9D8B030D-6E8A-4147-A177-3AD203B41FA5}">
                      <a16:colId xmlns:a16="http://schemas.microsoft.com/office/drawing/2014/main" val="3739905962"/>
                    </a:ext>
                  </a:extLst>
                </a:gridCol>
              </a:tblGrid>
              <a:tr h="1854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effectLst/>
                        </a:rPr>
                        <a:t>t</a:t>
                      </a:r>
                      <a:endParaRPr lang="hu-H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effectLst/>
                        </a:rPr>
                        <a:t>r0</a:t>
                      </a:r>
                      <a:endParaRPr lang="hu-H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effectLst/>
                        </a:rPr>
                        <a:t>r1</a:t>
                      </a:r>
                      <a:endParaRPr lang="hu-H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effectLst/>
                        </a:rPr>
                        <a:t>r2</a:t>
                      </a:r>
                      <a:endParaRPr lang="hu-H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2741225"/>
                  </a:ext>
                </a:extLst>
              </a:tr>
              <a:tr h="3152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effectLst/>
                        </a:rPr>
                        <a:t>1</a:t>
                      </a:r>
                      <a:endParaRPr lang="hu-H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</a:rPr>
                        <a:t>3%</a:t>
                      </a:r>
                      <a:endParaRPr lang="hu-HU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effectLst/>
                        </a:rPr>
                        <a:t>2%</a:t>
                      </a:r>
                      <a:endParaRPr lang="hu-HU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effectLst/>
                        </a:rPr>
                        <a:t>1%</a:t>
                      </a:r>
                      <a:endParaRPr lang="hu-HU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07935084"/>
                  </a:ext>
                </a:extLst>
              </a:tr>
              <a:tr h="3152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effectLst/>
                        </a:rPr>
                        <a:t>2</a:t>
                      </a:r>
                      <a:endParaRPr lang="hu-H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</a:rPr>
                        <a:t>6%</a:t>
                      </a:r>
                      <a:endParaRPr lang="hu-HU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</a:rPr>
                        <a:t>7%</a:t>
                      </a:r>
                      <a:endParaRPr lang="hu-HU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effectLst/>
                        </a:rPr>
                        <a:t>5%</a:t>
                      </a:r>
                      <a:endParaRPr lang="hu-HU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39499199"/>
                  </a:ext>
                </a:extLst>
              </a:tr>
              <a:tr h="3152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effectLst/>
                        </a:rPr>
                        <a:t>3</a:t>
                      </a:r>
                      <a:endParaRPr lang="hu-H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effectLst/>
                        </a:rPr>
                        <a:t>9%</a:t>
                      </a:r>
                      <a:endParaRPr lang="hu-HU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</a:rPr>
                        <a:t>8%</a:t>
                      </a:r>
                      <a:endParaRPr lang="hu-HU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effectLst/>
                        </a:rPr>
                        <a:t>7%</a:t>
                      </a:r>
                      <a:endParaRPr lang="hu-HU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61875286"/>
                  </a:ext>
                </a:extLst>
              </a:tr>
              <a:tr h="3152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effectLst/>
                        </a:rPr>
                        <a:t>4</a:t>
                      </a:r>
                      <a:endParaRPr lang="hu-H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effectLst/>
                        </a:rPr>
                        <a:t>10%</a:t>
                      </a:r>
                      <a:endParaRPr lang="hu-HU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</a:rPr>
                        <a:t>9%</a:t>
                      </a:r>
                      <a:endParaRPr lang="hu-HU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</a:rPr>
                        <a:t>7%</a:t>
                      </a:r>
                      <a:endParaRPr lang="hu-HU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3760354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églalap 8">
                <a:extLst>
                  <a:ext uri="{FF2B5EF4-FFF2-40B4-BE49-F238E27FC236}">
                    <a16:creationId xmlns:a16="http://schemas.microsoft.com/office/drawing/2014/main" id="{5308C221-08A0-480C-B8B5-F45ED24BA1B8}"/>
                  </a:ext>
                </a:extLst>
              </p:cNvPr>
              <p:cNvSpPr/>
              <p:nvPr/>
            </p:nvSpPr>
            <p:spPr>
              <a:xfrm>
                <a:off x="3506952" y="2274241"/>
                <a:ext cx="3851760" cy="8384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hu-HU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i="0">
                              <a:latin typeface="Cambria Math" panose="02040503050406030204" pitchFamily="18" charset="0"/>
                            </a:rPr>
                            <m:t>1000</m:t>
                          </m:r>
                        </m:num>
                        <m:den>
                          <m:sSup>
                            <m:sSupPr>
                              <m:ctrlPr>
                                <a:rPr lang="hu-HU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hu-HU" sz="2400" i="0">
                                      <a:latin typeface="Cambria Math" panose="02040503050406030204" pitchFamily="18" charset="0"/>
                                    </a:rPr>
                                    <m:t>1+0,09</m:t>
                                  </m:r>
                                </m:e>
                              </m:d>
                            </m:e>
                            <m:sup>
                              <m:r>
                                <a:rPr lang="hu-HU" sz="24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hu-HU" sz="2400" i="0">
                          <a:latin typeface="Cambria Math" panose="02040503050406030204" pitchFamily="18" charset="0"/>
                        </a:rPr>
                        <m:t>=772,183</m:t>
                      </m:r>
                    </m:oMath>
                  </m:oMathPara>
                </a14:m>
                <a:endParaRPr lang="hu-HU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9" name="Téglalap 8">
                <a:extLst>
                  <a:ext uri="{FF2B5EF4-FFF2-40B4-BE49-F238E27FC236}">
                    <a16:creationId xmlns:a16="http://schemas.microsoft.com/office/drawing/2014/main" id="{5308C221-08A0-480C-B8B5-F45ED24BA1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6952" y="2274241"/>
                <a:ext cx="3851760" cy="8384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églalap 9">
                <a:extLst>
                  <a:ext uri="{FF2B5EF4-FFF2-40B4-BE49-F238E27FC236}">
                    <a16:creationId xmlns:a16="http://schemas.microsoft.com/office/drawing/2014/main" id="{72B5863A-07B2-48DB-9F32-BB2C5F00FC77}"/>
                  </a:ext>
                </a:extLst>
              </p:cNvPr>
              <p:cNvSpPr/>
              <p:nvPr/>
            </p:nvSpPr>
            <p:spPr>
              <a:xfrm>
                <a:off x="321466" y="3826342"/>
                <a:ext cx="3851760" cy="8384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hu-HU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i="0">
                              <a:latin typeface="Cambria Math" panose="02040503050406030204" pitchFamily="18" charset="0"/>
                            </a:rPr>
                            <m:t>1000</m:t>
                          </m:r>
                        </m:num>
                        <m:den>
                          <m:sSup>
                            <m:sSupPr>
                              <m:ctrlPr>
                                <a:rPr lang="hu-HU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hu-HU" sz="2400" i="0">
                                      <a:latin typeface="Cambria Math" panose="02040503050406030204" pitchFamily="18" charset="0"/>
                                    </a:rPr>
                                    <m:t>1+0,07</m:t>
                                  </m:r>
                                </m:e>
                              </m:d>
                            </m:e>
                            <m:sup>
                              <m:r>
                                <a:rPr lang="hu-HU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hu-HU" sz="2400" i="0">
                          <a:latin typeface="Cambria Math" panose="02040503050406030204" pitchFamily="18" charset="0"/>
                        </a:rPr>
                        <m:t>=873,439</m:t>
                      </m:r>
                    </m:oMath>
                  </m:oMathPara>
                </a14:m>
                <a:endParaRPr lang="hu-HU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10" name="Téglalap 9">
                <a:extLst>
                  <a:ext uri="{FF2B5EF4-FFF2-40B4-BE49-F238E27FC236}">
                    <a16:creationId xmlns:a16="http://schemas.microsoft.com/office/drawing/2014/main" id="{72B5863A-07B2-48DB-9F32-BB2C5F00FC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466" y="3826342"/>
                <a:ext cx="3851760" cy="8384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églalap 10">
                <a:extLst>
                  <a:ext uri="{FF2B5EF4-FFF2-40B4-BE49-F238E27FC236}">
                    <a16:creationId xmlns:a16="http://schemas.microsoft.com/office/drawing/2014/main" id="{FC784C3A-B3C9-4E20-9C43-0825C3673293}"/>
                  </a:ext>
                </a:extLst>
              </p:cNvPr>
              <p:cNvSpPr/>
              <p:nvPr/>
            </p:nvSpPr>
            <p:spPr>
              <a:xfrm>
                <a:off x="321466" y="4944489"/>
                <a:ext cx="3965894" cy="8252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hu-HU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i="0">
                              <a:latin typeface="Cambria Math" panose="02040503050406030204" pitchFamily="18" charset="0"/>
                            </a:rPr>
                            <m:t>873,439</m:t>
                          </m:r>
                        </m:num>
                        <m:den>
                          <m:r>
                            <a:rPr lang="hu-HU" sz="2400" i="0">
                              <a:latin typeface="Cambria Math" panose="02040503050406030204" pitchFamily="18" charset="0"/>
                            </a:rPr>
                            <m:t>772,183</m:t>
                          </m:r>
                        </m:den>
                      </m:f>
                      <m:r>
                        <a:rPr lang="hu-HU" sz="2400" i="0">
                          <a:latin typeface="Cambria Math" panose="02040503050406030204" pitchFamily="18" charset="0"/>
                        </a:rPr>
                        <m:t>−1=</m:t>
                      </m:r>
                      <m:r>
                        <a:rPr lang="hu-HU" sz="2400" b="1" i="0"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hu-HU" sz="2400" b="1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u-HU" sz="2400" b="1" i="0">
                          <a:latin typeface="Cambria Math" panose="02040503050406030204" pitchFamily="18" charset="0"/>
                        </a:rPr>
                        <m:t>𝟏𝟏</m:t>
                      </m:r>
                      <m:r>
                        <a:rPr lang="hu-HU" sz="2400" b="1" i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hu-HU" sz="24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11" name="Téglalap 10">
                <a:extLst>
                  <a:ext uri="{FF2B5EF4-FFF2-40B4-BE49-F238E27FC236}">
                    <a16:creationId xmlns:a16="http://schemas.microsoft.com/office/drawing/2014/main" id="{FC784C3A-B3C9-4E20-9C43-0825C36732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466" y="4944489"/>
                <a:ext cx="3965894" cy="8252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églalap 11">
                <a:extLst>
                  <a:ext uri="{FF2B5EF4-FFF2-40B4-BE49-F238E27FC236}">
                    <a16:creationId xmlns:a16="http://schemas.microsoft.com/office/drawing/2014/main" id="{7EB1F369-E479-4CF1-AA6E-4D4923704D7C}"/>
                  </a:ext>
                </a:extLst>
              </p:cNvPr>
              <p:cNvSpPr/>
              <p:nvPr/>
            </p:nvSpPr>
            <p:spPr>
              <a:xfrm>
                <a:off x="4070839" y="3844005"/>
                <a:ext cx="3458511" cy="8252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hu-HU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i="0">
                              <a:latin typeface="Cambria Math" panose="02040503050406030204" pitchFamily="18" charset="0"/>
                            </a:rPr>
                            <m:t>1000</m:t>
                          </m:r>
                        </m:num>
                        <m:den>
                          <m:r>
                            <a:rPr lang="hu-HU" sz="2400" i="0">
                              <a:latin typeface="Cambria Math" panose="02040503050406030204" pitchFamily="18" charset="0"/>
                            </a:rPr>
                            <m:t>1+0,01</m:t>
                          </m:r>
                        </m:den>
                      </m:f>
                      <m:r>
                        <a:rPr lang="hu-HU" sz="2400" i="0">
                          <a:latin typeface="Cambria Math" panose="02040503050406030204" pitchFamily="18" charset="0"/>
                        </a:rPr>
                        <m:t>=990,099</m:t>
                      </m:r>
                    </m:oMath>
                  </m:oMathPara>
                </a14:m>
                <a:endParaRPr lang="hu-HU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12" name="Téglalap 11">
                <a:extLst>
                  <a:ext uri="{FF2B5EF4-FFF2-40B4-BE49-F238E27FC236}">
                    <a16:creationId xmlns:a16="http://schemas.microsoft.com/office/drawing/2014/main" id="{7EB1F369-E479-4CF1-AA6E-4D4923704D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0839" y="3844005"/>
                <a:ext cx="3458511" cy="8252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églalap 12">
                <a:extLst>
                  <a:ext uri="{FF2B5EF4-FFF2-40B4-BE49-F238E27FC236}">
                    <a16:creationId xmlns:a16="http://schemas.microsoft.com/office/drawing/2014/main" id="{BD23799B-9177-48B2-AB76-FC13561E5295}"/>
                  </a:ext>
                </a:extLst>
              </p:cNvPr>
              <p:cNvSpPr/>
              <p:nvPr/>
            </p:nvSpPr>
            <p:spPr>
              <a:xfrm>
                <a:off x="4075218" y="4933633"/>
                <a:ext cx="3965894" cy="8252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hu-HU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i="0">
                              <a:latin typeface="Cambria Math" panose="02040503050406030204" pitchFamily="18" charset="0"/>
                            </a:rPr>
                            <m:t>990,099</m:t>
                          </m:r>
                        </m:num>
                        <m:den>
                          <m:r>
                            <a:rPr lang="hu-HU" sz="2400" i="0">
                              <a:latin typeface="Cambria Math" panose="02040503050406030204" pitchFamily="18" charset="0"/>
                            </a:rPr>
                            <m:t>772,183</m:t>
                          </m:r>
                        </m:den>
                      </m:f>
                      <m:r>
                        <a:rPr lang="hu-HU" sz="2400" i="0">
                          <a:latin typeface="Cambria Math" panose="02040503050406030204" pitchFamily="18" charset="0"/>
                        </a:rPr>
                        <m:t>−1=</m:t>
                      </m:r>
                      <m:r>
                        <a:rPr lang="hu-HU" sz="2400" b="1" i="0"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hu-HU" sz="2400" b="1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u-HU" sz="2400" b="1" i="0">
                          <a:latin typeface="Cambria Math" panose="02040503050406030204" pitchFamily="18" charset="0"/>
                        </a:rPr>
                        <m:t>𝟑𝟔</m:t>
                      </m:r>
                      <m:r>
                        <a:rPr lang="hu-HU" sz="2400" i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hu-HU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13" name="Téglalap 12">
                <a:extLst>
                  <a:ext uri="{FF2B5EF4-FFF2-40B4-BE49-F238E27FC236}">
                    <a16:creationId xmlns:a16="http://schemas.microsoft.com/office/drawing/2014/main" id="{BD23799B-9177-48B2-AB76-FC13561E52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218" y="4933633"/>
                <a:ext cx="3965894" cy="8252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églalap 14">
            <a:extLst>
              <a:ext uri="{FF2B5EF4-FFF2-40B4-BE49-F238E27FC236}">
                <a16:creationId xmlns:a16="http://schemas.microsoft.com/office/drawing/2014/main" id="{F6794E6B-8B88-4E2A-B0CB-8784A573C7A3}"/>
              </a:ext>
            </a:extLst>
          </p:cNvPr>
          <p:cNvSpPr/>
          <p:nvPr/>
        </p:nvSpPr>
        <p:spPr>
          <a:xfrm>
            <a:off x="1031339" y="6038636"/>
            <a:ext cx="6327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2. évben </a:t>
            </a:r>
            <a:r>
              <a:rPr lang="hu-HU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történő értékesítés </a:t>
            </a:r>
            <a:r>
              <a:rPr lang="hu-HU" sz="24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előnyösebb</a:t>
            </a:r>
            <a:r>
              <a:rPr lang="hu-HU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. </a:t>
            </a:r>
            <a:endParaRPr lang="hu-HU" sz="2400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  <p:sp>
        <p:nvSpPr>
          <p:cNvPr id="16" name="Téglalap 15">
            <a:extLst>
              <a:ext uri="{FF2B5EF4-FFF2-40B4-BE49-F238E27FC236}">
                <a16:creationId xmlns:a16="http://schemas.microsoft.com/office/drawing/2014/main" id="{A39C27FF-8AE7-43F5-A17A-C53EDE299488}"/>
              </a:ext>
            </a:extLst>
          </p:cNvPr>
          <p:cNvSpPr/>
          <p:nvPr/>
        </p:nvSpPr>
        <p:spPr>
          <a:xfrm>
            <a:off x="850329" y="3300159"/>
            <a:ext cx="29081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 év múlva értékesítés</a:t>
            </a:r>
            <a:endParaRPr lang="hu-HU" sz="2000" dirty="0">
              <a:latin typeface="+mj-lt"/>
            </a:endParaRPr>
          </a:p>
        </p:txBody>
      </p:sp>
      <p:sp>
        <p:nvSpPr>
          <p:cNvPr id="17" name="Téglalap 16">
            <a:extLst>
              <a:ext uri="{FF2B5EF4-FFF2-40B4-BE49-F238E27FC236}">
                <a16:creationId xmlns:a16="http://schemas.microsoft.com/office/drawing/2014/main" id="{A8FC9CE0-974F-4D8A-8BF0-5644526182EF}"/>
              </a:ext>
            </a:extLst>
          </p:cNvPr>
          <p:cNvSpPr/>
          <p:nvPr/>
        </p:nvSpPr>
        <p:spPr>
          <a:xfrm>
            <a:off x="4365232" y="3296759"/>
            <a:ext cx="29787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hu-HU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2 év múlva értékesítés:</a:t>
            </a:r>
            <a:endParaRPr lang="hu-HU" sz="2000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  <p:sp>
        <p:nvSpPr>
          <p:cNvPr id="18" name="Téglalap 17">
            <a:extLst>
              <a:ext uri="{FF2B5EF4-FFF2-40B4-BE49-F238E27FC236}">
                <a16:creationId xmlns:a16="http://schemas.microsoft.com/office/drawing/2014/main" id="{BB9E5421-65A6-44B8-89C0-7B167C94CE9E}"/>
              </a:ext>
            </a:extLst>
          </p:cNvPr>
          <p:cNvSpPr/>
          <p:nvPr/>
        </p:nvSpPr>
        <p:spPr>
          <a:xfrm>
            <a:off x="2946928" y="1795368"/>
            <a:ext cx="13740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hu-HU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Árfolyam:</a:t>
            </a:r>
            <a:endParaRPr lang="hu-HU" sz="2000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6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 animBg="1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>
            <a:extLst>
              <a:ext uri="{FF2B5EF4-FFF2-40B4-BE49-F238E27FC236}">
                <a16:creationId xmlns:a16="http://schemas.microsoft.com/office/drawing/2014/main" id="{9A7B6741-FF24-4AFA-9B6E-57C80FDEE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8119" y="540199"/>
            <a:ext cx="3342542" cy="3785616"/>
          </a:xfrm>
        </p:spPr>
        <p:txBody>
          <a:bodyPr>
            <a:normAutofit/>
          </a:bodyPr>
          <a:lstStyle/>
          <a:p>
            <a:r>
              <a:rPr lang="hu-HU" sz="2800" b="1" u="sng" dirty="0" err="1">
                <a:latin typeface="+mj-lt"/>
              </a:rPr>
              <a:t>Adatkigyűjtés</a:t>
            </a:r>
            <a:r>
              <a:rPr lang="hu-HU" sz="2800" b="1" u="sng" dirty="0">
                <a:latin typeface="+mj-lt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>
                <a:latin typeface="+mj-lt"/>
              </a:rPr>
              <a:t>Ma: EK3 megvásárlása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>
                <a:latin typeface="+mj-lt"/>
              </a:rPr>
              <a:t>2 év múlva eladja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>
                <a:latin typeface="+mj-lt"/>
              </a:rPr>
              <a:t>EK3 </a:t>
            </a:r>
            <a:r>
              <a:rPr lang="hu-HU" sz="2400" dirty="0">
                <a:latin typeface="+mj-lt"/>
                <a:sym typeface="Wingdings" panose="05000000000000000000" pitchFamily="2" charset="2"/>
              </a:rPr>
              <a:t> r</a:t>
            </a:r>
            <a:r>
              <a:rPr lang="hu-HU" sz="2400" baseline="-25000" dirty="0">
                <a:latin typeface="+mj-lt"/>
                <a:sym typeface="Wingdings" panose="05000000000000000000" pitchFamily="2" charset="2"/>
              </a:rPr>
              <a:t>0</a:t>
            </a:r>
            <a:r>
              <a:rPr lang="hu-HU" sz="2400" dirty="0">
                <a:latin typeface="+mj-lt"/>
                <a:sym typeface="Wingdings" panose="05000000000000000000" pitchFamily="2" charset="2"/>
              </a:rPr>
              <a:t>=9%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>
                <a:latin typeface="+mj-lt"/>
                <a:sym typeface="Wingdings" panose="05000000000000000000" pitchFamily="2" charset="2"/>
              </a:rPr>
              <a:t>r</a:t>
            </a:r>
            <a:r>
              <a:rPr lang="hu-HU" sz="2400" baseline="-25000" dirty="0">
                <a:latin typeface="+mj-lt"/>
                <a:sym typeface="Wingdings" panose="05000000000000000000" pitchFamily="2" charset="2"/>
              </a:rPr>
              <a:t>1</a:t>
            </a:r>
            <a:r>
              <a:rPr lang="hu-HU" sz="2400" dirty="0">
                <a:latin typeface="+mj-lt"/>
                <a:sym typeface="Wingdings" panose="05000000000000000000" pitchFamily="2" charset="2"/>
              </a:rPr>
              <a:t>=7%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>
                <a:latin typeface="+mj-lt"/>
                <a:sym typeface="Wingdings" panose="05000000000000000000" pitchFamily="2" charset="2"/>
              </a:rPr>
              <a:t>r</a:t>
            </a:r>
            <a:r>
              <a:rPr lang="hu-HU" sz="2400" baseline="-25000" dirty="0">
                <a:latin typeface="+mj-lt"/>
                <a:sym typeface="Wingdings" panose="05000000000000000000" pitchFamily="2" charset="2"/>
              </a:rPr>
              <a:t>2</a:t>
            </a:r>
            <a:r>
              <a:rPr lang="hu-HU" sz="2400" dirty="0">
                <a:latin typeface="+mj-lt"/>
                <a:sym typeface="Wingdings" panose="05000000000000000000" pitchFamily="2" charset="2"/>
              </a:rPr>
              <a:t>=1%</a:t>
            </a:r>
            <a:endParaRPr lang="hu-HU" sz="2400" dirty="0">
              <a:latin typeface="+mj-lt"/>
            </a:endParaRPr>
          </a:p>
          <a:p>
            <a:endParaRPr lang="hu-HU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latin typeface="+mj-lt"/>
            </a:endParaRP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3DB372EE-BC92-4DBB-91C8-E7ED9C1F085A}"/>
              </a:ext>
            </a:extLst>
          </p:cNvPr>
          <p:cNvSpPr/>
          <p:nvPr/>
        </p:nvSpPr>
        <p:spPr>
          <a:xfrm>
            <a:off x="211016" y="131886"/>
            <a:ext cx="7719646" cy="6471138"/>
          </a:xfrm>
          <a:prstGeom prst="rect">
            <a:avLst/>
          </a:prstGeom>
          <a:solidFill>
            <a:srgbClr val="6ECDD3">
              <a:alpha val="7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+mj-lt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35333934-CEBD-459D-BA49-B04E9DE823C4}"/>
              </a:ext>
            </a:extLst>
          </p:cNvPr>
          <p:cNvSpPr txBox="1"/>
          <p:nvPr/>
        </p:nvSpPr>
        <p:spPr>
          <a:xfrm>
            <a:off x="451339" y="343230"/>
            <a:ext cx="7239000" cy="156966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>
                <a:latin typeface="+mj-lt"/>
              </a:rPr>
              <a:t>1. </a:t>
            </a:r>
            <a:r>
              <a:rPr lang="hu-HU" sz="2400" b="1" dirty="0" err="1">
                <a:latin typeface="+mj-lt"/>
              </a:rPr>
              <a:t>b.</a:t>
            </a:r>
            <a:r>
              <a:rPr lang="hu-HU" sz="2400" b="1" dirty="0">
                <a:latin typeface="+mj-lt"/>
              </a:rPr>
              <a:t>) </a:t>
            </a:r>
            <a:r>
              <a:rPr lang="hu-HU" sz="2400" dirty="0">
                <a:latin typeface="+mj-lt"/>
              </a:rPr>
              <a:t>Jobban vagy </a:t>
            </a:r>
            <a:r>
              <a:rPr lang="hu-HU" sz="2400" dirty="0" err="1">
                <a:latin typeface="+mj-lt"/>
              </a:rPr>
              <a:t>rosszabbul</a:t>
            </a:r>
            <a:r>
              <a:rPr lang="hu-HU" sz="2400" dirty="0">
                <a:latin typeface="+mj-lt"/>
              </a:rPr>
              <a:t> járt volna ehhez képest a befektető a </a:t>
            </a:r>
            <a:r>
              <a:rPr lang="hu-HU" sz="2400" b="1" dirty="0">
                <a:latin typeface="+mj-lt"/>
              </a:rPr>
              <a:t>két éves periódus alatt</a:t>
            </a:r>
            <a:r>
              <a:rPr lang="hu-HU" sz="2400" dirty="0">
                <a:latin typeface="+mj-lt"/>
              </a:rPr>
              <a:t>, ha mindvégig a </a:t>
            </a:r>
            <a:r>
              <a:rPr lang="hu-HU" sz="2400" b="1" dirty="0">
                <a:latin typeface="+mj-lt"/>
              </a:rPr>
              <a:t>kezdeti hozamgörbe maradt </a:t>
            </a:r>
            <a:r>
              <a:rPr lang="hu-HU" sz="2400" dirty="0">
                <a:latin typeface="+mj-lt"/>
              </a:rPr>
              <a:t>volna </a:t>
            </a:r>
            <a:r>
              <a:rPr lang="hu-HU" sz="2400" b="1" dirty="0">
                <a:latin typeface="+mj-lt"/>
              </a:rPr>
              <a:t>érvényben</a:t>
            </a:r>
            <a:r>
              <a:rPr lang="hu-HU" sz="2400" dirty="0">
                <a:latin typeface="+mj-lt"/>
              </a:rPr>
              <a:t>? Válaszát indokolja!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C71FC6B9-54C3-4121-B201-9E7321D7B8E5}"/>
              </a:ext>
            </a:extLst>
          </p:cNvPr>
          <p:cNvSpPr/>
          <p:nvPr/>
        </p:nvSpPr>
        <p:spPr>
          <a:xfrm>
            <a:off x="490967" y="2079051"/>
            <a:ext cx="34547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 év múlva értékesítés</a:t>
            </a:r>
            <a:endParaRPr lang="hu-HU" sz="2400" dirty="0">
              <a:latin typeface="+mj-lt"/>
            </a:endParaRPr>
          </a:p>
        </p:txBody>
      </p:sp>
      <p:graphicFrame>
        <p:nvGraphicFramePr>
          <p:cNvPr id="8" name="Táblázat 7">
            <a:extLst>
              <a:ext uri="{FF2B5EF4-FFF2-40B4-BE49-F238E27FC236}">
                <a16:creationId xmlns:a16="http://schemas.microsoft.com/office/drawing/2014/main" id="{727F5FAD-02FC-4E72-B870-0BEB09A1C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860427"/>
              </p:ext>
            </p:extLst>
          </p:nvPr>
        </p:nvGraphicFramePr>
        <p:xfrm>
          <a:off x="8817133" y="4276530"/>
          <a:ext cx="2504514" cy="144655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17667">
                  <a:extLst>
                    <a:ext uri="{9D8B030D-6E8A-4147-A177-3AD203B41FA5}">
                      <a16:colId xmlns:a16="http://schemas.microsoft.com/office/drawing/2014/main" val="1907215065"/>
                    </a:ext>
                  </a:extLst>
                </a:gridCol>
                <a:gridCol w="783869">
                  <a:extLst>
                    <a:ext uri="{9D8B030D-6E8A-4147-A177-3AD203B41FA5}">
                      <a16:colId xmlns:a16="http://schemas.microsoft.com/office/drawing/2014/main" val="4208852496"/>
                    </a:ext>
                  </a:extLst>
                </a:gridCol>
                <a:gridCol w="782949">
                  <a:extLst>
                    <a:ext uri="{9D8B030D-6E8A-4147-A177-3AD203B41FA5}">
                      <a16:colId xmlns:a16="http://schemas.microsoft.com/office/drawing/2014/main" val="1422313332"/>
                    </a:ext>
                  </a:extLst>
                </a:gridCol>
                <a:gridCol w="420029">
                  <a:extLst>
                    <a:ext uri="{9D8B030D-6E8A-4147-A177-3AD203B41FA5}">
                      <a16:colId xmlns:a16="http://schemas.microsoft.com/office/drawing/2014/main" val="3739905962"/>
                    </a:ext>
                  </a:extLst>
                </a:gridCol>
              </a:tblGrid>
              <a:tr h="1854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effectLst/>
                        </a:rPr>
                        <a:t>t</a:t>
                      </a:r>
                      <a:endParaRPr lang="hu-H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effectLst/>
                        </a:rPr>
                        <a:t>r0</a:t>
                      </a:r>
                      <a:endParaRPr lang="hu-H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effectLst/>
                        </a:rPr>
                        <a:t>r1</a:t>
                      </a:r>
                      <a:endParaRPr lang="hu-H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effectLst/>
                        </a:rPr>
                        <a:t>r2</a:t>
                      </a:r>
                      <a:endParaRPr lang="hu-H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2741225"/>
                  </a:ext>
                </a:extLst>
              </a:tr>
              <a:tr h="3152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effectLst/>
                        </a:rPr>
                        <a:t>1</a:t>
                      </a:r>
                      <a:endParaRPr lang="hu-H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</a:rPr>
                        <a:t>3%</a:t>
                      </a:r>
                      <a:endParaRPr lang="hu-HU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effectLst/>
                        </a:rPr>
                        <a:t>2%</a:t>
                      </a:r>
                      <a:endParaRPr lang="hu-HU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effectLst/>
                        </a:rPr>
                        <a:t>1%</a:t>
                      </a:r>
                      <a:endParaRPr lang="hu-HU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07935084"/>
                  </a:ext>
                </a:extLst>
              </a:tr>
              <a:tr h="3152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effectLst/>
                        </a:rPr>
                        <a:t>2</a:t>
                      </a:r>
                      <a:endParaRPr lang="hu-H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</a:rPr>
                        <a:t>6%</a:t>
                      </a:r>
                      <a:endParaRPr lang="hu-HU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</a:rPr>
                        <a:t>7%</a:t>
                      </a:r>
                      <a:endParaRPr lang="hu-HU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effectLst/>
                        </a:rPr>
                        <a:t>5%</a:t>
                      </a:r>
                      <a:endParaRPr lang="hu-HU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39499199"/>
                  </a:ext>
                </a:extLst>
              </a:tr>
              <a:tr h="3152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effectLst/>
                        </a:rPr>
                        <a:t>3</a:t>
                      </a:r>
                      <a:endParaRPr lang="hu-H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effectLst/>
                        </a:rPr>
                        <a:t>9%</a:t>
                      </a:r>
                      <a:endParaRPr lang="hu-HU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</a:rPr>
                        <a:t>8%</a:t>
                      </a:r>
                      <a:endParaRPr lang="hu-HU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effectLst/>
                        </a:rPr>
                        <a:t>7%</a:t>
                      </a:r>
                      <a:endParaRPr lang="hu-HU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61875286"/>
                  </a:ext>
                </a:extLst>
              </a:tr>
              <a:tr h="3152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50">
                          <a:effectLst/>
                        </a:rPr>
                        <a:t>4</a:t>
                      </a:r>
                      <a:endParaRPr lang="hu-H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effectLst/>
                        </a:rPr>
                        <a:t>10%</a:t>
                      </a:r>
                      <a:endParaRPr lang="hu-HU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</a:rPr>
                        <a:t>9%</a:t>
                      </a:r>
                      <a:endParaRPr lang="hu-HU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</a:rPr>
                        <a:t>7%</a:t>
                      </a:r>
                      <a:endParaRPr lang="hu-HU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3760354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églalap 2">
                <a:extLst>
                  <a:ext uri="{FF2B5EF4-FFF2-40B4-BE49-F238E27FC236}">
                    <a16:creationId xmlns:a16="http://schemas.microsoft.com/office/drawing/2014/main" id="{7573EA91-9FCC-4C76-A748-F710FC11883F}"/>
                  </a:ext>
                </a:extLst>
              </p:cNvPr>
              <p:cNvSpPr/>
              <p:nvPr/>
            </p:nvSpPr>
            <p:spPr>
              <a:xfrm>
                <a:off x="387122" y="2750135"/>
                <a:ext cx="3856569" cy="8384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hu-HU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i="0">
                              <a:latin typeface="Cambria Math" panose="02040503050406030204" pitchFamily="18" charset="0"/>
                            </a:rPr>
                            <m:t>1000</m:t>
                          </m:r>
                        </m:num>
                        <m:den>
                          <m:sSup>
                            <m:sSupPr>
                              <m:ctrlPr>
                                <a:rPr lang="hu-HU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hu-HU" sz="2400" i="0">
                                      <a:latin typeface="Cambria Math" panose="02040503050406030204" pitchFamily="18" charset="0"/>
                                    </a:rPr>
                                    <m:t>1+0,06</m:t>
                                  </m:r>
                                </m:e>
                              </m:d>
                            </m:e>
                            <m:sup>
                              <m:r>
                                <a:rPr lang="hu-HU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hu-HU" sz="2400" i="0">
                          <a:latin typeface="Cambria Math" panose="02040503050406030204" pitchFamily="18" charset="0"/>
                        </a:rPr>
                        <m:t>=889,996</m:t>
                      </m:r>
                    </m:oMath>
                  </m:oMathPara>
                </a14:m>
                <a:endParaRPr lang="hu-HU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Téglalap 2">
                <a:extLst>
                  <a:ext uri="{FF2B5EF4-FFF2-40B4-BE49-F238E27FC236}">
                    <a16:creationId xmlns:a16="http://schemas.microsoft.com/office/drawing/2014/main" id="{7573EA91-9FCC-4C76-A748-F710FC118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122" y="2750135"/>
                <a:ext cx="3856569" cy="8384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>
                <a:extLst>
                  <a:ext uri="{FF2B5EF4-FFF2-40B4-BE49-F238E27FC236}">
                    <a16:creationId xmlns:a16="http://schemas.microsoft.com/office/drawing/2014/main" id="{4E13705D-5E67-47A6-BB18-7D23A6777D8C}"/>
                  </a:ext>
                </a:extLst>
              </p:cNvPr>
              <p:cNvSpPr/>
              <p:nvPr/>
            </p:nvSpPr>
            <p:spPr>
              <a:xfrm>
                <a:off x="386801" y="3960079"/>
                <a:ext cx="3965894" cy="8252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hu-HU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i="0">
                              <a:latin typeface="Cambria Math" panose="02040503050406030204" pitchFamily="18" charset="0"/>
                            </a:rPr>
                            <m:t>889,996</m:t>
                          </m:r>
                        </m:num>
                        <m:den>
                          <m:r>
                            <a:rPr lang="hu-HU" sz="2400" i="0">
                              <a:latin typeface="Cambria Math" panose="02040503050406030204" pitchFamily="18" charset="0"/>
                            </a:rPr>
                            <m:t>772,183</m:t>
                          </m:r>
                        </m:den>
                      </m:f>
                      <m:r>
                        <a:rPr lang="hu-HU" sz="2400" i="0">
                          <a:latin typeface="Cambria Math" panose="02040503050406030204" pitchFamily="18" charset="0"/>
                        </a:rPr>
                        <m:t>−1=</m:t>
                      </m:r>
                      <m:r>
                        <a:rPr lang="hu-HU" sz="2400" b="1" i="0"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hu-HU" sz="2400" b="1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u-HU" sz="2400" b="1" i="0">
                          <a:latin typeface="Cambria Math" panose="02040503050406030204" pitchFamily="18" charset="0"/>
                        </a:rPr>
                        <m:t>𝟐𝟔</m:t>
                      </m:r>
                      <m:r>
                        <a:rPr lang="hu-HU" sz="2400" i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hu-HU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Téglalap 3">
                <a:extLst>
                  <a:ext uri="{FF2B5EF4-FFF2-40B4-BE49-F238E27FC236}">
                    <a16:creationId xmlns:a16="http://schemas.microsoft.com/office/drawing/2014/main" id="{4E13705D-5E67-47A6-BB18-7D23A6777D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801" y="3960079"/>
                <a:ext cx="3965894" cy="8252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églalap 8">
            <a:extLst>
              <a:ext uri="{FF2B5EF4-FFF2-40B4-BE49-F238E27FC236}">
                <a16:creationId xmlns:a16="http://schemas.microsoft.com/office/drawing/2014/main" id="{5EED1DB8-067B-4DC7-8AF2-D7F20F593CB7}"/>
              </a:ext>
            </a:extLst>
          </p:cNvPr>
          <p:cNvSpPr/>
          <p:nvPr/>
        </p:nvSpPr>
        <p:spPr>
          <a:xfrm>
            <a:off x="4297258" y="2079051"/>
            <a:ext cx="35397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2 év múlva értékesítés:</a:t>
            </a:r>
            <a:endParaRPr lang="hu-HU" sz="2400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églalap 9">
                <a:extLst>
                  <a:ext uri="{FF2B5EF4-FFF2-40B4-BE49-F238E27FC236}">
                    <a16:creationId xmlns:a16="http://schemas.microsoft.com/office/drawing/2014/main" id="{CB16ADEB-3220-4197-BAED-2FEC339B258D}"/>
                  </a:ext>
                </a:extLst>
              </p:cNvPr>
              <p:cNvSpPr/>
              <p:nvPr/>
            </p:nvSpPr>
            <p:spPr>
              <a:xfrm>
                <a:off x="4288367" y="2768417"/>
                <a:ext cx="3458511" cy="8252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hu-HU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i="0">
                              <a:latin typeface="Cambria Math" panose="02040503050406030204" pitchFamily="18" charset="0"/>
                            </a:rPr>
                            <m:t>1000</m:t>
                          </m:r>
                        </m:num>
                        <m:den>
                          <m:r>
                            <a:rPr lang="hu-HU" sz="2400" i="0">
                              <a:latin typeface="Cambria Math" panose="02040503050406030204" pitchFamily="18" charset="0"/>
                            </a:rPr>
                            <m:t>1+0,03</m:t>
                          </m:r>
                        </m:den>
                      </m:f>
                      <m:r>
                        <a:rPr lang="hu-HU" sz="2400" i="0">
                          <a:latin typeface="Cambria Math" panose="02040503050406030204" pitchFamily="18" charset="0"/>
                        </a:rPr>
                        <m:t>=970,874</m:t>
                      </m:r>
                    </m:oMath>
                  </m:oMathPara>
                </a14:m>
                <a:endParaRPr lang="hu-HU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10" name="Téglalap 9">
                <a:extLst>
                  <a:ext uri="{FF2B5EF4-FFF2-40B4-BE49-F238E27FC236}">
                    <a16:creationId xmlns:a16="http://schemas.microsoft.com/office/drawing/2014/main" id="{CB16ADEB-3220-4197-BAED-2FEC339B25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367" y="2768417"/>
                <a:ext cx="3458511" cy="8252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églalap 10">
                <a:extLst>
                  <a:ext uri="{FF2B5EF4-FFF2-40B4-BE49-F238E27FC236}">
                    <a16:creationId xmlns:a16="http://schemas.microsoft.com/office/drawing/2014/main" id="{16DC21C2-49A4-4CEC-B72D-FC0B6FE75A47}"/>
                  </a:ext>
                </a:extLst>
              </p:cNvPr>
              <p:cNvSpPr/>
              <p:nvPr/>
            </p:nvSpPr>
            <p:spPr>
              <a:xfrm>
                <a:off x="4175596" y="3941503"/>
                <a:ext cx="3781548" cy="8252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hu-HU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i="0">
                              <a:latin typeface="Cambria Math" panose="02040503050406030204" pitchFamily="18" charset="0"/>
                            </a:rPr>
                            <m:t>970,874</m:t>
                          </m:r>
                        </m:num>
                        <m:den>
                          <m:r>
                            <a:rPr lang="hu-HU" sz="2400" i="0">
                              <a:latin typeface="Cambria Math" panose="02040503050406030204" pitchFamily="18" charset="0"/>
                            </a:rPr>
                            <m:t>772,183</m:t>
                          </m:r>
                        </m:den>
                      </m:f>
                      <m:r>
                        <a:rPr lang="hu-HU" sz="2400" i="0">
                          <a:latin typeface="Cambria Math" panose="02040503050406030204" pitchFamily="18" charset="0"/>
                        </a:rPr>
                        <m:t>−1=</m:t>
                      </m:r>
                      <m:r>
                        <a:rPr lang="hu-HU" sz="2400" b="1" i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hu-HU" sz="2400" b="1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u-HU" sz="2400" b="1" i="0">
                          <a:latin typeface="Cambria Math" panose="02040503050406030204" pitchFamily="18" charset="0"/>
                        </a:rPr>
                        <m:t>𝟎𝟗</m:t>
                      </m:r>
                      <m:r>
                        <a:rPr lang="hu-HU" sz="2400" i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hu-HU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11" name="Téglalap 10">
                <a:extLst>
                  <a:ext uri="{FF2B5EF4-FFF2-40B4-BE49-F238E27FC236}">
                    <a16:creationId xmlns:a16="http://schemas.microsoft.com/office/drawing/2014/main" id="{16DC21C2-49A4-4CEC-B72D-FC0B6FE75A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596" y="3941503"/>
                <a:ext cx="3781548" cy="8252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églalap 11">
            <a:extLst>
              <a:ext uri="{FF2B5EF4-FFF2-40B4-BE49-F238E27FC236}">
                <a16:creationId xmlns:a16="http://schemas.microsoft.com/office/drawing/2014/main" id="{1C813D01-8532-493B-A0A9-B04002904D35}"/>
              </a:ext>
            </a:extLst>
          </p:cNvPr>
          <p:cNvSpPr/>
          <p:nvPr/>
        </p:nvSpPr>
        <p:spPr>
          <a:xfrm>
            <a:off x="93222" y="4781581"/>
            <a:ext cx="34456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hu-HU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1. Befektetés növekedése: 1,1311*1,1336=</a:t>
            </a:r>
            <a:r>
              <a:rPr lang="hu-HU" sz="24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1,282</a:t>
            </a:r>
            <a:endParaRPr lang="hu-HU" sz="2400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E7201F1C-4134-4A29-8705-785252C76243}"/>
              </a:ext>
            </a:extLst>
          </p:cNvPr>
          <p:cNvSpPr/>
          <p:nvPr/>
        </p:nvSpPr>
        <p:spPr>
          <a:xfrm>
            <a:off x="4194605" y="4783476"/>
            <a:ext cx="34585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hu-HU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2. Befektetés növekedése: 1,1526*1,0909=</a:t>
            </a:r>
            <a:r>
              <a:rPr lang="hu-HU" sz="24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1,257</a:t>
            </a:r>
            <a:endParaRPr lang="hu-HU" sz="2400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18816BC5-ED29-49EE-B8A1-F186D4208447}"/>
              </a:ext>
            </a:extLst>
          </p:cNvPr>
          <p:cNvSpPr/>
          <p:nvPr/>
        </p:nvSpPr>
        <p:spPr>
          <a:xfrm>
            <a:off x="379492" y="6000830"/>
            <a:ext cx="77283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Rosszabbul</a:t>
            </a:r>
            <a:r>
              <a:rPr lang="hu-HU" sz="24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 jár </a:t>
            </a:r>
            <a:r>
              <a:rPr lang="hu-HU" sz="24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a befektető a </a:t>
            </a:r>
            <a:r>
              <a:rPr lang="hu-HU" sz="24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második feladatban</a:t>
            </a:r>
            <a:r>
              <a:rPr lang="hu-HU" sz="24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. 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46E310B4-D621-4BBA-B93E-2719308B0AF3}"/>
              </a:ext>
            </a:extLst>
          </p:cNvPr>
          <p:cNvSpPr txBox="1"/>
          <p:nvPr/>
        </p:nvSpPr>
        <p:spPr>
          <a:xfrm>
            <a:off x="3578847" y="4618954"/>
            <a:ext cx="8064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800" dirty="0">
                <a:solidFill>
                  <a:srgbClr val="FF0000"/>
                </a:solidFill>
                <a:latin typeface="+mj-lt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7575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 animBg="1"/>
      <p:bldP spid="2" grpId="0"/>
      <p:bldP spid="3" grpId="0"/>
      <p:bldP spid="4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F8B0EBDD-9D57-4CC7-B52D-3F09FC8EB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hu-HU" sz="2200" b="1" dirty="0"/>
              <a:t>2. Feladat</a:t>
            </a:r>
            <a:endParaRPr lang="en-US" sz="2200" b="1" dirty="0"/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D10ECF87-6983-4499-887A-7EB7FB807D31}"/>
              </a:ext>
            </a:extLst>
          </p:cNvPr>
          <p:cNvSpPr txBox="1">
            <a:spLocks/>
          </p:cNvSpPr>
          <p:nvPr/>
        </p:nvSpPr>
        <p:spPr>
          <a:xfrm>
            <a:off x="1687921" y="1843283"/>
            <a:ext cx="8939252" cy="33646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i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endParaRPr lang="hu-HU" sz="3200" dirty="0"/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B44835B4-2F63-4163-843A-FB5F6DD34FFD}"/>
              </a:ext>
            </a:extLst>
          </p:cNvPr>
          <p:cNvSpPr txBox="1">
            <a:spLocks/>
          </p:cNvSpPr>
          <p:nvPr/>
        </p:nvSpPr>
        <p:spPr>
          <a:xfrm>
            <a:off x="1190625" y="1915801"/>
            <a:ext cx="9599735" cy="36702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i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>
              <a:spcAft>
                <a:spcPts val="600"/>
              </a:spcAft>
            </a:pPr>
            <a:r>
              <a:rPr lang="hu-HU" sz="2800" dirty="0"/>
              <a:t>Ön </a:t>
            </a:r>
            <a:r>
              <a:rPr lang="hu-HU" sz="2800" b="1" dirty="0"/>
              <a:t>1 M Ft </a:t>
            </a:r>
            <a:r>
              <a:rPr lang="hu-HU" sz="2800" dirty="0"/>
              <a:t>évi </a:t>
            </a:r>
            <a:r>
              <a:rPr lang="hu-HU" sz="2800" b="1" dirty="0"/>
              <a:t>18%</a:t>
            </a:r>
            <a:r>
              <a:rPr lang="hu-HU" sz="2800" dirty="0"/>
              <a:t> kamatozású kedvezményes jelzálogkölcsönt kap vállalatától, amit </a:t>
            </a:r>
            <a:r>
              <a:rPr lang="hu-HU" sz="2800" b="1" dirty="0"/>
              <a:t>15 év </a:t>
            </a:r>
            <a:r>
              <a:rPr lang="hu-HU" sz="2800" dirty="0"/>
              <a:t>alatt kell visszafizetnie úgy, hogy </a:t>
            </a:r>
            <a:r>
              <a:rPr lang="hu-HU" sz="2800" b="1" dirty="0"/>
              <a:t>minden évben ugyanakkora összeget</a:t>
            </a:r>
            <a:r>
              <a:rPr lang="hu-HU" sz="2800" dirty="0"/>
              <a:t> fizet. (Az első törlesztőrészlet egy év múlva esedékes.)</a:t>
            </a:r>
          </a:p>
          <a:p>
            <a:pPr>
              <a:spcAft>
                <a:spcPts val="600"/>
              </a:spcAft>
            </a:pPr>
            <a:r>
              <a:rPr lang="hu-HU" sz="2800" cap="none" dirty="0"/>
              <a:t>a</a:t>
            </a:r>
            <a:r>
              <a:rPr lang="hu-HU" sz="2800" b="1" dirty="0"/>
              <a:t>.) Hány forintot </a:t>
            </a:r>
            <a:r>
              <a:rPr lang="hu-HU" sz="2800" dirty="0"/>
              <a:t>kell </a:t>
            </a:r>
            <a:r>
              <a:rPr lang="hu-HU" sz="2800" b="1" dirty="0"/>
              <a:t>évente</a:t>
            </a:r>
            <a:r>
              <a:rPr lang="hu-HU" sz="2800" dirty="0"/>
              <a:t> fizetnie? </a:t>
            </a:r>
          </a:p>
          <a:p>
            <a:pPr>
              <a:spcAft>
                <a:spcPts val="600"/>
              </a:spcAft>
            </a:pPr>
            <a:r>
              <a:rPr lang="hu-HU" sz="2800" cap="none" dirty="0" err="1"/>
              <a:t>b</a:t>
            </a:r>
            <a:r>
              <a:rPr lang="hu-HU" sz="2800" dirty="0" err="1"/>
              <a:t>.</a:t>
            </a:r>
            <a:r>
              <a:rPr lang="hu-HU" sz="2800" dirty="0"/>
              <a:t>) Mekkora a </a:t>
            </a:r>
            <a:r>
              <a:rPr lang="hu-HU" sz="2800" b="1" dirty="0"/>
              <a:t>hitelfelvétel nettó jelenértéke </a:t>
            </a:r>
            <a:r>
              <a:rPr lang="hu-HU" sz="2800" dirty="0"/>
              <a:t>Ön számára, ha a </a:t>
            </a:r>
            <a:r>
              <a:rPr lang="hu-HU" sz="2800" b="1" dirty="0"/>
              <a:t>piacról</a:t>
            </a:r>
            <a:r>
              <a:rPr lang="hu-HU" sz="2800" dirty="0"/>
              <a:t> csak </a:t>
            </a:r>
            <a:r>
              <a:rPr lang="hu-HU" sz="2800" b="1" dirty="0"/>
              <a:t>20%</a:t>
            </a:r>
            <a:r>
              <a:rPr lang="hu-HU" sz="2800" dirty="0"/>
              <a:t>-os kamat ellett tudna ilyen hitelt felvenni?</a:t>
            </a:r>
          </a:p>
        </p:txBody>
      </p:sp>
    </p:spTree>
    <p:extLst>
      <p:ext uri="{BB962C8B-B14F-4D97-AF65-F5344CB8AC3E}">
        <p14:creationId xmlns:p14="http://schemas.microsoft.com/office/powerpoint/2010/main" val="78386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>
            <a:extLst>
              <a:ext uri="{FF2B5EF4-FFF2-40B4-BE49-F238E27FC236}">
                <a16:creationId xmlns:a16="http://schemas.microsoft.com/office/drawing/2014/main" id="{9A7B6741-FF24-4AFA-9B6E-57C80FDEE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29940" y="524538"/>
            <a:ext cx="3436327" cy="5218763"/>
          </a:xfrm>
        </p:spPr>
        <p:txBody>
          <a:bodyPr>
            <a:normAutofit/>
          </a:bodyPr>
          <a:lstStyle/>
          <a:p>
            <a:r>
              <a:rPr lang="hu-HU" sz="2800" b="1" u="sng" dirty="0" err="1">
                <a:latin typeface="+mj-lt"/>
              </a:rPr>
              <a:t>Adatkigyűjtés</a:t>
            </a:r>
            <a:r>
              <a:rPr lang="hu-HU" sz="2800" b="1" u="sng" dirty="0">
                <a:latin typeface="+mj-lt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>
                <a:latin typeface="+mj-lt"/>
              </a:rPr>
              <a:t>PV=1 M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/>
              <a:t>n=15 év</a:t>
            </a:r>
            <a:endParaRPr lang="hu-HU" sz="2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>
                <a:latin typeface="+mj-lt"/>
              </a:rPr>
              <a:t>r=18%</a:t>
            </a:r>
          </a:p>
          <a:p>
            <a:r>
              <a:rPr lang="hu-HU" sz="2400" b="1" dirty="0">
                <a:latin typeface="+mj-lt"/>
              </a:rPr>
              <a:t>a.) </a:t>
            </a:r>
            <a:r>
              <a:rPr lang="hu-HU" sz="2400" dirty="0">
                <a:latin typeface="+mj-lt"/>
              </a:rPr>
              <a:t>Mekkora az éves törlesztőrészlet értéke? </a:t>
            </a:r>
            <a:r>
              <a:rPr lang="hu-HU" sz="2400" dirty="0">
                <a:latin typeface="+mj-lt"/>
                <a:sym typeface="Wingdings" panose="05000000000000000000" pitchFamily="2" charset="2"/>
              </a:rPr>
              <a:t> C=?</a:t>
            </a:r>
          </a:p>
          <a:p>
            <a:r>
              <a:rPr lang="hu-HU" sz="2400" b="1" dirty="0" err="1">
                <a:latin typeface="+mj-lt"/>
                <a:sym typeface="Wingdings" panose="05000000000000000000" pitchFamily="2" charset="2"/>
              </a:rPr>
              <a:t>b.</a:t>
            </a:r>
            <a:r>
              <a:rPr lang="hu-HU" sz="2400" b="1" dirty="0">
                <a:latin typeface="+mj-lt"/>
                <a:sym typeface="Wingdings" panose="05000000000000000000" pitchFamily="2" charset="2"/>
              </a:rPr>
              <a:t>) </a:t>
            </a:r>
            <a:r>
              <a:rPr lang="hu-HU" sz="2400" dirty="0">
                <a:latin typeface="+mj-lt"/>
                <a:sym typeface="Wingdings" panose="05000000000000000000" pitchFamily="2" charset="2"/>
              </a:rPr>
              <a:t>NPV=?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err="1">
                <a:latin typeface="+mj-lt"/>
                <a:sym typeface="Wingdings" panose="05000000000000000000" pitchFamily="2" charset="2"/>
              </a:rPr>
              <a:t>r</a:t>
            </a:r>
            <a:r>
              <a:rPr lang="hu-HU" sz="2400" baseline="-25000" dirty="0" err="1">
                <a:latin typeface="+mj-lt"/>
                <a:sym typeface="Wingdings" panose="05000000000000000000" pitchFamily="2" charset="2"/>
              </a:rPr>
              <a:t>piaci</a:t>
            </a:r>
            <a:r>
              <a:rPr lang="hu-HU" sz="2400" dirty="0">
                <a:latin typeface="+mj-lt"/>
                <a:sym typeface="Wingdings" panose="05000000000000000000" pitchFamily="2" charset="2"/>
              </a:rPr>
              <a:t>=20%</a:t>
            </a:r>
            <a:endParaRPr lang="hu-HU" sz="2400" dirty="0">
              <a:latin typeface="+mj-lt"/>
            </a:endParaRP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3DB372EE-BC92-4DBB-91C8-E7ED9C1F085A}"/>
              </a:ext>
            </a:extLst>
          </p:cNvPr>
          <p:cNvSpPr/>
          <p:nvPr/>
        </p:nvSpPr>
        <p:spPr>
          <a:xfrm>
            <a:off x="57150" y="83069"/>
            <a:ext cx="7992207" cy="6682154"/>
          </a:xfrm>
          <a:prstGeom prst="rect">
            <a:avLst/>
          </a:prstGeom>
          <a:solidFill>
            <a:srgbClr val="6ECDD3">
              <a:alpha val="7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+mj-lt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35333934-CEBD-459D-BA49-B04E9DE823C4}"/>
              </a:ext>
            </a:extLst>
          </p:cNvPr>
          <p:cNvSpPr txBox="1"/>
          <p:nvPr/>
        </p:nvSpPr>
        <p:spPr>
          <a:xfrm>
            <a:off x="149470" y="170922"/>
            <a:ext cx="7807568" cy="20313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latin typeface="+mj-lt"/>
              </a:rPr>
              <a:t>Ön </a:t>
            </a:r>
            <a:r>
              <a:rPr lang="hu-HU" b="1" dirty="0">
                <a:latin typeface="+mj-lt"/>
              </a:rPr>
              <a:t>1 M Ft </a:t>
            </a:r>
            <a:r>
              <a:rPr lang="hu-HU" dirty="0">
                <a:latin typeface="+mj-lt"/>
              </a:rPr>
              <a:t>évi </a:t>
            </a:r>
            <a:r>
              <a:rPr lang="hu-HU" b="1" dirty="0">
                <a:latin typeface="+mj-lt"/>
              </a:rPr>
              <a:t>18%</a:t>
            </a:r>
            <a:r>
              <a:rPr lang="hu-HU" dirty="0">
                <a:latin typeface="+mj-lt"/>
              </a:rPr>
              <a:t> kamatozású kedvezményes jelzálogkölcsönt kap vállalatától, amit </a:t>
            </a:r>
            <a:r>
              <a:rPr lang="hu-HU" b="1" dirty="0">
                <a:latin typeface="+mj-lt"/>
              </a:rPr>
              <a:t>15 év </a:t>
            </a:r>
            <a:r>
              <a:rPr lang="hu-HU" dirty="0">
                <a:latin typeface="+mj-lt"/>
              </a:rPr>
              <a:t>alatt kell visszafizetnie úgy, hogy </a:t>
            </a:r>
            <a:r>
              <a:rPr lang="hu-HU" b="1" dirty="0">
                <a:latin typeface="+mj-lt"/>
              </a:rPr>
              <a:t>minden évben ugyanakkora összeget</a:t>
            </a:r>
            <a:r>
              <a:rPr lang="hu-HU" dirty="0">
                <a:latin typeface="+mj-lt"/>
              </a:rPr>
              <a:t> fizet. (Az első törlesztőrészlet egy év múlva esedékes.)</a:t>
            </a:r>
          </a:p>
          <a:p>
            <a:pPr algn="ctr"/>
            <a:r>
              <a:rPr lang="hu-HU" dirty="0">
                <a:latin typeface="+mj-lt"/>
              </a:rPr>
              <a:t>a.) </a:t>
            </a:r>
            <a:r>
              <a:rPr lang="hu-HU" b="1" dirty="0">
                <a:latin typeface="+mj-lt"/>
              </a:rPr>
              <a:t>Hány forintot </a:t>
            </a:r>
            <a:r>
              <a:rPr lang="hu-HU" dirty="0">
                <a:latin typeface="+mj-lt"/>
              </a:rPr>
              <a:t>kell </a:t>
            </a:r>
            <a:r>
              <a:rPr lang="hu-HU" b="1" dirty="0">
                <a:latin typeface="+mj-lt"/>
              </a:rPr>
              <a:t>évente fizetnie</a:t>
            </a:r>
            <a:r>
              <a:rPr lang="hu-HU" dirty="0">
                <a:latin typeface="+mj-lt"/>
              </a:rPr>
              <a:t>? </a:t>
            </a:r>
          </a:p>
          <a:p>
            <a:pPr algn="ctr"/>
            <a:r>
              <a:rPr lang="hu-HU" dirty="0" err="1">
                <a:latin typeface="+mj-lt"/>
              </a:rPr>
              <a:t>b.</a:t>
            </a:r>
            <a:r>
              <a:rPr lang="hu-HU" dirty="0">
                <a:latin typeface="+mj-lt"/>
              </a:rPr>
              <a:t>) Mekkora a hitelfelvétel </a:t>
            </a:r>
            <a:r>
              <a:rPr lang="hu-HU" b="1" dirty="0">
                <a:latin typeface="+mj-lt"/>
              </a:rPr>
              <a:t>nettó jelenértéke </a:t>
            </a:r>
            <a:r>
              <a:rPr lang="hu-HU" dirty="0">
                <a:latin typeface="+mj-lt"/>
              </a:rPr>
              <a:t>Ön számára, ha a </a:t>
            </a:r>
            <a:r>
              <a:rPr lang="hu-HU" b="1" dirty="0">
                <a:latin typeface="+mj-lt"/>
              </a:rPr>
              <a:t>piacról</a:t>
            </a:r>
            <a:r>
              <a:rPr lang="hu-HU" dirty="0">
                <a:latin typeface="+mj-lt"/>
              </a:rPr>
              <a:t> csak </a:t>
            </a:r>
            <a:r>
              <a:rPr lang="hu-HU" b="1" dirty="0">
                <a:latin typeface="+mj-lt"/>
              </a:rPr>
              <a:t>20%</a:t>
            </a:r>
            <a:r>
              <a:rPr lang="hu-HU" dirty="0">
                <a:latin typeface="+mj-lt"/>
              </a:rPr>
              <a:t>-os kamat ellett tudna ilyen hitelt felvenni?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255FE68F-26EC-486F-B861-A33238253D3E}"/>
              </a:ext>
            </a:extLst>
          </p:cNvPr>
          <p:cNvSpPr/>
          <p:nvPr/>
        </p:nvSpPr>
        <p:spPr>
          <a:xfrm>
            <a:off x="552033" y="2410817"/>
            <a:ext cx="6560425" cy="2222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07000"/>
              </a:lnSpc>
              <a:spcAft>
                <a:spcPts val="800"/>
              </a:spcAft>
            </a:pPr>
            <a:r>
              <a:rPr lang="hu-HU" sz="4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PV=C*AF</a:t>
            </a:r>
            <a:r>
              <a:rPr lang="hu-HU" sz="40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sz="4000" baseline="-25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n,r</a:t>
            </a:r>
            <a:r>
              <a:rPr lang="hu-HU" sz="40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lvl="1" algn="ctr">
              <a:lnSpc>
                <a:spcPct val="107000"/>
              </a:lnSpc>
              <a:spcAft>
                <a:spcPts val="800"/>
              </a:spcAft>
            </a:pPr>
            <a:r>
              <a:rPr lang="hu-HU" sz="4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1=C*AF</a:t>
            </a:r>
            <a:r>
              <a:rPr lang="hu-HU" sz="40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(15 év, 18%)</a:t>
            </a:r>
            <a:r>
              <a:rPr lang="hu-HU" sz="4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4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</a:p>
          <a:p>
            <a:pPr lvl="1" algn="ctr">
              <a:lnSpc>
                <a:spcPct val="107000"/>
              </a:lnSpc>
              <a:spcAft>
                <a:spcPts val="800"/>
              </a:spcAft>
            </a:pPr>
            <a:r>
              <a:rPr lang="hu-HU" sz="4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4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X=196.386 Ft</a:t>
            </a:r>
            <a:endParaRPr lang="hu-HU" sz="3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FC667DE9-D9AB-4D86-B3B1-1D3A2473751F}"/>
              </a:ext>
            </a:extLst>
          </p:cNvPr>
          <p:cNvSpPr/>
          <p:nvPr/>
        </p:nvSpPr>
        <p:spPr>
          <a:xfrm>
            <a:off x="97683" y="5547779"/>
            <a:ext cx="791114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600" dirty="0">
                <a:latin typeface="+mj-lt"/>
                <a:ea typeface="Calibri" panose="020F0502020204030204" pitchFamily="34" charset="0"/>
              </a:rPr>
              <a:t>NPV=-1.000.000.+(196.386 * 4,675)=</a:t>
            </a:r>
          </a:p>
          <a:p>
            <a:pPr algn="ctr"/>
            <a:r>
              <a:rPr lang="hu-HU" sz="3600" b="1" dirty="0">
                <a:latin typeface="+mj-lt"/>
                <a:ea typeface="Calibri" panose="020F0502020204030204" pitchFamily="34" charset="0"/>
              </a:rPr>
              <a:t>-81.895 Ft</a:t>
            </a:r>
            <a:endParaRPr lang="hu-HU" sz="3600" dirty="0">
              <a:latin typeface="+mj-lt"/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C18AE692-4C11-49D4-9B1F-4C6E43C5E360}"/>
              </a:ext>
            </a:extLst>
          </p:cNvPr>
          <p:cNvSpPr/>
          <p:nvPr/>
        </p:nvSpPr>
        <p:spPr>
          <a:xfrm>
            <a:off x="437733" y="2426034"/>
            <a:ext cx="10070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4000" b="1" dirty="0">
                <a:ea typeface="Calibri" panose="020F0502020204030204" pitchFamily="34" charset="0"/>
                <a:cs typeface="Times New Roman" panose="02020603050405020304" pitchFamily="18" charset="0"/>
              </a:rPr>
              <a:t>a.) </a:t>
            </a:r>
            <a:endParaRPr lang="hu-HU" sz="40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5472348-86A3-42E8-930F-53374C42F332}"/>
              </a:ext>
            </a:extLst>
          </p:cNvPr>
          <p:cNvSpPr/>
          <p:nvPr/>
        </p:nvSpPr>
        <p:spPr>
          <a:xfrm>
            <a:off x="6417613" y="2426034"/>
            <a:ext cx="5336654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https://miniwebtool.com/pvifa-calculator/?r=18&amp;n=15</a:t>
            </a:r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EE9FCD50-BA07-40CB-AA83-CF7A23685B8D}"/>
              </a:ext>
            </a:extLst>
          </p:cNvPr>
          <p:cNvSpPr/>
          <p:nvPr/>
        </p:nvSpPr>
        <p:spPr>
          <a:xfrm>
            <a:off x="437733" y="4711637"/>
            <a:ext cx="10070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4000" b="1" dirty="0" err="1">
                <a:cs typeface="Times New Roman" panose="02020603050405020304" pitchFamily="18" charset="0"/>
              </a:rPr>
              <a:t>b.</a:t>
            </a:r>
            <a:r>
              <a:rPr lang="hu-HU" sz="4000" b="1" dirty="0"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81FE2C25-0009-4A89-8AE3-DB55BBED5C20}"/>
              </a:ext>
            </a:extLst>
          </p:cNvPr>
          <p:cNvSpPr/>
          <p:nvPr/>
        </p:nvSpPr>
        <p:spPr>
          <a:xfrm>
            <a:off x="1444740" y="4738752"/>
            <a:ext cx="56685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4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?=196.386*AF</a:t>
            </a:r>
            <a:r>
              <a:rPr lang="hu-HU" sz="4000" baseline="-25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(15 év, 20%)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398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2" grpId="0"/>
      <p:bldP spid="3" grpId="0"/>
      <p:bldP spid="4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F8B0EBDD-9D57-4CC7-B52D-3F09FC8EB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hu-HU" sz="2200" b="1" dirty="0"/>
              <a:t>3. Feladat</a:t>
            </a:r>
            <a:endParaRPr lang="en-US" sz="2200" b="1" dirty="0"/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D10ECF87-6983-4499-887A-7EB7FB807D31}"/>
              </a:ext>
            </a:extLst>
          </p:cNvPr>
          <p:cNvSpPr txBox="1">
            <a:spLocks/>
          </p:cNvSpPr>
          <p:nvPr/>
        </p:nvSpPr>
        <p:spPr>
          <a:xfrm>
            <a:off x="1626374" y="1904829"/>
            <a:ext cx="8939252" cy="33646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i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sz="4000" dirty="0"/>
              <a:t>Egy </a:t>
            </a:r>
            <a:r>
              <a:rPr lang="hu-HU" sz="4000" b="1" dirty="0"/>
              <a:t>10 év </a:t>
            </a:r>
            <a:r>
              <a:rPr lang="hu-HU" sz="4000" dirty="0"/>
              <a:t>futamidejű </a:t>
            </a:r>
            <a:r>
              <a:rPr lang="hu-HU" sz="4000" b="1" dirty="0"/>
              <a:t>elemi kötvényt 5 éve bocsátottak ki</a:t>
            </a:r>
            <a:r>
              <a:rPr lang="hu-HU" sz="4000" dirty="0"/>
              <a:t>. A kötvénytől a befektetők </a:t>
            </a:r>
            <a:r>
              <a:rPr lang="hu-HU" sz="4000" b="1" dirty="0"/>
              <a:t>17% hozamot várnak el</a:t>
            </a:r>
            <a:r>
              <a:rPr lang="hu-HU" sz="4000" dirty="0"/>
              <a:t>. </a:t>
            </a:r>
            <a:r>
              <a:rPr lang="hu-HU" sz="4000" b="1" dirty="0"/>
              <a:t>Mekkora</a:t>
            </a:r>
            <a:r>
              <a:rPr lang="hu-HU" sz="4000" dirty="0"/>
              <a:t> a kötvény </a:t>
            </a:r>
            <a:r>
              <a:rPr lang="hu-HU" sz="4000" b="1" dirty="0"/>
              <a:t>árfolyama</a:t>
            </a:r>
            <a:r>
              <a:rPr lang="hu-HU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9639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>
            <a:extLst>
              <a:ext uri="{FF2B5EF4-FFF2-40B4-BE49-F238E27FC236}">
                <a16:creationId xmlns:a16="http://schemas.microsoft.com/office/drawing/2014/main" id="{9A7B6741-FF24-4AFA-9B6E-57C80FDEE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8118" y="540198"/>
            <a:ext cx="3260481" cy="5060501"/>
          </a:xfrm>
        </p:spPr>
        <p:txBody>
          <a:bodyPr/>
          <a:lstStyle/>
          <a:p>
            <a:r>
              <a:rPr lang="hu-HU" sz="2800" b="1" u="sng" dirty="0" err="1">
                <a:latin typeface="+mj-lt"/>
              </a:rPr>
              <a:t>Adatkigyűjtés</a:t>
            </a:r>
            <a:r>
              <a:rPr lang="hu-HU" sz="2800" b="1" u="sng" dirty="0">
                <a:latin typeface="+mj-lt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>
                <a:latin typeface="+mj-lt"/>
              </a:rPr>
              <a:t>n=10 év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>
                <a:latin typeface="+mj-lt"/>
              </a:rPr>
              <a:t>r=17%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/>
              <a:t>kibocsátás: 5 éve</a:t>
            </a:r>
            <a:endParaRPr lang="hu-HU" sz="28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>
                <a:latin typeface="+mj-lt"/>
              </a:rPr>
              <a:t>P=?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3DB372EE-BC92-4DBB-91C8-E7ED9C1F085A}"/>
              </a:ext>
            </a:extLst>
          </p:cNvPr>
          <p:cNvSpPr/>
          <p:nvPr/>
        </p:nvSpPr>
        <p:spPr>
          <a:xfrm>
            <a:off x="211016" y="131886"/>
            <a:ext cx="7719646" cy="6471138"/>
          </a:xfrm>
          <a:prstGeom prst="rect">
            <a:avLst/>
          </a:prstGeom>
          <a:solidFill>
            <a:srgbClr val="6ECDD3">
              <a:alpha val="7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+mj-lt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35333934-CEBD-459D-BA49-B04E9DE823C4}"/>
              </a:ext>
            </a:extLst>
          </p:cNvPr>
          <p:cNvSpPr txBox="1"/>
          <p:nvPr/>
        </p:nvSpPr>
        <p:spPr>
          <a:xfrm>
            <a:off x="310661" y="254975"/>
            <a:ext cx="7540869" cy="16089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latin typeface="+mj-lt"/>
              </a:rPr>
              <a:t>Egy </a:t>
            </a:r>
            <a:r>
              <a:rPr lang="hu-HU" sz="2400" b="1" dirty="0">
                <a:latin typeface="+mj-lt"/>
              </a:rPr>
              <a:t>10 év </a:t>
            </a:r>
            <a:r>
              <a:rPr lang="hu-HU" sz="2400" dirty="0">
                <a:latin typeface="+mj-lt"/>
              </a:rPr>
              <a:t>futamidejű </a:t>
            </a:r>
            <a:r>
              <a:rPr lang="hu-HU" sz="2400" b="1" dirty="0">
                <a:latin typeface="+mj-lt"/>
              </a:rPr>
              <a:t>elemi kötvényt 5 éve bocsátottak ki</a:t>
            </a:r>
            <a:r>
              <a:rPr lang="hu-HU" sz="2400" dirty="0">
                <a:latin typeface="+mj-lt"/>
              </a:rPr>
              <a:t>. A kötvénytől a befektetők </a:t>
            </a:r>
            <a:r>
              <a:rPr lang="hu-HU" sz="2400" b="1" dirty="0">
                <a:latin typeface="+mj-lt"/>
              </a:rPr>
              <a:t>17% hozamot várnak el</a:t>
            </a:r>
            <a:r>
              <a:rPr lang="hu-HU" sz="2400" dirty="0">
                <a:latin typeface="+mj-lt"/>
              </a:rPr>
              <a:t>. </a:t>
            </a:r>
            <a:r>
              <a:rPr lang="hu-HU" sz="2400" b="1" dirty="0">
                <a:latin typeface="+mj-lt"/>
              </a:rPr>
              <a:t>Mekkora</a:t>
            </a:r>
            <a:r>
              <a:rPr lang="hu-HU" sz="2400" dirty="0">
                <a:latin typeface="+mj-lt"/>
              </a:rPr>
              <a:t> a kötvény </a:t>
            </a:r>
            <a:r>
              <a:rPr lang="hu-HU" sz="2400" b="1" dirty="0">
                <a:latin typeface="+mj-lt"/>
              </a:rPr>
              <a:t>árfolyama</a:t>
            </a:r>
            <a:r>
              <a:rPr lang="hu-HU" sz="2400" dirty="0">
                <a:latin typeface="+mj-lt"/>
              </a:rPr>
              <a:t>?</a:t>
            </a:r>
          </a:p>
        </p:txBody>
      </p:sp>
      <p:grpSp>
        <p:nvGrpSpPr>
          <p:cNvPr id="18" name="Csoportba foglalás 17">
            <a:extLst>
              <a:ext uri="{FF2B5EF4-FFF2-40B4-BE49-F238E27FC236}">
                <a16:creationId xmlns:a16="http://schemas.microsoft.com/office/drawing/2014/main" id="{AFC40C33-D382-44C3-B202-A1C5B8771939}"/>
              </a:ext>
            </a:extLst>
          </p:cNvPr>
          <p:cNvGrpSpPr/>
          <p:nvPr/>
        </p:nvGrpSpPr>
        <p:grpSpPr>
          <a:xfrm>
            <a:off x="547050" y="2163656"/>
            <a:ext cx="7209059" cy="719792"/>
            <a:chOff x="65557" y="0"/>
            <a:chExt cx="3493618" cy="457200"/>
          </a:xfrm>
        </p:grpSpPr>
        <p:grpSp>
          <p:nvGrpSpPr>
            <p:cNvPr id="19" name="Csoportba foglalás 18">
              <a:extLst>
                <a:ext uri="{FF2B5EF4-FFF2-40B4-BE49-F238E27FC236}">
                  <a16:creationId xmlns:a16="http://schemas.microsoft.com/office/drawing/2014/main" id="{77111229-98A5-45B4-8C84-7B0110BB0AFC}"/>
                </a:ext>
              </a:extLst>
            </p:cNvPr>
            <p:cNvGrpSpPr/>
            <p:nvPr/>
          </p:nvGrpSpPr>
          <p:grpSpPr>
            <a:xfrm>
              <a:off x="466725" y="0"/>
              <a:ext cx="3092450" cy="457200"/>
              <a:chOff x="0" y="0"/>
              <a:chExt cx="3092450" cy="457200"/>
            </a:xfrm>
          </p:grpSpPr>
          <p:grpSp>
            <p:nvGrpSpPr>
              <p:cNvPr id="21" name="Csoportba foglalás 20">
                <a:extLst>
                  <a:ext uri="{FF2B5EF4-FFF2-40B4-BE49-F238E27FC236}">
                    <a16:creationId xmlns:a16="http://schemas.microsoft.com/office/drawing/2014/main" id="{4D76B532-C6F8-4922-9983-23196612063C}"/>
                  </a:ext>
                </a:extLst>
              </p:cNvPr>
              <p:cNvGrpSpPr/>
              <p:nvPr/>
            </p:nvGrpSpPr>
            <p:grpSpPr>
              <a:xfrm>
                <a:off x="0" y="342900"/>
                <a:ext cx="2844800" cy="114300"/>
                <a:chOff x="0" y="0"/>
                <a:chExt cx="2844800" cy="114300"/>
              </a:xfrm>
            </p:grpSpPr>
            <p:cxnSp>
              <p:nvCxnSpPr>
                <p:cNvPr id="24" name="Egyenes összekötő 23">
                  <a:extLst>
                    <a:ext uri="{FF2B5EF4-FFF2-40B4-BE49-F238E27FC236}">
                      <a16:creationId xmlns:a16="http://schemas.microsoft.com/office/drawing/2014/main" id="{DE760E3D-9CDB-48E6-9258-4469632FCD64}"/>
                    </a:ext>
                  </a:extLst>
                </p:cNvPr>
                <p:cNvCxnSpPr/>
                <p:nvPr/>
              </p:nvCxnSpPr>
              <p:spPr>
                <a:xfrm flipV="1">
                  <a:off x="0" y="50800"/>
                  <a:ext cx="2844800" cy="635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Egyenes összekötő 24">
                  <a:extLst>
                    <a:ext uri="{FF2B5EF4-FFF2-40B4-BE49-F238E27FC236}">
                      <a16:creationId xmlns:a16="http://schemas.microsoft.com/office/drawing/2014/main" id="{8A96AE09-60DB-4220-98A0-672D9BEEC4A8}"/>
                    </a:ext>
                  </a:extLst>
                </p:cNvPr>
                <p:cNvCxnSpPr/>
                <p:nvPr/>
              </p:nvCxnSpPr>
              <p:spPr>
                <a:xfrm>
                  <a:off x="0" y="6350"/>
                  <a:ext cx="0" cy="10795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Egyenes összekötő 25">
                  <a:extLst>
                    <a:ext uri="{FF2B5EF4-FFF2-40B4-BE49-F238E27FC236}">
                      <a16:creationId xmlns:a16="http://schemas.microsoft.com/office/drawing/2014/main" id="{D08BFDB8-45B7-482D-9A14-576E14D31A93}"/>
                    </a:ext>
                  </a:extLst>
                </p:cNvPr>
                <p:cNvCxnSpPr/>
                <p:nvPr/>
              </p:nvCxnSpPr>
              <p:spPr>
                <a:xfrm>
                  <a:off x="1333500" y="0"/>
                  <a:ext cx="0" cy="10795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Egyenes összekötő 26">
                  <a:extLst>
                    <a:ext uri="{FF2B5EF4-FFF2-40B4-BE49-F238E27FC236}">
                      <a16:creationId xmlns:a16="http://schemas.microsoft.com/office/drawing/2014/main" id="{8C93BBBE-2B95-4144-BC81-75A4EA97C44D}"/>
                    </a:ext>
                  </a:extLst>
                </p:cNvPr>
                <p:cNvCxnSpPr/>
                <p:nvPr/>
              </p:nvCxnSpPr>
              <p:spPr>
                <a:xfrm>
                  <a:off x="2844800" y="0"/>
                  <a:ext cx="0" cy="10795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Szövegdoboz 6">
                <a:extLst>
                  <a:ext uri="{FF2B5EF4-FFF2-40B4-BE49-F238E27FC236}">
                    <a16:creationId xmlns:a16="http://schemas.microsoft.com/office/drawing/2014/main" id="{8F58E2F5-6323-48FF-8FA3-581959983697}"/>
                  </a:ext>
                </a:extLst>
              </p:cNvPr>
              <p:cNvSpPr txBox="1"/>
              <p:nvPr/>
            </p:nvSpPr>
            <p:spPr>
              <a:xfrm>
                <a:off x="2597150" y="0"/>
                <a:ext cx="495300" cy="27940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635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hu-HU" sz="20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10 év</a:t>
                </a:r>
              </a:p>
            </p:txBody>
          </p:sp>
          <p:sp>
            <p:nvSpPr>
              <p:cNvPr id="23" name="Szövegdoboz 8">
                <a:extLst>
                  <a:ext uri="{FF2B5EF4-FFF2-40B4-BE49-F238E27FC236}">
                    <a16:creationId xmlns:a16="http://schemas.microsoft.com/office/drawing/2014/main" id="{CB6E662A-8D95-4A0A-9EDD-EBC0C5979D62}"/>
                  </a:ext>
                </a:extLst>
              </p:cNvPr>
              <p:cNvSpPr txBox="1"/>
              <p:nvPr/>
            </p:nvSpPr>
            <p:spPr>
              <a:xfrm>
                <a:off x="1085850" y="0"/>
                <a:ext cx="495300" cy="27940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635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hu-HU" sz="20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5 év</a:t>
                </a:r>
              </a:p>
            </p:txBody>
          </p:sp>
        </p:grpSp>
        <p:sp>
          <p:nvSpPr>
            <p:cNvPr id="20" name="Szövegdoboz 10">
              <a:extLst>
                <a:ext uri="{FF2B5EF4-FFF2-40B4-BE49-F238E27FC236}">
                  <a16:creationId xmlns:a16="http://schemas.microsoft.com/office/drawing/2014/main" id="{840E498F-3AA6-42E5-871B-2F55E06B0B0B}"/>
                </a:ext>
              </a:extLst>
            </p:cNvPr>
            <p:cNvSpPr txBox="1"/>
            <p:nvPr/>
          </p:nvSpPr>
          <p:spPr>
            <a:xfrm>
              <a:off x="65557" y="12763"/>
              <a:ext cx="806450" cy="26035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hu-HU" sz="20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Kibocsátás</a:t>
              </a:r>
            </a:p>
          </p:txBody>
        </p:sp>
      </p:grpSp>
      <p:sp>
        <p:nvSpPr>
          <p:cNvPr id="2" name="Téglalap 1">
            <a:extLst>
              <a:ext uri="{FF2B5EF4-FFF2-40B4-BE49-F238E27FC236}">
                <a16:creationId xmlns:a16="http://schemas.microsoft.com/office/drawing/2014/main" id="{A405CE4A-0C63-4E0F-94C0-9CB567BEC6DC}"/>
              </a:ext>
            </a:extLst>
          </p:cNvPr>
          <p:cNvSpPr/>
          <p:nvPr/>
        </p:nvSpPr>
        <p:spPr>
          <a:xfrm>
            <a:off x="411774" y="3323757"/>
            <a:ext cx="7318129" cy="1081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algn="ctr">
              <a:lnSpc>
                <a:spcPct val="107000"/>
              </a:lnSpc>
              <a:spcAft>
                <a:spcPts val="800"/>
              </a:spcAft>
            </a:pPr>
            <a:r>
              <a:rPr lang="hu-HU" sz="2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Futamidő végén: </a:t>
            </a:r>
            <a:r>
              <a:rPr lang="hu-HU" sz="28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NÉV=100%</a:t>
            </a:r>
          </a:p>
          <a:p>
            <a:pPr marL="447675" algn="ctr">
              <a:lnSpc>
                <a:spcPct val="107000"/>
              </a:lnSpc>
              <a:spcAft>
                <a:spcPts val="800"/>
              </a:spcAft>
            </a:pPr>
            <a:r>
              <a:rPr lang="hu-HU" sz="28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hu-HU" sz="2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sz="2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Ezt kell visszadiszkontálni 5 évvel.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églalap 2">
                <a:extLst>
                  <a:ext uri="{FF2B5EF4-FFF2-40B4-BE49-F238E27FC236}">
                    <a16:creationId xmlns:a16="http://schemas.microsoft.com/office/drawing/2014/main" id="{4BBCC144-913A-4C6E-B341-2712807CFD9F}"/>
                  </a:ext>
                </a:extLst>
              </p:cNvPr>
              <p:cNvSpPr/>
              <p:nvPr/>
            </p:nvSpPr>
            <p:spPr>
              <a:xfrm>
                <a:off x="744714" y="4688342"/>
                <a:ext cx="6652247" cy="13031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2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hu-HU" sz="3200" i="0">
                          <a:latin typeface="Cambria Math" panose="02040503050406030204" pitchFamily="18" charset="0"/>
                        </a:rPr>
                        <m:t>=100%∗</m:t>
                      </m:r>
                      <m:sSup>
                        <m:sSupPr>
                          <m:ctrlPr>
                            <a:rPr lang="hu-HU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3200" i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hu-HU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hu-HU" sz="3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u-HU" sz="32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hu-HU" sz="3200" i="0">
                                      <a:latin typeface="Cambria Math" panose="02040503050406030204" pitchFamily="18" charset="0"/>
                                    </a:rPr>
                                    <m:t>1+0,17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hu-HU" sz="3200" i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hu-HU" sz="32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3200" b="1" i="0">
                          <a:latin typeface="Cambria Math" panose="02040503050406030204" pitchFamily="18" charset="0"/>
                        </a:rPr>
                        <m:t>𝟒𝟓</m:t>
                      </m:r>
                      <m:r>
                        <a:rPr lang="hu-HU" sz="3200" b="1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u-HU" sz="3200" b="1" i="0">
                          <a:latin typeface="Cambria Math" panose="02040503050406030204" pitchFamily="18" charset="0"/>
                        </a:rPr>
                        <m:t>𝟔𝟏</m:t>
                      </m:r>
                      <m:r>
                        <a:rPr lang="hu-HU" sz="3200" i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hu-HU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Téglalap 2">
                <a:extLst>
                  <a:ext uri="{FF2B5EF4-FFF2-40B4-BE49-F238E27FC236}">
                    <a16:creationId xmlns:a16="http://schemas.microsoft.com/office/drawing/2014/main" id="{4BBCC144-913A-4C6E-B341-2712807CFD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714" y="4688342"/>
                <a:ext cx="6652247" cy="13031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111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 animBg="1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F8B0EBDD-9D57-4CC7-B52D-3F09FC8EB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hu-HU" sz="2200" b="1" dirty="0"/>
              <a:t>4. Feladat</a:t>
            </a:r>
            <a:endParaRPr lang="en-US" sz="2200" b="1" dirty="0"/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D10ECF87-6983-4499-887A-7EB7FB807D31}"/>
              </a:ext>
            </a:extLst>
          </p:cNvPr>
          <p:cNvSpPr txBox="1">
            <a:spLocks/>
          </p:cNvSpPr>
          <p:nvPr/>
        </p:nvSpPr>
        <p:spPr>
          <a:xfrm>
            <a:off x="1626374" y="1843283"/>
            <a:ext cx="8939252" cy="33646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i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sz="3600" dirty="0"/>
              <a:t>Mekkora a </a:t>
            </a:r>
            <a:r>
              <a:rPr lang="hu-HU" sz="3600" b="1" dirty="0"/>
              <a:t>kibocsátási árfolyama </a:t>
            </a:r>
            <a:r>
              <a:rPr lang="hu-HU" sz="3600" dirty="0"/>
              <a:t>annak a </a:t>
            </a:r>
            <a:r>
              <a:rPr lang="hu-HU" sz="3600" b="1" dirty="0"/>
              <a:t>182 </a:t>
            </a:r>
            <a:r>
              <a:rPr lang="hu-HU" sz="3600" b="1"/>
              <a:t>napos </a:t>
            </a:r>
            <a:r>
              <a:rPr lang="hu-HU" sz="3600" b="1" smtClean="0"/>
              <a:t>diszkont kincstárjegynek</a:t>
            </a:r>
            <a:r>
              <a:rPr lang="hu-HU" sz="3600" dirty="0"/>
              <a:t>, amelyet </a:t>
            </a:r>
            <a:r>
              <a:rPr lang="hu-HU" sz="3600" b="1" dirty="0"/>
              <a:t>évi 16%-os hozam </a:t>
            </a:r>
            <a:r>
              <a:rPr lang="hu-HU" sz="3600" dirty="0"/>
              <a:t>idején hirdettek meg. (</a:t>
            </a:r>
            <a:r>
              <a:rPr lang="hu-HU" sz="3600" b="1" dirty="0"/>
              <a:t>360 napos </a:t>
            </a:r>
            <a:r>
              <a:rPr lang="hu-HU" sz="3600" dirty="0"/>
              <a:t>évvel számoljon!)</a:t>
            </a:r>
          </a:p>
        </p:txBody>
      </p:sp>
    </p:spTree>
    <p:extLst>
      <p:ext uri="{BB962C8B-B14F-4D97-AF65-F5344CB8AC3E}">
        <p14:creationId xmlns:p14="http://schemas.microsoft.com/office/powerpoint/2010/main" val="227079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824_TF78438558" id="{AB246F2A-2CBF-491E-A6C5-29DA362F2C33}" vid="{99588252-1777-460A-BE9C-614E107CF06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Geometrikus színes blokk</Template>
  <TotalTime>0</TotalTime>
  <Words>1755</Words>
  <Application>Microsoft Office PowerPoint</Application>
  <PresentationFormat>Szélesvásznú</PresentationFormat>
  <Paragraphs>400</Paragraphs>
  <Slides>25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34" baseType="lpstr">
      <vt:lpstr>Arial</vt:lpstr>
      <vt:lpstr>Calibri</vt:lpstr>
      <vt:lpstr>Cambria Math</vt:lpstr>
      <vt:lpstr>Century Gothic</vt:lpstr>
      <vt:lpstr>Century Gothic (Szövegtörzs)</vt:lpstr>
      <vt:lpstr>Garamond</vt:lpstr>
      <vt:lpstr>Times New Roman</vt:lpstr>
      <vt:lpstr>Wingdings</vt:lpstr>
      <vt:lpstr>SavonVTI</vt:lpstr>
      <vt:lpstr>II. Kötvények és hozamszámítási módszerek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Köszönöm a megtekintést! Sikeres felkészülést!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2020-02-24T21:58:49Z</dcterms:created>
  <dcterms:modified xsi:type="dcterms:W3CDTF">2020-05-03T10:55:52Z</dcterms:modified>
</cp:coreProperties>
</file>