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76" r:id="rId2"/>
    <p:sldId id="347" r:id="rId3"/>
    <p:sldId id="370" r:id="rId4"/>
    <p:sldId id="369" r:id="rId5"/>
  </p:sldIdLst>
  <p:sldSz cx="9144000" cy="5143500" type="screen16x9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636"/>
    <a:srgbClr val="9900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8" autoAdjust="0"/>
    <p:restoredTop sz="79022" autoAdjust="0"/>
  </p:normalViewPr>
  <p:slideViewPr>
    <p:cSldViewPr>
      <p:cViewPr varScale="1">
        <p:scale>
          <a:sx n="132" d="100"/>
          <a:sy n="132" d="100"/>
        </p:scale>
        <p:origin x="1092" y="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4AC9138-6617-43D7-B50D-A864FBF28C6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1683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220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4059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41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708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755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2417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5813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449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559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666793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351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29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236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781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05572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7120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 descr="Pergamen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blipFill dpi="0" rotWithShape="0">
            <a:blip r:embed="rId15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 smtClean="0"/>
          </a:p>
        </p:txBody>
      </p:sp>
      <p:pic>
        <p:nvPicPr>
          <p:cNvPr id="1027" name="Picture 7" descr="GTK1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35013" cy="536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7" descr="szte_atlat"/>
          <p:cNvPicPr>
            <a:picLocks noChangeAspect="1" noChangeArrowheads="1"/>
          </p:cNvPicPr>
          <p:nvPr/>
        </p:nvPicPr>
        <p:blipFill>
          <a:blip r:embed="rId17">
            <a:lum bright="54000" contrast="-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118" b="15149"/>
          <a:stretch>
            <a:fillRect/>
          </a:stretch>
        </p:blipFill>
        <p:spPr bwMode="auto">
          <a:xfrm>
            <a:off x="4419600" y="1608535"/>
            <a:ext cx="4724400" cy="353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899592" y="699542"/>
            <a:ext cx="7772400" cy="11025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b="1" dirty="0" smtClean="0">
                <a:solidFill>
                  <a:srgbClr val="703636"/>
                </a:solidFill>
              </a:rPr>
              <a:t>Értékpapírpiacok 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123728" y="1707654"/>
            <a:ext cx="7020272" cy="30243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Dr.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Kosztopulosz</a:t>
            </a:r>
            <a:r>
              <a:rPr lang="hu-HU" altLang="hu-HU" sz="2800" i="1" dirty="0" smtClean="0">
                <a:solidFill>
                  <a:srgbClr val="703636"/>
                </a:solidFill>
              </a:rPr>
              <a:t>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Andreász</a:t>
            </a:r>
            <a:endParaRPr lang="hu-HU" altLang="hu-HU" sz="2800" i="1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egyetemi docens</a:t>
            </a:r>
          </a:p>
          <a:p>
            <a:pPr>
              <a:lnSpc>
                <a:spcPct val="80000"/>
              </a:lnSpc>
            </a:pPr>
            <a:endParaRPr lang="hu-HU" altLang="hu-HU" sz="2000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1600" dirty="0" smtClean="0">
                <a:solidFill>
                  <a:srgbClr val="703636"/>
                </a:solidFill>
              </a:rPr>
              <a:t>SZTE GTK Pénzügyek és Nemzetközi Gazdasági Kapcsolatok Intézete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>
                <a:solidFill>
                  <a:srgbClr val="703636"/>
                </a:solidFill>
              </a:rPr>
              <a:t> </a:t>
            </a:r>
            <a:r>
              <a:rPr lang="hu-HU" altLang="hu-HU" sz="1600" b="1" dirty="0" smtClean="0">
                <a:solidFill>
                  <a:srgbClr val="703636"/>
                </a:solidFill>
              </a:rPr>
              <a:t>     </a:t>
            </a:r>
          </a:p>
          <a:p>
            <a:pPr indent="-900000" algn="l">
              <a:lnSpc>
                <a:spcPct val="80000"/>
              </a:lnSpc>
            </a:pPr>
            <a:r>
              <a:rPr lang="hu-HU" altLang="hu-HU" sz="2400" i="1" dirty="0" smtClean="0">
                <a:solidFill>
                  <a:srgbClr val="703636"/>
                </a:solidFill>
              </a:rPr>
              <a:t>         2. fejezet  </a:t>
            </a:r>
            <a:r>
              <a:rPr lang="hu-HU" altLang="hu-HU" sz="2400" b="1" dirty="0">
                <a:solidFill>
                  <a:srgbClr val="703636"/>
                </a:solidFill>
              </a:rPr>
              <a:t>A fix kamatozású értékpapírok világa</a:t>
            </a:r>
            <a:endParaRPr lang="hu-HU" altLang="hu-HU" sz="1600" b="1" i="1" dirty="0" smtClean="0">
              <a:solidFill>
                <a:srgbClr val="703636"/>
              </a:solidFill>
            </a:endParaRPr>
          </a:p>
          <a:p>
            <a:pPr algn="l">
              <a:lnSpc>
                <a:spcPct val="80000"/>
              </a:lnSpc>
            </a:pPr>
            <a:r>
              <a:rPr lang="hu-HU" altLang="hu-HU" sz="1600" b="1" i="1" dirty="0" smtClean="0">
                <a:solidFill>
                  <a:srgbClr val="703636"/>
                </a:solidFill>
              </a:rPr>
              <a:t>		</a:t>
            </a:r>
            <a:endParaRPr lang="hu-HU" altLang="hu-HU" sz="1600" i="1" dirty="0" smtClean="0">
              <a:solidFill>
                <a:srgbClr val="703636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5" y="3194747"/>
            <a:ext cx="2094263" cy="1946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16426" y="80962"/>
            <a:ext cx="8736904" cy="3019802"/>
          </a:xfrm>
        </p:spPr>
        <p:txBody>
          <a:bodyPr/>
          <a:lstStyle/>
          <a:p>
            <a:pPr marL="0" indent="0" algn="ctr">
              <a:buNone/>
            </a:pPr>
            <a:r>
              <a:rPr lang="hu-HU" altLang="hu-HU" sz="3600" b="1" dirty="0" smtClean="0">
                <a:solidFill>
                  <a:srgbClr val="703636"/>
                </a:solidFill>
              </a:rPr>
              <a:t>Fix kamatozású portfóliók kezelése – </a:t>
            </a:r>
          </a:p>
          <a:p>
            <a:pPr marL="0" indent="0" algn="ctr">
              <a:buNone/>
            </a:pPr>
            <a:r>
              <a:rPr lang="hu-HU" altLang="hu-HU" sz="3600" b="1" dirty="0" smtClean="0">
                <a:solidFill>
                  <a:srgbClr val="703636"/>
                </a:solidFill>
              </a:rPr>
              <a:t>nettó vagyonra irányuló semlegesítés</a:t>
            </a:r>
            <a:endParaRPr lang="hu-HU" sz="3600" dirty="0"/>
          </a:p>
        </p:txBody>
      </p:sp>
      <p:sp>
        <p:nvSpPr>
          <p:cNvPr id="4" name="AutoShape 2" descr="Képtalálat a következ&amp;odblac;re: „bank structure”"/>
          <p:cNvSpPr>
            <a:spLocks noChangeAspect="1" noChangeArrowheads="1"/>
          </p:cNvSpPr>
          <p:nvPr/>
        </p:nvSpPr>
        <p:spPr bwMode="auto">
          <a:xfrm>
            <a:off x="155575" y="-1790700"/>
            <a:ext cx="38004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6979" y="1779662"/>
            <a:ext cx="5715798" cy="30103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3598" y="408433"/>
            <a:ext cx="9324528" cy="857250"/>
          </a:xfrm>
        </p:spPr>
        <p:txBody>
          <a:bodyPr/>
          <a:lstStyle/>
          <a:p>
            <a:r>
              <a:rPr lang="hu-HU" sz="3600" b="1" dirty="0" smtClean="0">
                <a:solidFill>
                  <a:srgbClr val="703636"/>
                </a:solidFill>
              </a:rPr>
              <a:t>Fix kamatozású portfóliókezelési stratégiák</a:t>
            </a:r>
            <a:endParaRPr lang="hu-HU" sz="3600" b="1" dirty="0">
              <a:solidFill>
                <a:srgbClr val="703636"/>
              </a:solidFill>
            </a:endParaRPr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173" y="897533"/>
            <a:ext cx="5575987" cy="4127489"/>
          </a:xfrm>
          <a:prstGeom prst="rect">
            <a:avLst/>
          </a:prstGeom>
        </p:spPr>
      </p:pic>
      <p:cxnSp>
        <p:nvCxnSpPr>
          <p:cNvPr id="11" name="Egyenes összekötő 10"/>
          <p:cNvCxnSpPr/>
          <p:nvPr/>
        </p:nvCxnSpPr>
        <p:spPr bwMode="auto">
          <a:xfrm flipV="1">
            <a:off x="1403648" y="1923678"/>
            <a:ext cx="432048" cy="57606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Egyenes összekötő 12"/>
          <p:cNvCxnSpPr/>
          <p:nvPr/>
        </p:nvCxnSpPr>
        <p:spPr bwMode="auto">
          <a:xfrm>
            <a:off x="1403696" y="2923737"/>
            <a:ext cx="432000" cy="576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Egyenes összekötő 15"/>
          <p:cNvCxnSpPr/>
          <p:nvPr/>
        </p:nvCxnSpPr>
        <p:spPr bwMode="auto">
          <a:xfrm flipV="1">
            <a:off x="2972138" y="1446325"/>
            <a:ext cx="504056" cy="263153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Egyenes összekötő 17"/>
          <p:cNvCxnSpPr/>
          <p:nvPr/>
        </p:nvCxnSpPr>
        <p:spPr bwMode="auto">
          <a:xfrm>
            <a:off x="2972138" y="1923678"/>
            <a:ext cx="504000" cy="2628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Egyenes összekötő 19"/>
          <p:cNvCxnSpPr/>
          <p:nvPr/>
        </p:nvCxnSpPr>
        <p:spPr bwMode="auto">
          <a:xfrm flipV="1">
            <a:off x="2972138" y="3238767"/>
            <a:ext cx="504056" cy="263153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Egyenes összekötő 20"/>
          <p:cNvCxnSpPr/>
          <p:nvPr/>
        </p:nvCxnSpPr>
        <p:spPr bwMode="auto">
          <a:xfrm>
            <a:off x="2972138" y="3769396"/>
            <a:ext cx="504000" cy="2628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Egyenes összekötő 22"/>
          <p:cNvCxnSpPr/>
          <p:nvPr/>
        </p:nvCxnSpPr>
        <p:spPr bwMode="auto">
          <a:xfrm flipH="1">
            <a:off x="4211960" y="4299942"/>
            <a:ext cx="504056" cy="3600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Egyenes összekötő 23"/>
          <p:cNvCxnSpPr/>
          <p:nvPr/>
        </p:nvCxnSpPr>
        <p:spPr bwMode="auto">
          <a:xfrm>
            <a:off x="4716016" y="4299942"/>
            <a:ext cx="504000" cy="3600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32" name="Kép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2103" y="1363202"/>
            <a:ext cx="3161003" cy="2986751"/>
          </a:xfrm>
          <a:prstGeom prst="rect">
            <a:avLst/>
          </a:prstGeom>
        </p:spPr>
      </p:pic>
      <p:cxnSp>
        <p:nvCxnSpPr>
          <p:cNvPr id="34" name="Egyenes összekötő 33"/>
          <p:cNvCxnSpPr/>
          <p:nvPr/>
        </p:nvCxnSpPr>
        <p:spPr bwMode="auto">
          <a:xfrm flipH="1">
            <a:off x="123654" y="2715766"/>
            <a:ext cx="312462" cy="93610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Egyenes összekötő 34"/>
          <p:cNvCxnSpPr/>
          <p:nvPr/>
        </p:nvCxnSpPr>
        <p:spPr bwMode="auto">
          <a:xfrm flipH="1" flipV="1">
            <a:off x="123654" y="3651870"/>
            <a:ext cx="312462" cy="112362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Egyenes összekötő 37"/>
          <p:cNvCxnSpPr/>
          <p:nvPr/>
        </p:nvCxnSpPr>
        <p:spPr bwMode="auto">
          <a:xfrm flipH="1" flipV="1">
            <a:off x="123598" y="3651870"/>
            <a:ext cx="312518" cy="56181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Ellipszis 40"/>
          <p:cNvSpPr/>
          <p:nvPr/>
        </p:nvSpPr>
        <p:spPr bwMode="auto">
          <a:xfrm>
            <a:off x="3476138" y="2675578"/>
            <a:ext cx="2535908" cy="949295"/>
          </a:xfrm>
          <a:prstGeom prst="ellipse">
            <a:avLst/>
          </a:prstGeom>
          <a:solidFill>
            <a:schemeClr val="accent1">
              <a:alpha val="0"/>
            </a:schemeClr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56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1470"/>
            <a:ext cx="8229600" cy="857250"/>
          </a:xfrm>
        </p:spPr>
        <p:txBody>
          <a:bodyPr/>
          <a:lstStyle/>
          <a:p>
            <a:pPr eaLnBrk="1" hangingPunct="1">
              <a:defRPr/>
            </a:pPr>
            <a:r>
              <a:rPr lang="hu-HU" b="1" dirty="0" smtClean="0">
                <a:solidFill>
                  <a:srgbClr val="703636"/>
                </a:solidFill>
              </a:rPr>
              <a:t>A duration </a:t>
            </a:r>
            <a:r>
              <a:rPr lang="hu-HU" b="1" dirty="0" err="1" smtClean="0">
                <a:solidFill>
                  <a:srgbClr val="703636"/>
                </a:solidFill>
              </a:rPr>
              <a:t>gap</a:t>
            </a:r>
            <a:r>
              <a:rPr lang="hu-HU" b="1" dirty="0" smtClean="0">
                <a:solidFill>
                  <a:srgbClr val="703636"/>
                </a:solidFill>
              </a:rPr>
              <a:t> levezetése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artalom helye 1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200150"/>
                <a:ext cx="8784976" cy="3819871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hu-HU" sz="2600" b="0" i="1" smtClean="0">
                        <a:solidFill>
                          <a:srgbClr val="703636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r>
                      <a:rPr lang="hu-HU" sz="2600" b="0" i="1" smtClean="0">
                        <a:solidFill>
                          <a:srgbClr val="703636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sz="2600" b="0" i="1" smtClean="0">
                        <a:solidFill>
                          <a:srgbClr val="703636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hu-HU" sz="2600" b="0" i="1" smtClean="0">
                        <a:solidFill>
                          <a:srgbClr val="703636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hu-HU" sz="2600" b="0" i="1" smtClean="0">
                        <a:solidFill>
                          <a:srgbClr val="703636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hu-HU" sz="2600" b="0" dirty="0" smtClean="0">
                    <a:solidFill>
                      <a:srgbClr val="703636"/>
                    </a:solidFill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hu-HU" sz="2600" b="0" i="1" smtClean="0">
                        <a:solidFill>
                          <a:srgbClr val="70363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hu-HU" sz="2600" b="0" i="1" smtClean="0">
                        <a:solidFill>
                          <a:srgbClr val="70363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r>
                      <a:rPr lang="hu-HU" sz="2600" b="0" i="1" smtClean="0">
                        <a:solidFill>
                          <a:srgbClr val="70363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=∆</m:t>
                    </m:r>
                    <m:r>
                      <a:rPr lang="hu-HU" sz="2600" b="0" i="1" smtClean="0">
                        <a:solidFill>
                          <a:srgbClr val="70363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hu-HU" sz="2600" b="0" i="1" smtClean="0">
                        <a:solidFill>
                          <a:srgbClr val="70363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−∆</m:t>
                    </m:r>
                    <m:r>
                      <a:rPr lang="hu-HU" sz="2600" b="0" i="1" smtClean="0">
                        <a:solidFill>
                          <a:srgbClr val="70363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hu-HU" sz="2600" b="0" dirty="0" smtClean="0">
                    <a:solidFill>
                      <a:srgbClr val="703636"/>
                    </a:solidFill>
                    <a:ea typeface="Cambria Math" panose="02040503050406030204" pitchFamily="18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hu-HU" sz="2600" i="1" smtClean="0">
                        <a:solidFill>
                          <a:srgbClr val="70363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hu-HU" sz="2600" b="0" i="1" smtClean="0">
                        <a:solidFill>
                          <a:srgbClr val="70363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r>
                      <a:rPr lang="hu-HU" sz="2600" b="0" i="1" smtClean="0">
                        <a:solidFill>
                          <a:srgbClr val="70363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sz="2600" b="0" i="1" smtClean="0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600" i="1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hu-HU" sz="2600" b="0" i="1" smtClean="0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num>
                      <m:den>
                        <m:r>
                          <a:rPr lang="hu-HU" sz="2600" b="0" i="1" smtClean="0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den>
                    </m:f>
                    <m:r>
                      <a:rPr lang="hu-HU" sz="2600" b="0" i="1" smtClean="0">
                        <a:solidFill>
                          <a:srgbClr val="70363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hu-HU" sz="2600" b="0" i="1" smtClean="0">
                        <a:solidFill>
                          <a:srgbClr val="70363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hu-HU" sz="2600" b="0" i="1" smtClean="0">
                        <a:solidFill>
                          <a:srgbClr val="70363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hu-HU" sz="2600" b="0" i="1" smtClean="0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600" i="1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hu-HU" sz="2600" b="0" i="1" smtClean="0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hu-HU" sz="2600" b="0" i="1" smtClean="0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den>
                    </m:f>
                    <m:r>
                      <a:rPr lang="hu-HU" sz="2600" b="0" i="1" smtClean="0">
                        <a:solidFill>
                          <a:srgbClr val="70363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hu-HU" sz="2600" b="0" i="1" smtClean="0">
                        <a:solidFill>
                          <a:srgbClr val="70363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  <m:r>
                      <a:rPr lang="hu-HU" sz="2600" b="0" i="1" smtClean="0">
                        <a:solidFill>
                          <a:srgbClr val="70363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sSub>
                      <m:sSubPr>
                        <m:ctrlPr>
                          <a:rPr lang="hu-HU" sz="2600" b="0" i="1" smtClean="0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600" b="0" i="1" smtClean="0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hu-HU" sz="2600" b="0" i="1" smtClean="0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hu-HU" sz="2600" b="0" i="1" smtClean="0">
                        <a:solidFill>
                          <a:srgbClr val="70363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hu-HU" sz="2600" b="0" i="1" smtClean="0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600" i="1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hu-HU" sz="2600" b="0" i="1" smtClean="0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hu-HU" sz="2600" b="0" i="1" smtClean="0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r>
                          <a:rPr lang="hu-HU" sz="2600" b="0" i="1" smtClean="0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den>
                    </m:f>
                    <m:r>
                      <a:rPr lang="hu-HU" sz="2600" b="0" i="1" smtClean="0">
                        <a:solidFill>
                          <a:srgbClr val="70363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hu-HU" sz="2600" b="0" i="1" smtClean="0">
                        <a:solidFill>
                          <a:srgbClr val="70363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hu-HU" sz="2600" b="0" i="1" smtClean="0">
                        <a:solidFill>
                          <a:srgbClr val="70363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hu-HU" sz="2600" b="0" i="1" smtClean="0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sz="2600" i="1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hu-HU" sz="2600" i="1">
                                <a:solidFill>
                                  <a:srgbClr val="703636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600" i="1">
                                <a:solidFill>
                                  <a:srgbClr val="703636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hu-HU" sz="2600" b="0" i="1" smtClean="0">
                                <a:solidFill>
                                  <a:srgbClr val="703636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  <m:r>
                          <a:rPr lang="hu-HU" sz="2600" i="1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f>
                          <m:fPr>
                            <m:ctrlPr>
                              <a:rPr lang="hu-HU" sz="2600" i="1">
                                <a:solidFill>
                                  <a:srgbClr val="703636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u-HU" sz="2600" i="1">
                                <a:solidFill>
                                  <a:srgbClr val="703636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hu-HU" sz="2600" i="1">
                                <a:solidFill>
                                  <a:srgbClr val="703636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num>
                          <m:den>
                            <m:r>
                              <a:rPr lang="hu-HU" sz="2600" i="1">
                                <a:solidFill>
                                  <a:srgbClr val="703636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hu-HU" sz="2600" i="1">
                                <a:solidFill>
                                  <a:srgbClr val="703636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den>
                        </m:f>
                      </m:e>
                    </m:d>
                    <m:r>
                      <a:rPr lang="hu-HU" sz="2600" b="0" i="1" smtClean="0">
                        <a:solidFill>
                          <a:srgbClr val="70363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hu-HU" sz="2600" b="0" i="1" smtClean="0">
                        <a:solidFill>
                          <a:srgbClr val="70363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hu-HU" sz="2600" b="0" dirty="0" smtClean="0">
                    <a:solidFill>
                      <a:srgbClr val="703636"/>
                    </a:solidFill>
                    <a:ea typeface="Cambria Math" panose="02040503050406030204" pitchFamily="18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hu-HU" sz="2600" b="0" i="1" smtClean="0">
                        <a:solidFill>
                          <a:srgbClr val="70363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hu-HU" sz="2600" b="0" i="1" smtClean="0">
                        <a:solidFill>
                          <a:srgbClr val="70363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r>
                      <a:rPr lang="hu-HU" sz="2600" b="0" i="1" smtClean="0">
                        <a:solidFill>
                          <a:srgbClr val="70363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d>
                      <m:dPr>
                        <m:ctrlPr>
                          <a:rPr lang="hu-HU" sz="2600" b="0" i="1" smtClean="0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hu-HU" sz="2600" b="0" i="1" smtClean="0">
                                <a:solidFill>
                                  <a:srgbClr val="703636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600" b="0" i="1" smtClean="0">
                                <a:solidFill>
                                  <a:srgbClr val="703636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hu-HU" sz="2600" b="0" i="1" smtClean="0">
                                <a:solidFill>
                                  <a:srgbClr val="703636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hu-HU" sz="2600" b="0" i="1" smtClean="0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hu-HU" sz="2600" b="0" i="1" smtClean="0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hu-HU" sz="2600" b="0" i="1" smtClean="0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hu-HU" sz="2600" i="1">
                                <a:solidFill>
                                  <a:srgbClr val="703636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600" i="1">
                                <a:solidFill>
                                  <a:srgbClr val="703636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hu-HU" sz="2600" b="0" i="1" smtClean="0">
                                <a:solidFill>
                                  <a:srgbClr val="703636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  <m:r>
                          <a:rPr lang="hu-HU" sz="2600" i="1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hu-HU" sz="2600" b="0" i="1" smtClean="0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</m:d>
                    <m:r>
                      <a:rPr lang="hu-HU" sz="2600" b="0" i="1" smtClean="0">
                        <a:solidFill>
                          <a:srgbClr val="70363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hu-HU" sz="2600" i="1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600" i="1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hu-HU" sz="2600" i="1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hu-HU" sz="2600" i="1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r>
                          <a:rPr lang="hu-HU" sz="2600" i="1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hu-HU" sz="2600" b="0" dirty="0" smtClean="0">
                    <a:solidFill>
                      <a:srgbClr val="703636"/>
                    </a:solidFill>
                    <a:ea typeface="Cambria Math" panose="02040503050406030204" pitchFamily="18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hu-HU" sz="2600" i="1">
                        <a:solidFill>
                          <a:srgbClr val="70363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hu-HU" sz="2600" i="1">
                        <a:solidFill>
                          <a:srgbClr val="70363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r>
                      <a:rPr lang="hu-HU" sz="2600" b="0" i="0" smtClean="0">
                        <a:solidFill>
                          <a:srgbClr val="70363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d>
                      <m:dPr>
                        <m:ctrlPr>
                          <a:rPr lang="hu-HU" sz="2600" b="0" i="1" smtClean="0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hu-HU" sz="2600" i="1">
                                <a:solidFill>
                                  <a:srgbClr val="703636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600" i="1">
                                <a:solidFill>
                                  <a:srgbClr val="703636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hu-HU" sz="2600" i="1">
                                <a:solidFill>
                                  <a:srgbClr val="703636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hu-HU" sz="2600" i="1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hu-HU" sz="2600" i="1">
                                <a:solidFill>
                                  <a:srgbClr val="703636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600" i="1">
                                <a:solidFill>
                                  <a:srgbClr val="703636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hu-HU" sz="2600" i="1">
                                <a:solidFill>
                                  <a:srgbClr val="703636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  <m:r>
                          <a:rPr lang="hu-HU" sz="2600" i="1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f>
                          <m:fPr>
                            <m:ctrlPr>
                              <a:rPr lang="hu-HU" sz="2600" i="1">
                                <a:solidFill>
                                  <a:srgbClr val="703636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u-HU" sz="2600" i="1">
                                <a:solidFill>
                                  <a:srgbClr val="703636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num>
                          <m:den>
                            <m:r>
                              <a:rPr lang="hu-HU" sz="2600" i="1">
                                <a:solidFill>
                                  <a:srgbClr val="703636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den>
                        </m:f>
                      </m:e>
                    </m:d>
                    <m:r>
                      <a:rPr lang="hu-HU" sz="2600" b="0" i="1" smtClean="0">
                        <a:solidFill>
                          <a:srgbClr val="70363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hu-HU" sz="2600" b="0" i="1" smtClean="0">
                        <a:solidFill>
                          <a:srgbClr val="70363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hu-HU" sz="2600" b="0" i="1" smtClean="0">
                        <a:solidFill>
                          <a:srgbClr val="70363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hu-HU" sz="2600" i="1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600" i="1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hu-HU" sz="2600" i="1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hu-HU" sz="2600" i="1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r>
                          <a:rPr lang="hu-HU" sz="2600" i="1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hu-HU" sz="2600" b="0" dirty="0" smtClean="0">
                    <a:solidFill>
                      <a:srgbClr val="703636"/>
                    </a:solidFill>
                    <a:ea typeface="Cambria Math" panose="02040503050406030204" pitchFamily="18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hu-HU" sz="2600" b="1" dirty="0" smtClean="0">
                    <a:solidFill>
                      <a:srgbClr val="703636"/>
                    </a:solidFill>
                    <a:ea typeface="Cambria Math" panose="02040503050406030204" pitchFamily="18" charset="0"/>
                  </a:rPr>
                  <a:t>A duration </a:t>
                </a:r>
                <a:r>
                  <a:rPr lang="hu-HU" sz="2600" b="1" dirty="0" err="1" smtClean="0">
                    <a:solidFill>
                      <a:srgbClr val="703636"/>
                    </a:solidFill>
                    <a:ea typeface="Cambria Math" panose="02040503050406030204" pitchFamily="18" charset="0"/>
                  </a:rPr>
                  <a:t>gap</a:t>
                </a:r>
                <a:r>
                  <a:rPr lang="hu-HU" sz="2600" b="1" dirty="0" smtClean="0">
                    <a:solidFill>
                      <a:srgbClr val="703636"/>
                    </a:solidFill>
                    <a:ea typeface="Cambria Math" panose="02040503050406030204" pitchFamily="18" charset="0"/>
                  </a:rPr>
                  <a:t> a fentiek szerint: </a:t>
                </a:r>
                <a14:m>
                  <m:oMath xmlns:m="http://schemas.openxmlformats.org/officeDocument/2006/math">
                    <m:r>
                      <a:rPr lang="hu-HU" sz="2600" b="1" i="1" smtClean="0">
                        <a:solidFill>
                          <a:srgbClr val="70363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𝒅𝒈𝒂𝒑</m:t>
                    </m:r>
                    <m:r>
                      <a:rPr lang="hu-HU" sz="2600" b="1" i="1" smtClean="0">
                        <a:solidFill>
                          <a:srgbClr val="70363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u-HU" sz="2600" b="1" i="1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600" b="1" i="1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𝑫</m:t>
                        </m:r>
                      </m:e>
                      <m:sub>
                        <m:r>
                          <a:rPr lang="hu-HU" sz="2600" b="1" i="1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</m:sub>
                    </m:sSub>
                    <m:r>
                      <a:rPr lang="hu-HU" sz="2600" b="1" i="1">
                        <a:solidFill>
                          <a:srgbClr val="70363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hu-HU" sz="2600" b="1" i="1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600" b="1" i="1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𝑫</m:t>
                        </m:r>
                      </m:e>
                      <m:sub>
                        <m:r>
                          <a:rPr lang="hu-HU" sz="2600" b="1" i="1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𝑳</m:t>
                        </m:r>
                      </m:sub>
                    </m:sSub>
                    <m:r>
                      <a:rPr lang="hu-HU" sz="2600" b="1" i="1">
                        <a:solidFill>
                          <a:srgbClr val="70363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hu-HU" sz="2600" b="1" i="1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600" b="1" i="1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𝑳</m:t>
                        </m:r>
                      </m:num>
                      <m:den>
                        <m:r>
                          <a:rPr lang="hu-HU" sz="2600" b="1" i="1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</m:den>
                    </m:f>
                  </m:oMath>
                </a14:m>
                <a:r>
                  <a:rPr lang="hu-HU" sz="2600" b="1" dirty="0" smtClean="0">
                    <a:solidFill>
                      <a:srgbClr val="703636"/>
                    </a:solidFill>
                    <a:ea typeface="Cambria Math" panose="02040503050406030204" pitchFamily="18" charset="0"/>
                  </a:rPr>
                  <a:t> </a:t>
                </a:r>
              </a:p>
              <a:p>
                <a:pPr marL="0" indent="0">
                  <a:buNone/>
                </a:pPr>
                <a:endParaRPr lang="hu-HU" sz="2600" b="0" dirty="0" smtClean="0">
                  <a:solidFill>
                    <a:srgbClr val="703636"/>
                  </a:solidFill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hu-HU" b="0" dirty="0" smtClean="0"/>
              </a:p>
              <a:p>
                <a:endParaRPr lang="hu-HU" dirty="0"/>
              </a:p>
            </p:txBody>
          </p:sp>
        </mc:Choice>
        <mc:Fallback xmlns="">
          <p:sp>
            <p:nvSpPr>
              <p:cNvPr id="2" name="Tartalom hely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200150"/>
                <a:ext cx="8784976" cy="3819871"/>
              </a:xfrm>
              <a:blipFill>
                <a:blip r:embed="rId2"/>
                <a:stretch>
                  <a:fillRect l="-1248" b="-16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588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18637</TotalTime>
  <Words>212</Words>
  <Application>Microsoft Office PowerPoint</Application>
  <PresentationFormat>Diavetítés a képernyőre (16:9 oldalarány)</PresentationFormat>
  <Paragraphs>24</Paragraphs>
  <Slides>4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7" baseType="lpstr">
      <vt:lpstr>Cambria Math</vt:lpstr>
      <vt:lpstr>Times New Roman</vt:lpstr>
      <vt:lpstr>Alapértelmezett terv</vt:lpstr>
      <vt:lpstr>Értékpapírpiacok </vt:lpstr>
      <vt:lpstr>PowerPoint-bemutató</vt:lpstr>
      <vt:lpstr>Fix kamatozású portfóliókezelési stratégiák</vt:lpstr>
      <vt:lpstr>A duration gap levezetése</vt:lpstr>
    </vt:vector>
  </TitlesOfParts>
  <Company>SZTE GTK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Nincs diacím</dc:title>
  <dc:creator>Garamhegyi Ábel</dc:creator>
  <cp:lastModifiedBy>Kosztopulosz Andreász</cp:lastModifiedBy>
  <cp:revision>379</cp:revision>
  <dcterms:created xsi:type="dcterms:W3CDTF">2002-09-12T08:02:34Z</dcterms:created>
  <dcterms:modified xsi:type="dcterms:W3CDTF">2020-04-29T09:57:39Z</dcterms:modified>
</cp:coreProperties>
</file>