
<file path=[Content_Types].xml><?xml version="1.0" encoding="utf-8"?>
<Types xmlns="http://schemas.openxmlformats.org/package/2006/content-types">
  <Default Extension="png" ContentType="image/png"/>
  <Default Extension="jpeg" ContentType="image/jpeg"/>
  <Default Extension="webp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276" r:id="rId2"/>
    <p:sldId id="347" r:id="rId3"/>
    <p:sldId id="360" r:id="rId4"/>
    <p:sldId id="364" r:id="rId5"/>
    <p:sldId id="365" r:id="rId6"/>
    <p:sldId id="366" r:id="rId7"/>
    <p:sldId id="359" r:id="rId8"/>
  </p:sldIdLst>
  <p:sldSz cx="9144000" cy="5143500" type="screen16x9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636"/>
    <a:srgbClr val="990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38" autoAdjust="0"/>
    <p:restoredTop sz="65142" autoAdjust="0"/>
  </p:normalViewPr>
  <p:slideViewPr>
    <p:cSldViewPr>
      <p:cViewPr varScale="1">
        <p:scale>
          <a:sx n="73" d="100"/>
          <a:sy n="73" d="100"/>
        </p:scale>
        <p:origin x="1344" y="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AC9138-6617-43D7-B50D-A864FBF28C6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1683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220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4059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1127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6085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8459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1727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0686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708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755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2417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5813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449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559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66679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351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29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236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81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05572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120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 descr="Pergamen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blipFill dpi="0" rotWithShape="0">
            <a:blip r:embed="rId15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 smtClean="0"/>
          </a:p>
        </p:txBody>
      </p:sp>
      <p:pic>
        <p:nvPicPr>
          <p:cNvPr id="1027" name="Picture 7" descr="GTK1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35013" cy="53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7" descr="szte_atlat"/>
          <p:cNvPicPr>
            <a:picLocks noChangeAspect="1" noChangeArrowheads="1"/>
          </p:cNvPicPr>
          <p:nvPr/>
        </p:nvPicPr>
        <p:blipFill>
          <a:blip r:embed="rId17">
            <a:lum bright="54000" contrast="-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18" b="15149"/>
          <a:stretch>
            <a:fillRect/>
          </a:stretch>
        </p:blipFill>
        <p:spPr bwMode="auto">
          <a:xfrm>
            <a:off x="4419600" y="1608535"/>
            <a:ext cx="4724400" cy="353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eb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899592" y="699542"/>
            <a:ext cx="7772400" cy="11025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b="1" dirty="0" smtClean="0">
                <a:solidFill>
                  <a:srgbClr val="703636"/>
                </a:solidFill>
              </a:rPr>
              <a:t>Értékpapírpiacok 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123728" y="1707654"/>
            <a:ext cx="7020272" cy="30243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Dr.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Kosztopulosz</a:t>
            </a:r>
            <a:r>
              <a:rPr lang="hu-HU" altLang="hu-HU" sz="2800" i="1" dirty="0" smtClean="0">
                <a:solidFill>
                  <a:srgbClr val="703636"/>
                </a:solidFill>
              </a:rPr>
              <a:t>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Andreász</a:t>
            </a:r>
            <a:endParaRPr lang="hu-HU" altLang="hu-HU" sz="2800" i="1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egyetemi docens</a:t>
            </a:r>
          </a:p>
          <a:p>
            <a:pPr>
              <a:lnSpc>
                <a:spcPct val="80000"/>
              </a:lnSpc>
            </a:pPr>
            <a:endParaRPr lang="hu-HU" altLang="hu-HU" sz="2000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1600" dirty="0" smtClean="0">
                <a:solidFill>
                  <a:srgbClr val="703636"/>
                </a:solidFill>
              </a:rPr>
              <a:t>SZTE GTK Pénzügyek és Nemzetközi Gazdasági Kapcsolatok Intézete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>
                <a:solidFill>
                  <a:srgbClr val="703636"/>
                </a:solidFill>
              </a:rPr>
              <a:t> </a:t>
            </a:r>
            <a:r>
              <a:rPr lang="hu-HU" altLang="hu-HU" sz="1600" b="1" dirty="0" smtClean="0">
                <a:solidFill>
                  <a:srgbClr val="703636"/>
                </a:solidFill>
              </a:rPr>
              <a:t>     </a:t>
            </a:r>
          </a:p>
          <a:p>
            <a:pPr indent="-900000" algn="l">
              <a:lnSpc>
                <a:spcPct val="80000"/>
              </a:lnSpc>
            </a:pPr>
            <a:r>
              <a:rPr lang="hu-HU" altLang="hu-HU" sz="2400" i="1" dirty="0" smtClean="0">
                <a:solidFill>
                  <a:srgbClr val="703636"/>
                </a:solidFill>
              </a:rPr>
              <a:t>         2. fejezet  </a:t>
            </a:r>
            <a:r>
              <a:rPr lang="hu-HU" altLang="hu-HU" sz="2400" b="1" dirty="0">
                <a:solidFill>
                  <a:srgbClr val="703636"/>
                </a:solidFill>
              </a:rPr>
              <a:t>A fix kamatozású értékpapírok világa</a:t>
            </a:r>
            <a:endParaRPr lang="hu-HU" altLang="hu-HU" sz="1600" b="1" i="1" dirty="0" smtClean="0">
              <a:solidFill>
                <a:srgbClr val="703636"/>
              </a:solidFill>
            </a:endParaRPr>
          </a:p>
          <a:p>
            <a:pPr algn="l">
              <a:lnSpc>
                <a:spcPct val="80000"/>
              </a:lnSpc>
            </a:pPr>
            <a:r>
              <a:rPr lang="hu-HU" altLang="hu-HU" sz="1600" b="1" i="1" dirty="0" smtClean="0">
                <a:solidFill>
                  <a:srgbClr val="703636"/>
                </a:solidFill>
              </a:rPr>
              <a:t>		</a:t>
            </a:r>
            <a:endParaRPr lang="hu-HU" altLang="hu-HU" sz="1600" i="1" dirty="0" smtClean="0">
              <a:solidFill>
                <a:srgbClr val="70363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5" y="3194747"/>
            <a:ext cx="2094263" cy="1946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155575" y="267494"/>
            <a:ext cx="8736904" cy="3019802"/>
          </a:xfrm>
        </p:spPr>
        <p:txBody>
          <a:bodyPr/>
          <a:lstStyle/>
          <a:p>
            <a:pPr marL="0" indent="0" algn="ctr">
              <a:buNone/>
            </a:pPr>
            <a:r>
              <a:rPr lang="hu-HU" altLang="hu-HU" sz="3600" b="1" dirty="0" smtClean="0">
                <a:solidFill>
                  <a:srgbClr val="703636"/>
                </a:solidFill>
              </a:rPr>
              <a:t>Az átlagidő mutató tulajdonságai </a:t>
            </a:r>
            <a:endParaRPr lang="hu-HU" sz="3600" dirty="0"/>
          </a:p>
        </p:txBody>
      </p:sp>
      <p:sp>
        <p:nvSpPr>
          <p:cNvPr id="4" name="AutoShape 2" descr="Képtalálat a következ&amp;odblac;re: „bank structure”"/>
          <p:cNvSpPr>
            <a:spLocks noChangeAspect="1" noChangeArrowheads="1"/>
          </p:cNvSpPr>
          <p:nvPr/>
        </p:nvSpPr>
        <p:spPr bwMode="auto">
          <a:xfrm>
            <a:off x="155575" y="-1790700"/>
            <a:ext cx="38004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314" y="1131590"/>
            <a:ext cx="6129427" cy="38323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980728"/>
            <a:ext cx="6851104" cy="3751065"/>
          </a:xfrm>
        </p:spPr>
        <p:txBody>
          <a:bodyPr/>
          <a:lstStyle/>
          <a:p>
            <a:pPr marL="457200" indent="-457200" algn="just">
              <a:buNone/>
            </a:pPr>
            <a:r>
              <a:rPr lang="hu-HU" altLang="hu-HU" sz="2800" b="1" dirty="0">
                <a:solidFill>
                  <a:srgbClr val="703636"/>
                </a:solidFill>
              </a:rPr>
              <a:t>1. szabály:</a:t>
            </a:r>
            <a:endParaRPr lang="hu-HU" altLang="hu-HU" sz="2800" dirty="0">
              <a:solidFill>
                <a:srgbClr val="703636"/>
              </a:solidFill>
            </a:endParaRPr>
          </a:p>
          <a:p>
            <a:pPr marL="457200" indent="-457200" algn="just">
              <a:spcAft>
                <a:spcPts val="1800"/>
              </a:spcAft>
              <a:buNone/>
            </a:pPr>
            <a:r>
              <a:rPr lang="hu-HU" altLang="hu-HU" sz="2800" dirty="0">
                <a:solidFill>
                  <a:srgbClr val="703636"/>
                </a:solidFill>
              </a:rPr>
              <a:t>Az elemi kötvény </a:t>
            </a:r>
            <a:r>
              <a:rPr lang="hu-HU" altLang="hu-HU" sz="2800" dirty="0" err="1">
                <a:solidFill>
                  <a:srgbClr val="703636"/>
                </a:solidFill>
              </a:rPr>
              <a:t>átlagideje</a:t>
            </a:r>
            <a:r>
              <a:rPr lang="hu-HU" altLang="hu-HU" sz="2800" dirty="0">
                <a:solidFill>
                  <a:srgbClr val="703636"/>
                </a:solidFill>
              </a:rPr>
              <a:t> megegyezik a lejáratig hátralevő idővel.</a:t>
            </a:r>
            <a:endParaRPr lang="hu-HU" altLang="hu-HU" sz="2800" b="1" dirty="0">
              <a:solidFill>
                <a:srgbClr val="703636"/>
              </a:solidFill>
            </a:endParaRPr>
          </a:p>
          <a:p>
            <a:pPr marL="457200" indent="-457200" algn="just">
              <a:buNone/>
            </a:pPr>
            <a:r>
              <a:rPr lang="hu-HU" altLang="hu-HU" sz="2800" b="1" dirty="0" smtClean="0">
                <a:solidFill>
                  <a:srgbClr val="703636"/>
                </a:solidFill>
              </a:rPr>
              <a:t>2</a:t>
            </a:r>
            <a:r>
              <a:rPr lang="hu-HU" altLang="hu-HU" sz="2800" b="1" dirty="0">
                <a:solidFill>
                  <a:srgbClr val="703636"/>
                </a:solidFill>
              </a:rPr>
              <a:t>. szabály:</a:t>
            </a:r>
            <a:endParaRPr lang="hu-HU" altLang="hu-HU" sz="2800" dirty="0">
              <a:solidFill>
                <a:srgbClr val="703636"/>
              </a:solidFill>
            </a:endParaRPr>
          </a:p>
          <a:p>
            <a:pPr marL="457200" indent="-457200" algn="just">
              <a:buNone/>
            </a:pPr>
            <a:r>
              <a:rPr lang="hu-HU" altLang="hu-HU" sz="2800" dirty="0">
                <a:solidFill>
                  <a:srgbClr val="703636"/>
                </a:solidFill>
              </a:rPr>
              <a:t>Két, csak a névleges kamatlábukban különböző kötvény közül annak nagyobb az </a:t>
            </a:r>
            <a:r>
              <a:rPr lang="hu-HU" altLang="hu-HU" sz="2800" dirty="0" err="1">
                <a:solidFill>
                  <a:srgbClr val="703636"/>
                </a:solidFill>
              </a:rPr>
              <a:t>átlagideje</a:t>
            </a:r>
            <a:r>
              <a:rPr lang="hu-HU" altLang="hu-HU" sz="2800" dirty="0">
                <a:solidFill>
                  <a:srgbClr val="703636"/>
                </a:solidFill>
              </a:rPr>
              <a:t>, amelyiknek kisebb a névleges kamatlába.</a:t>
            </a:r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528954" y="123478"/>
            <a:ext cx="6573670" cy="8572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hu-HU" sz="3600" b="1" kern="0" dirty="0" smtClean="0">
                <a:solidFill>
                  <a:srgbClr val="703636"/>
                </a:solidFill>
              </a:rPr>
              <a:t>Az </a:t>
            </a:r>
            <a:r>
              <a:rPr lang="hu-HU" sz="3600" b="1" kern="0" dirty="0">
                <a:solidFill>
                  <a:srgbClr val="703636"/>
                </a:solidFill>
              </a:rPr>
              <a:t>á</a:t>
            </a:r>
            <a:r>
              <a:rPr lang="en-US" sz="3600" b="1" kern="0" dirty="0" err="1" smtClean="0">
                <a:solidFill>
                  <a:srgbClr val="703636"/>
                </a:solidFill>
              </a:rPr>
              <a:t>tlagidő</a:t>
            </a:r>
            <a:r>
              <a:rPr lang="en-US" sz="3600" b="1" kern="0" dirty="0" smtClean="0">
                <a:solidFill>
                  <a:srgbClr val="703636"/>
                </a:solidFill>
              </a:rPr>
              <a:t> </a:t>
            </a:r>
            <a:r>
              <a:rPr lang="hu-HU" sz="3600" b="1" kern="0" dirty="0" smtClean="0">
                <a:solidFill>
                  <a:srgbClr val="703636"/>
                </a:solidFill>
              </a:rPr>
              <a:t>tulajdonságai</a:t>
            </a:r>
            <a:endParaRPr lang="hu-HU" sz="3600" b="1" kern="0" dirty="0">
              <a:solidFill>
                <a:srgbClr val="703636"/>
              </a:solidFill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2624" y="3238375"/>
            <a:ext cx="2041376" cy="1905125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2624" y="1333250"/>
            <a:ext cx="2041376" cy="1905125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7668344" y="3376092"/>
            <a:ext cx="12961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r = 20%</a:t>
            </a:r>
            <a:endParaRPr lang="hu-HU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28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451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247301" y="771550"/>
                <a:ext cx="6851104" cy="4039294"/>
              </a:xfrm>
            </p:spPr>
            <p:txBody>
              <a:bodyPr/>
              <a:lstStyle/>
              <a:p>
                <a:pPr marL="457200" indent="-457200" algn="just">
                  <a:buNone/>
                </a:pPr>
                <a:r>
                  <a:rPr lang="hu-HU" altLang="hu-HU" sz="2800" b="1" dirty="0" smtClean="0">
                    <a:solidFill>
                      <a:srgbClr val="703636"/>
                    </a:solidFill>
                  </a:rPr>
                  <a:t>3. szabály:</a:t>
                </a:r>
              </a:p>
              <a:p>
                <a:pPr marL="457200" indent="-457200" algn="just">
                  <a:spcAft>
                    <a:spcPts val="1800"/>
                  </a:spcAft>
                  <a:buNone/>
                </a:pPr>
                <a:r>
                  <a:rPr lang="hu-HU" altLang="hu-HU" sz="2800" dirty="0">
                    <a:solidFill>
                      <a:srgbClr val="703636"/>
                    </a:solidFill>
                  </a:rPr>
                  <a:t>Két, csak a piaci hozamában különböző kötvény közül annak nagyobb az </a:t>
                </a:r>
                <a:r>
                  <a:rPr lang="hu-HU" altLang="hu-HU" sz="2800" dirty="0" err="1">
                    <a:solidFill>
                      <a:srgbClr val="703636"/>
                    </a:solidFill>
                  </a:rPr>
                  <a:t>átlagideje</a:t>
                </a:r>
                <a:r>
                  <a:rPr lang="hu-HU" altLang="hu-HU" sz="2800" dirty="0">
                    <a:solidFill>
                      <a:srgbClr val="703636"/>
                    </a:solidFill>
                  </a:rPr>
                  <a:t>, amelyiknek kisebb a hozama.</a:t>
                </a:r>
              </a:p>
              <a:p>
                <a:pPr marL="457200" indent="-457200" algn="just">
                  <a:buNone/>
                </a:pPr>
                <a:r>
                  <a:rPr lang="hu-HU" altLang="hu-HU" sz="2800" b="1" dirty="0" smtClean="0">
                    <a:solidFill>
                      <a:srgbClr val="703636"/>
                    </a:solidFill>
                  </a:rPr>
                  <a:t>4</a:t>
                </a:r>
                <a:r>
                  <a:rPr lang="hu-HU" altLang="hu-HU" sz="2800" b="1" dirty="0">
                    <a:solidFill>
                      <a:srgbClr val="703636"/>
                    </a:solidFill>
                  </a:rPr>
                  <a:t>. szabály:</a:t>
                </a:r>
              </a:p>
              <a:p>
                <a:pPr marL="457200" indent="-457200" algn="just">
                  <a:spcAft>
                    <a:spcPts val="1200"/>
                  </a:spcAft>
                  <a:buNone/>
                </a:pPr>
                <a:r>
                  <a:rPr lang="hu-HU" altLang="hu-HU" sz="2800" dirty="0">
                    <a:solidFill>
                      <a:srgbClr val="703636"/>
                    </a:solidFill>
                  </a:rPr>
                  <a:t>Az annuitás </a:t>
                </a:r>
                <a:r>
                  <a:rPr lang="hu-HU" altLang="hu-HU" sz="2800" dirty="0" err="1">
                    <a:solidFill>
                      <a:srgbClr val="703636"/>
                    </a:solidFill>
                  </a:rPr>
                  <a:t>átlagideje</a:t>
                </a:r>
                <a:r>
                  <a:rPr lang="hu-HU" altLang="hu-HU" sz="2800" dirty="0">
                    <a:solidFill>
                      <a:srgbClr val="703636"/>
                    </a:solidFill>
                  </a:rPr>
                  <a:t>:</a:t>
                </a:r>
              </a:p>
              <a:p>
                <a:pPr marL="457200" indent="-45720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altLang="hu-HU" sz="28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hu-HU" altLang="hu-HU" sz="28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altLang="hu-HU" sz="28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altLang="hu-HU" sz="28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hu-HU" altLang="hu-HU" sz="28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hu-HU" altLang="hu-HU" sz="28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hu-HU" altLang="hu-HU" sz="28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hu-HU" altLang="hu-HU" sz="28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altLang="hu-HU" sz="28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sSup>
                            <m:sSupPr>
                              <m:ctrlPr>
                                <a:rPr lang="hu-HU" altLang="hu-HU" sz="28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altLang="hu-HU" sz="28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a:rPr lang="hu-HU" altLang="hu-HU" sz="28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hu-HU" altLang="hu-HU" sz="28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hu-HU" altLang="hu-HU" sz="28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hu-HU" altLang="hu-HU" sz="28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hu-HU" altLang="hu-HU" sz="2800" dirty="0">
                  <a:solidFill>
                    <a:srgbClr val="703636"/>
                  </a:solidFill>
                </a:endParaRPr>
              </a:p>
            </p:txBody>
          </p:sp>
        </mc:Choice>
        <mc:Fallback xmlns="">
          <p:sp>
            <p:nvSpPr>
              <p:cNvPr id="6451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47301" y="771550"/>
                <a:ext cx="6851104" cy="4039294"/>
              </a:xfrm>
              <a:blipFill>
                <a:blip r:embed="rId3"/>
                <a:stretch>
                  <a:fillRect l="-1870" t="-1662" r="-1870" b="-211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ím 1"/>
          <p:cNvSpPr txBox="1">
            <a:spLocks/>
          </p:cNvSpPr>
          <p:nvPr/>
        </p:nvSpPr>
        <p:spPr>
          <a:xfrm>
            <a:off x="528954" y="123478"/>
            <a:ext cx="6573670" cy="8572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hu-HU" sz="3600" b="1" kern="0" dirty="0" smtClean="0">
                <a:solidFill>
                  <a:srgbClr val="703636"/>
                </a:solidFill>
              </a:rPr>
              <a:t>Az </a:t>
            </a:r>
            <a:r>
              <a:rPr lang="hu-HU" sz="3600" b="1" kern="0" dirty="0">
                <a:solidFill>
                  <a:srgbClr val="703636"/>
                </a:solidFill>
              </a:rPr>
              <a:t>á</a:t>
            </a:r>
            <a:r>
              <a:rPr lang="en-US" sz="3600" b="1" kern="0" dirty="0" err="1" smtClean="0">
                <a:solidFill>
                  <a:srgbClr val="703636"/>
                </a:solidFill>
              </a:rPr>
              <a:t>tlagidő</a:t>
            </a:r>
            <a:r>
              <a:rPr lang="en-US" sz="3600" b="1" kern="0" dirty="0" smtClean="0">
                <a:solidFill>
                  <a:srgbClr val="703636"/>
                </a:solidFill>
              </a:rPr>
              <a:t> </a:t>
            </a:r>
            <a:r>
              <a:rPr lang="hu-HU" sz="3600" b="1" kern="0" dirty="0" smtClean="0">
                <a:solidFill>
                  <a:srgbClr val="703636"/>
                </a:solidFill>
              </a:rPr>
              <a:t>tulajdonságai</a:t>
            </a:r>
            <a:endParaRPr lang="hu-HU" sz="3600" b="1" kern="0" dirty="0">
              <a:solidFill>
                <a:srgbClr val="703636"/>
              </a:solidFill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5481" y="2643758"/>
            <a:ext cx="2678519" cy="2499742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7113862" y="2931790"/>
            <a:ext cx="12961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" dirty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hu-HU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= 20%</a:t>
            </a:r>
            <a:endParaRPr lang="hu-HU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87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451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247301" y="771550"/>
                <a:ext cx="6851104" cy="4039294"/>
              </a:xfrm>
            </p:spPr>
            <p:txBody>
              <a:bodyPr/>
              <a:lstStyle/>
              <a:p>
                <a:pPr marL="457200" indent="-457200" algn="just">
                  <a:buNone/>
                </a:pPr>
                <a:r>
                  <a:rPr lang="hu-HU" altLang="hu-HU" sz="2800" b="1" dirty="0" smtClean="0">
                    <a:solidFill>
                      <a:srgbClr val="703636"/>
                    </a:solidFill>
                  </a:rPr>
                  <a:t>5. szabály:</a:t>
                </a:r>
              </a:p>
              <a:p>
                <a:pPr marL="457200" indent="-457200" algn="just">
                  <a:spcAft>
                    <a:spcPts val="1200"/>
                  </a:spcAft>
                  <a:buNone/>
                </a:pPr>
                <a:r>
                  <a:rPr lang="hu-HU" altLang="hu-HU" sz="2800" dirty="0">
                    <a:solidFill>
                      <a:srgbClr val="703636"/>
                    </a:solidFill>
                  </a:rPr>
                  <a:t>Az örökjáradék </a:t>
                </a:r>
                <a:r>
                  <a:rPr lang="hu-HU" altLang="hu-HU" sz="2800" dirty="0" err="1">
                    <a:solidFill>
                      <a:srgbClr val="703636"/>
                    </a:solidFill>
                  </a:rPr>
                  <a:t>átlagideje</a:t>
                </a:r>
                <a:r>
                  <a:rPr lang="hu-HU" altLang="hu-HU" sz="2800" dirty="0">
                    <a:solidFill>
                      <a:srgbClr val="703636"/>
                    </a:solidFill>
                  </a:rPr>
                  <a:t>:</a:t>
                </a:r>
              </a:p>
              <a:p>
                <a:pPr marL="457200" indent="-45720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altLang="hu-HU" sz="2800" i="1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hu-HU" altLang="hu-HU" sz="2800" i="1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altLang="hu-HU" sz="28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altLang="hu-HU" sz="28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hu-HU" altLang="hu-HU" sz="28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hu-HU" altLang="hu-HU" sz="2800" i="1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hu-HU" altLang="hu-HU" sz="2800" dirty="0" smtClean="0">
                  <a:solidFill>
                    <a:srgbClr val="703636"/>
                  </a:solidFill>
                </a:endParaRPr>
              </a:p>
              <a:p>
                <a:pPr marL="457200" indent="-457200" algn="just">
                  <a:buNone/>
                </a:pPr>
                <a:r>
                  <a:rPr lang="hu-HU" altLang="hu-HU" sz="2800" b="1" dirty="0">
                    <a:solidFill>
                      <a:srgbClr val="703636"/>
                    </a:solidFill>
                  </a:rPr>
                  <a:t>6. szabály</a:t>
                </a:r>
              </a:p>
              <a:p>
                <a:pPr marL="457200" indent="-457200" algn="just">
                  <a:spcAft>
                    <a:spcPts val="1200"/>
                  </a:spcAft>
                  <a:buNone/>
                </a:pPr>
                <a:r>
                  <a:rPr lang="hu-HU" altLang="hu-HU" sz="2800" dirty="0">
                    <a:solidFill>
                      <a:srgbClr val="703636"/>
                    </a:solidFill>
                  </a:rPr>
                  <a:t>A kamatozó kötvény átlagideje:</a:t>
                </a:r>
              </a:p>
              <a:p>
                <a:pPr marL="457200" indent="-45720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altLang="hu-HU" sz="28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hu-HU" altLang="hu-HU" sz="28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altLang="hu-HU" sz="28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altLang="hu-HU" sz="28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hu-HU" altLang="hu-HU" sz="28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hu-HU" altLang="hu-HU" sz="28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hu-HU" altLang="hu-HU" sz="2800" b="0" i="1" smtClean="0">
                          <a:solidFill>
                            <a:srgbClr val="703636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hu-HU" altLang="hu-HU" sz="28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altLang="hu-HU" sz="28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hu-HU" altLang="hu-HU" sz="28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hu-HU" altLang="hu-HU" sz="28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altLang="hu-HU" sz="28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hu-HU" altLang="hu-HU" sz="28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u-HU" altLang="hu-HU" sz="28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  <m:r>
                            <a:rPr lang="hu-HU" altLang="hu-HU" sz="28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+(1+</m:t>
                          </m:r>
                          <m:r>
                            <a:rPr lang="hu-HU" altLang="hu-HU" sz="28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hu-HU" altLang="hu-HU" sz="28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hu-HU" altLang="hu-HU" sz="2800" b="0" i="1" smtClean="0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hu-HU" altLang="hu-HU" sz="2800" i="1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u-HU" altLang="hu-HU" sz="2800" i="1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</a:rPr>
                                    <m:t>(1+</m:t>
                                  </m:r>
                                  <m:r>
                                    <a:rPr lang="hu-HU" altLang="hu-HU" sz="2800" i="1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hu-HU" altLang="hu-HU" sz="2800" i="1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hu-HU" altLang="hu-HU" sz="2800" i="1">
                                      <a:solidFill>
                                        <a:srgbClr val="703636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hu-HU" altLang="hu-HU" sz="2800" i="1">
                                  <a:solidFill>
                                    <a:srgbClr val="703636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hu-HU" altLang="hu-HU" sz="28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hu-HU" altLang="hu-HU" sz="28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hu-HU" altLang="hu-HU" sz="28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hu-HU" altLang="hu-HU" sz="2800" b="0" i="1" smtClean="0">
                              <a:solidFill>
                                <a:srgbClr val="70363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hu-HU" altLang="hu-HU" sz="2800" dirty="0">
                  <a:solidFill>
                    <a:srgbClr val="703636"/>
                  </a:solidFill>
                </a:endParaRPr>
              </a:p>
            </p:txBody>
          </p:sp>
        </mc:Choice>
        <mc:Fallback xmlns="">
          <p:sp>
            <p:nvSpPr>
              <p:cNvPr id="6451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47301" y="771550"/>
                <a:ext cx="6851104" cy="4039294"/>
              </a:xfrm>
              <a:blipFill>
                <a:blip r:embed="rId3"/>
                <a:stretch>
                  <a:fillRect l="-1870" t="-166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ím 1"/>
          <p:cNvSpPr txBox="1">
            <a:spLocks/>
          </p:cNvSpPr>
          <p:nvPr/>
        </p:nvSpPr>
        <p:spPr>
          <a:xfrm>
            <a:off x="528954" y="123478"/>
            <a:ext cx="6573670" cy="8572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hu-HU" sz="3600" b="1" kern="0" dirty="0" smtClean="0">
                <a:solidFill>
                  <a:srgbClr val="703636"/>
                </a:solidFill>
              </a:rPr>
              <a:t>Az </a:t>
            </a:r>
            <a:r>
              <a:rPr lang="hu-HU" sz="3600" b="1" kern="0" dirty="0">
                <a:solidFill>
                  <a:srgbClr val="703636"/>
                </a:solidFill>
              </a:rPr>
              <a:t>á</a:t>
            </a:r>
            <a:r>
              <a:rPr lang="en-US" sz="3600" b="1" kern="0" dirty="0" err="1" smtClean="0">
                <a:solidFill>
                  <a:srgbClr val="703636"/>
                </a:solidFill>
              </a:rPr>
              <a:t>tlagidő</a:t>
            </a:r>
            <a:r>
              <a:rPr lang="en-US" sz="3600" b="1" kern="0" dirty="0" smtClean="0">
                <a:solidFill>
                  <a:srgbClr val="703636"/>
                </a:solidFill>
              </a:rPr>
              <a:t> </a:t>
            </a:r>
            <a:r>
              <a:rPr lang="hu-HU" sz="3600" b="1" kern="0" dirty="0" smtClean="0">
                <a:solidFill>
                  <a:srgbClr val="703636"/>
                </a:solidFill>
              </a:rPr>
              <a:t>tulajdonságai</a:t>
            </a:r>
            <a:endParaRPr lang="hu-HU" sz="3600" b="1" kern="0" dirty="0">
              <a:solidFill>
                <a:srgbClr val="70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92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301" y="771550"/>
            <a:ext cx="6851104" cy="4039294"/>
          </a:xfrm>
        </p:spPr>
        <p:txBody>
          <a:bodyPr/>
          <a:lstStyle/>
          <a:p>
            <a:pPr marL="457200" indent="-457200" algn="just">
              <a:buNone/>
            </a:pPr>
            <a:r>
              <a:rPr lang="hu-HU" altLang="hu-HU" sz="2800" b="1" dirty="0">
                <a:solidFill>
                  <a:srgbClr val="703636"/>
                </a:solidFill>
              </a:rPr>
              <a:t>7</a:t>
            </a:r>
            <a:r>
              <a:rPr lang="hu-HU" altLang="hu-HU" sz="2800" b="1" dirty="0" smtClean="0">
                <a:solidFill>
                  <a:srgbClr val="703636"/>
                </a:solidFill>
              </a:rPr>
              <a:t>. szabály: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hu-HU" altLang="hu-HU" sz="2400" dirty="0" smtClean="0">
                <a:solidFill>
                  <a:srgbClr val="703636"/>
                </a:solidFill>
              </a:rPr>
              <a:t>Ha </a:t>
            </a:r>
            <a:r>
              <a:rPr lang="hu-HU" altLang="hu-HU" sz="2400" dirty="0">
                <a:solidFill>
                  <a:srgbClr val="703636"/>
                </a:solidFill>
              </a:rPr>
              <a:t>k</a:t>
            </a:r>
            <a:r>
              <a:rPr lang="hu-HU" altLang="hu-HU" sz="800" baseline="30000" dirty="0">
                <a:solidFill>
                  <a:srgbClr val="703636"/>
                </a:solidFill>
              </a:rPr>
              <a:t> </a:t>
            </a:r>
            <a:r>
              <a:rPr lang="hu-HU" altLang="hu-HU" sz="2400" dirty="0" smtClean="0">
                <a:solidFill>
                  <a:srgbClr val="703636"/>
                </a:solidFill>
              </a:rPr>
              <a:t>&gt;</a:t>
            </a:r>
            <a:r>
              <a:rPr lang="hu-HU" altLang="hu-HU" sz="800" baseline="-25000" dirty="0" smtClean="0">
                <a:solidFill>
                  <a:srgbClr val="703636"/>
                </a:solidFill>
              </a:rPr>
              <a:t> </a:t>
            </a:r>
            <a:r>
              <a:rPr lang="hu-HU" altLang="hu-HU" sz="2400" dirty="0" smtClean="0">
                <a:solidFill>
                  <a:srgbClr val="703636"/>
                </a:solidFill>
              </a:rPr>
              <a:t>r (prémium kötvény), </a:t>
            </a:r>
            <a:r>
              <a:rPr lang="hu-HU" altLang="hu-HU" sz="2400" dirty="0">
                <a:solidFill>
                  <a:srgbClr val="703636"/>
                </a:solidFill>
              </a:rPr>
              <a:t>akkor az átlagidő növekszik a futamidő hosszabbodásával. 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hu-HU" altLang="hu-HU" sz="2400" dirty="0" smtClean="0">
                <a:solidFill>
                  <a:srgbClr val="703636"/>
                </a:solidFill>
              </a:rPr>
              <a:t>Viszont az </a:t>
            </a:r>
            <a:r>
              <a:rPr lang="hu-HU" altLang="hu-HU" sz="2400" dirty="0">
                <a:solidFill>
                  <a:srgbClr val="703636"/>
                </a:solidFill>
              </a:rPr>
              <a:t>alacsony névleges kamatozású kötvény </a:t>
            </a:r>
            <a:r>
              <a:rPr lang="hu-HU" altLang="hu-HU" sz="2400" dirty="0" smtClean="0">
                <a:solidFill>
                  <a:srgbClr val="703636"/>
                </a:solidFill>
              </a:rPr>
              <a:t>   (k</a:t>
            </a:r>
            <a:r>
              <a:rPr lang="hu-HU" altLang="hu-HU" sz="800" baseline="30000" dirty="0" smtClean="0">
                <a:solidFill>
                  <a:srgbClr val="703636"/>
                </a:solidFill>
              </a:rPr>
              <a:t> </a:t>
            </a:r>
            <a:r>
              <a:rPr lang="hu-HU" altLang="hu-HU" sz="2400" dirty="0" smtClean="0">
                <a:solidFill>
                  <a:srgbClr val="703636"/>
                </a:solidFill>
              </a:rPr>
              <a:t>&lt;</a:t>
            </a:r>
            <a:r>
              <a:rPr lang="hu-HU" altLang="hu-HU" sz="800" baseline="-25000" dirty="0" smtClean="0">
                <a:solidFill>
                  <a:srgbClr val="703636"/>
                </a:solidFill>
              </a:rPr>
              <a:t> </a:t>
            </a:r>
            <a:r>
              <a:rPr lang="hu-HU" altLang="hu-HU" sz="2400" dirty="0" smtClean="0">
                <a:solidFill>
                  <a:srgbClr val="703636"/>
                </a:solidFill>
              </a:rPr>
              <a:t>r) </a:t>
            </a:r>
            <a:r>
              <a:rPr lang="hu-HU" altLang="hu-HU" sz="2400" dirty="0" err="1" smtClean="0">
                <a:solidFill>
                  <a:srgbClr val="703636"/>
                </a:solidFill>
              </a:rPr>
              <a:t>átlagideje</a:t>
            </a:r>
            <a:r>
              <a:rPr lang="hu-HU" altLang="hu-HU" sz="2400" dirty="0" smtClean="0">
                <a:solidFill>
                  <a:srgbClr val="703636"/>
                </a:solidFill>
              </a:rPr>
              <a:t> </a:t>
            </a:r>
            <a:r>
              <a:rPr lang="hu-HU" altLang="hu-HU" sz="2400" dirty="0">
                <a:solidFill>
                  <a:srgbClr val="703636"/>
                </a:solidFill>
              </a:rPr>
              <a:t>egy pont után a futamidő növekedésével egyre rövidebb lesz. Ez a hatás annál erősebb, minél nagyobb a piaci kamatláb.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hu-HU" altLang="hu-HU" sz="2400" dirty="0">
                <a:solidFill>
                  <a:srgbClr val="703636"/>
                </a:solidFill>
              </a:rPr>
              <a:t>A görbék (az elemi kötvény kivételével) az azonos </a:t>
            </a:r>
            <a:r>
              <a:rPr lang="hu-HU" altLang="hu-HU" sz="2400" dirty="0" smtClean="0">
                <a:solidFill>
                  <a:srgbClr val="703636"/>
                </a:solidFill>
              </a:rPr>
              <a:t>piaci hozamhoz </a:t>
            </a:r>
            <a:r>
              <a:rPr lang="hu-HU" altLang="hu-HU" sz="2400" dirty="0">
                <a:solidFill>
                  <a:srgbClr val="703636"/>
                </a:solidFill>
              </a:rPr>
              <a:t>tartozó örökjáradék </a:t>
            </a:r>
            <a:r>
              <a:rPr lang="hu-HU" altLang="hu-HU" sz="2400" dirty="0" err="1">
                <a:solidFill>
                  <a:srgbClr val="703636"/>
                </a:solidFill>
              </a:rPr>
              <a:t>átlagidejéhez</a:t>
            </a:r>
            <a:r>
              <a:rPr lang="hu-HU" altLang="hu-HU" sz="2400" dirty="0">
                <a:solidFill>
                  <a:srgbClr val="703636"/>
                </a:solidFill>
              </a:rPr>
              <a:t> </a:t>
            </a:r>
            <a:r>
              <a:rPr lang="hu-HU" altLang="hu-HU" sz="2400" dirty="0" smtClean="0">
                <a:solidFill>
                  <a:srgbClr val="703636"/>
                </a:solidFill>
              </a:rPr>
              <a:t>tartanak (aszimptotikusan).</a:t>
            </a:r>
            <a:endParaRPr lang="hu-HU" altLang="hu-HU" sz="2400" dirty="0">
              <a:solidFill>
                <a:srgbClr val="703636"/>
              </a:solidFill>
            </a:endParaRPr>
          </a:p>
          <a:p>
            <a:pPr marL="457200" indent="-457200" algn="just">
              <a:spcAft>
                <a:spcPts val="1200"/>
              </a:spcAft>
              <a:buNone/>
            </a:pPr>
            <a:endParaRPr lang="hu-HU" altLang="hu-HU" sz="2800" dirty="0">
              <a:solidFill>
                <a:srgbClr val="703636"/>
              </a:solidFill>
            </a:endParaRPr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528954" y="123478"/>
            <a:ext cx="6573670" cy="8572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hu-HU" sz="3600" b="1" kern="0" dirty="0" smtClean="0">
                <a:solidFill>
                  <a:srgbClr val="703636"/>
                </a:solidFill>
              </a:rPr>
              <a:t>Az </a:t>
            </a:r>
            <a:r>
              <a:rPr lang="hu-HU" sz="3600" b="1" kern="0" dirty="0">
                <a:solidFill>
                  <a:srgbClr val="703636"/>
                </a:solidFill>
              </a:rPr>
              <a:t>á</a:t>
            </a:r>
            <a:r>
              <a:rPr lang="en-US" sz="3600" b="1" kern="0" dirty="0" err="1" smtClean="0">
                <a:solidFill>
                  <a:srgbClr val="703636"/>
                </a:solidFill>
              </a:rPr>
              <a:t>tlagidő</a:t>
            </a:r>
            <a:r>
              <a:rPr lang="en-US" sz="3600" b="1" kern="0" dirty="0" smtClean="0">
                <a:solidFill>
                  <a:srgbClr val="703636"/>
                </a:solidFill>
              </a:rPr>
              <a:t> </a:t>
            </a:r>
            <a:r>
              <a:rPr lang="hu-HU" sz="3600" b="1" kern="0" dirty="0" smtClean="0">
                <a:solidFill>
                  <a:srgbClr val="703636"/>
                </a:solidFill>
              </a:rPr>
              <a:t>tulajdonságai</a:t>
            </a:r>
            <a:endParaRPr lang="hu-HU" sz="3600" b="1" kern="0" dirty="0">
              <a:solidFill>
                <a:srgbClr val="70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64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180458" y="483518"/>
            <a:ext cx="3394720" cy="2165156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b="1" dirty="0">
                <a:solidFill>
                  <a:srgbClr val="703636"/>
                </a:solidFill>
              </a:rPr>
              <a:t>Az átlagidő </a:t>
            </a:r>
            <a:r>
              <a:rPr lang="hu-HU" sz="3600" b="1" dirty="0" smtClean="0">
                <a:solidFill>
                  <a:srgbClr val="703636"/>
                </a:solidFill>
              </a:rPr>
              <a:t>a futamidő függvényében</a:t>
            </a:r>
            <a:endParaRPr lang="hu-HU" dirty="0" smtClean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1920" y="123478"/>
            <a:ext cx="5206435" cy="4858933"/>
          </a:xfrm>
          <a:prstGeom prst="rect">
            <a:avLst/>
          </a:prstGeom>
        </p:spPr>
      </p:pic>
      <p:sp>
        <p:nvSpPr>
          <p:cNvPr id="4" name="Tartalom helye 2"/>
          <p:cNvSpPr txBox="1">
            <a:spLocks/>
          </p:cNvSpPr>
          <p:nvPr/>
        </p:nvSpPr>
        <p:spPr>
          <a:xfrm>
            <a:off x="7823875" y="2931790"/>
            <a:ext cx="1234480" cy="3068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Aft>
                <a:spcPts val="600"/>
              </a:spcAft>
              <a:buFontTx/>
              <a:buNone/>
            </a:pPr>
            <a:r>
              <a:rPr lang="hu-HU" sz="1200" b="1" kern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hu-HU" sz="1200" b="1" kern="0" baseline="-25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örökjáradék</a:t>
            </a:r>
            <a:r>
              <a:rPr lang="hu-HU" sz="1200" b="1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 = 6 év</a:t>
            </a:r>
            <a:endParaRPr lang="hu-HU" sz="1200" b="1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artalom helye 2"/>
          <p:cNvSpPr txBox="1">
            <a:spLocks/>
          </p:cNvSpPr>
          <p:nvPr/>
        </p:nvSpPr>
        <p:spPr>
          <a:xfrm>
            <a:off x="7020272" y="1034588"/>
            <a:ext cx="1416219" cy="31302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Aft>
                <a:spcPts val="600"/>
              </a:spcAft>
              <a:buFontTx/>
              <a:buNone/>
            </a:pPr>
            <a:r>
              <a:rPr lang="hu-HU" sz="1200" b="1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Piaci hozam = 20%</a:t>
            </a:r>
            <a:endParaRPr lang="hu-HU" sz="1200" b="1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artalom helye 2"/>
          <p:cNvSpPr txBox="1">
            <a:spLocks/>
          </p:cNvSpPr>
          <p:nvPr/>
        </p:nvSpPr>
        <p:spPr>
          <a:xfrm rot="17791384">
            <a:off x="5299091" y="487624"/>
            <a:ext cx="1416219" cy="31302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Aft>
                <a:spcPts val="600"/>
              </a:spcAft>
              <a:buFontTx/>
              <a:buNone/>
            </a:pPr>
            <a:r>
              <a:rPr lang="hu-HU" sz="1200" b="1" kern="0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elemi kötvény</a:t>
            </a:r>
            <a:endParaRPr lang="hu-HU" sz="1200" b="1" kern="0" dirty="0">
              <a:solidFill>
                <a:srgbClr val="92D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4"/>
          <p:cNvSpPr txBox="1">
            <a:spLocks noChangeArrowheads="1"/>
          </p:cNvSpPr>
          <p:nvPr/>
        </p:nvSpPr>
        <p:spPr>
          <a:xfrm>
            <a:off x="186104" y="2534139"/>
            <a:ext cx="3527445" cy="244827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Aft>
                <a:spcPts val="600"/>
              </a:spcAft>
              <a:defRPr/>
            </a:pPr>
            <a:r>
              <a:rPr lang="hu-HU" sz="1800" kern="0" dirty="0" smtClean="0">
                <a:solidFill>
                  <a:srgbClr val="703636"/>
                </a:solidFill>
              </a:rPr>
              <a:t>Az elemi kötvény illetve különböző névleges kamatozású kötvények </a:t>
            </a:r>
            <a:r>
              <a:rPr lang="hu-HU" sz="1800" kern="0" dirty="0" err="1" smtClean="0">
                <a:solidFill>
                  <a:srgbClr val="703636"/>
                </a:solidFill>
              </a:rPr>
              <a:t>átlagideje</a:t>
            </a:r>
            <a:r>
              <a:rPr lang="hu-HU" sz="1800" kern="0" dirty="0" smtClean="0">
                <a:solidFill>
                  <a:srgbClr val="703636"/>
                </a:solidFill>
              </a:rPr>
              <a:t> a futamidő függvényében r = 20% piaci hozam mellett.</a:t>
            </a:r>
          </a:p>
          <a:p>
            <a:pPr algn="just" eaLnBrk="1" hangingPunct="1">
              <a:defRPr/>
            </a:pPr>
            <a:r>
              <a:rPr lang="hu-HU" sz="1800" kern="0" dirty="0" smtClean="0">
                <a:solidFill>
                  <a:srgbClr val="703636"/>
                </a:solidFill>
              </a:rPr>
              <a:t>Az elemi kötvény kivételével az átlagidők a futamidő növekedésével az örökjáradék </a:t>
            </a:r>
            <a:r>
              <a:rPr lang="hu-HU" sz="1800" kern="0" dirty="0" err="1" smtClean="0">
                <a:solidFill>
                  <a:srgbClr val="703636"/>
                </a:solidFill>
              </a:rPr>
              <a:t>átlagidejéhez</a:t>
            </a:r>
            <a:r>
              <a:rPr lang="hu-HU" sz="1800" kern="0" dirty="0" smtClean="0">
                <a:solidFill>
                  <a:srgbClr val="703636"/>
                </a:solidFill>
              </a:rPr>
              <a:t> (6 év) tartanak aszimptotikusan.</a:t>
            </a:r>
            <a:endParaRPr lang="hu-HU" sz="1800" kern="0" dirty="0" smtClean="0"/>
          </a:p>
        </p:txBody>
      </p:sp>
    </p:spTree>
    <p:extLst>
      <p:ext uri="{BB962C8B-B14F-4D97-AF65-F5344CB8AC3E}">
        <p14:creationId xmlns:p14="http://schemas.microsoft.com/office/powerpoint/2010/main" val="396111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16990</TotalTime>
  <Words>353</Words>
  <Application>Microsoft Office PowerPoint</Application>
  <PresentationFormat>Diavetítés a képernyőre (16:9 oldalarány)</PresentationFormat>
  <Paragraphs>49</Paragraphs>
  <Slides>7</Slides>
  <Notes>7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Calibri</vt:lpstr>
      <vt:lpstr>Cambria Math</vt:lpstr>
      <vt:lpstr>Times New Roman</vt:lpstr>
      <vt:lpstr>Alapértelmezett terv</vt:lpstr>
      <vt:lpstr>Értékpapírpiacok </vt:lpstr>
      <vt:lpstr>PowerPoint-bemutató</vt:lpstr>
      <vt:lpstr>PowerPoint-bemutató</vt:lpstr>
      <vt:lpstr>PowerPoint-bemutató</vt:lpstr>
      <vt:lpstr>PowerPoint-bemutató</vt:lpstr>
      <vt:lpstr>PowerPoint-bemutató</vt:lpstr>
      <vt:lpstr>Az átlagidő a futamidő függvényében</vt:lpstr>
    </vt:vector>
  </TitlesOfParts>
  <Company>SZTE GTK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Nincs diacím</dc:title>
  <dc:creator>Garamhegyi Ábel</dc:creator>
  <cp:lastModifiedBy>Kosztopulosz Andreász</cp:lastModifiedBy>
  <cp:revision>358</cp:revision>
  <dcterms:created xsi:type="dcterms:W3CDTF">2002-09-12T08:02:34Z</dcterms:created>
  <dcterms:modified xsi:type="dcterms:W3CDTF">2020-04-21T14:25:36Z</dcterms:modified>
</cp:coreProperties>
</file>