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76" r:id="rId2"/>
    <p:sldId id="347" r:id="rId3"/>
    <p:sldId id="355" r:id="rId4"/>
    <p:sldId id="356" r:id="rId5"/>
    <p:sldId id="357" r:id="rId6"/>
  </p:sldIdLst>
  <p:sldSz cx="9144000" cy="5143500" type="screen16x9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636"/>
    <a:srgbClr val="99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65142" autoAdjust="0"/>
  </p:normalViewPr>
  <p:slideViewPr>
    <p:cSldViewPr>
      <p:cViewPr varScale="1">
        <p:scale>
          <a:sx n="73" d="100"/>
          <a:sy n="73" d="100"/>
        </p:scale>
        <p:origin x="522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AC9138-6617-43D7-B50D-A864FBF28C6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168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20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059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9870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595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708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755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241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5813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449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559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66679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351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29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236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81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05572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1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 descr="Pergamen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 smtClean="0"/>
          </a:p>
        </p:txBody>
      </p:sp>
      <p:pic>
        <p:nvPicPr>
          <p:cNvPr id="1027" name="Picture 7" descr="GTK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35013" cy="53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7" descr="szte_atlat"/>
          <p:cNvPicPr>
            <a:picLocks noChangeAspect="1" noChangeArrowheads="1"/>
          </p:cNvPicPr>
          <p:nvPr/>
        </p:nvPicPr>
        <p:blipFill>
          <a:blip r:embed="rId17">
            <a:lum bright="54000" contras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18" b="15149"/>
          <a:stretch>
            <a:fillRect/>
          </a:stretch>
        </p:blipFill>
        <p:spPr bwMode="auto">
          <a:xfrm>
            <a:off x="4419600" y="1608535"/>
            <a:ext cx="4724400" cy="353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899592" y="699542"/>
            <a:ext cx="7772400" cy="11025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u-HU" altLang="hu-HU" b="1" dirty="0" smtClean="0">
                <a:solidFill>
                  <a:srgbClr val="703636"/>
                </a:solidFill>
              </a:rPr>
              <a:t>Értékpapírpiacok 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23728" y="1707654"/>
            <a:ext cx="7020272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hu-HU" altLang="hu-HU" sz="2800" i="1" dirty="0" smtClean="0">
                <a:solidFill>
                  <a:srgbClr val="703636"/>
                </a:solidFill>
              </a:rPr>
              <a:t>Dr. </a:t>
            </a:r>
            <a:r>
              <a:rPr lang="hu-HU" altLang="hu-HU" sz="2800" i="1" dirty="0" err="1" smtClean="0">
                <a:solidFill>
                  <a:srgbClr val="703636"/>
                </a:solidFill>
              </a:rPr>
              <a:t>Kosztopulosz</a:t>
            </a:r>
            <a:r>
              <a:rPr lang="hu-HU" altLang="hu-HU" sz="2800" i="1" dirty="0" smtClean="0">
                <a:solidFill>
                  <a:srgbClr val="703636"/>
                </a:solidFill>
              </a:rPr>
              <a:t> </a:t>
            </a:r>
            <a:r>
              <a:rPr lang="hu-HU" altLang="hu-HU" sz="2800" i="1" dirty="0" err="1" smtClean="0">
                <a:solidFill>
                  <a:srgbClr val="703636"/>
                </a:solidFill>
              </a:rPr>
              <a:t>Andreász</a:t>
            </a:r>
            <a:endParaRPr lang="hu-HU" altLang="hu-HU" sz="2800" i="1" dirty="0" smtClean="0">
              <a:solidFill>
                <a:srgbClr val="703636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800" i="1" dirty="0" smtClean="0">
                <a:solidFill>
                  <a:srgbClr val="703636"/>
                </a:solidFill>
              </a:rPr>
              <a:t>egyetemi docens</a:t>
            </a:r>
          </a:p>
          <a:p>
            <a:pPr>
              <a:lnSpc>
                <a:spcPct val="80000"/>
              </a:lnSpc>
            </a:pPr>
            <a:endParaRPr lang="hu-HU" altLang="hu-HU" sz="2000" dirty="0" smtClean="0">
              <a:solidFill>
                <a:srgbClr val="703636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1600" dirty="0" smtClean="0">
                <a:solidFill>
                  <a:srgbClr val="703636"/>
                </a:solidFill>
              </a:rPr>
              <a:t>SZTE GTK Pénzügyek és Nemzetközi Gazdasági Kapcsolatok Intézete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 smtClean="0">
                <a:solidFill>
                  <a:srgbClr val="703636"/>
                </a:solidFill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 smtClean="0">
                <a:solidFill>
                  <a:srgbClr val="703636"/>
                </a:solidFill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>
                <a:solidFill>
                  <a:srgbClr val="703636"/>
                </a:solidFill>
              </a:rPr>
              <a:t> </a:t>
            </a:r>
            <a:r>
              <a:rPr lang="hu-HU" altLang="hu-HU" sz="1600" b="1" dirty="0" smtClean="0">
                <a:solidFill>
                  <a:srgbClr val="703636"/>
                </a:solidFill>
              </a:rPr>
              <a:t>     </a:t>
            </a:r>
          </a:p>
          <a:p>
            <a:pPr indent="-900000" algn="l">
              <a:lnSpc>
                <a:spcPct val="80000"/>
              </a:lnSpc>
            </a:pPr>
            <a:r>
              <a:rPr lang="hu-HU" altLang="hu-HU" sz="2400" i="1" dirty="0" smtClean="0">
                <a:solidFill>
                  <a:srgbClr val="703636"/>
                </a:solidFill>
              </a:rPr>
              <a:t>         2. fejezet  </a:t>
            </a:r>
            <a:r>
              <a:rPr lang="hu-HU" altLang="hu-HU" sz="2400" b="1" dirty="0">
                <a:solidFill>
                  <a:srgbClr val="703636"/>
                </a:solidFill>
              </a:rPr>
              <a:t>A fix kamatozású értékpapírok világa</a:t>
            </a:r>
            <a:endParaRPr lang="hu-HU" altLang="hu-HU" sz="1600" b="1" i="1" dirty="0" smtClean="0">
              <a:solidFill>
                <a:srgbClr val="703636"/>
              </a:solidFill>
            </a:endParaRPr>
          </a:p>
          <a:p>
            <a:pPr algn="l">
              <a:lnSpc>
                <a:spcPct val="80000"/>
              </a:lnSpc>
            </a:pPr>
            <a:r>
              <a:rPr lang="hu-HU" altLang="hu-HU" sz="1600" b="1" i="1" dirty="0" smtClean="0">
                <a:solidFill>
                  <a:srgbClr val="703636"/>
                </a:solidFill>
              </a:rPr>
              <a:t>		</a:t>
            </a:r>
            <a:endParaRPr lang="hu-HU" altLang="hu-HU" sz="1600" i="1" dirty="0" smtClean="0">
              <a:solidFill>
                <a:srgbClr val="70363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5" y="3194747"/>
            <a:ext cx="2094263" cy="1946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55576" y="442724"/>
            <a:ext cx="8736904" cy="3019802"/>
          </a:xfrm>
        </p:spPr>
        <p:txBody>
          <a:bodyPr/>
          <a:lstStyle/>
          <a:p>
            <a:pPr marL="0" indent="0" algn="ctr">
              <a:buNone/>
            </a:pPr>
            <a:r>
              <a:rPr lang="hu-HU" altLang="hu-HU" sz="3600" b="1" dirty="0" smtClean="0">
                <a:solidFill>
                  <a:srgbClr val="703636"/>
                </a:solidFill>
              </a:rPr>
              <a:t>A kamatlábkockázat meghatározása </a:t>
            </a:r>
            <a:endParaRPr lang="hu-HU" sz="3600" dirty="0"/>
          </a:p>
        </p:txBody>
      </p:sp>
      <p:sp>
        <p:nvSpPr>
          <p:cNvPr id="4" name="AutoShape 2" descr="Képtalálat a következ&amp;odblac;re: „bank structure”"/>
          <p:cNvSpPr>
            <a:spLocks noChangeAspect="1" noChangeArrowheads="1"/>
          </p:cNvSpPr>
          <p:nvPr/>
        </p:nvSpPr>
        <p:spPr bwMode="auto">
          <a:xfrm>
            <a:off x="155575" y="-1790700"/>
            <a:ext cx="38004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030" y="1275606"/>
            <a:ext cx="6947995" cy="36871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8954" y="123478"/>
            <a:ext cx="8229600" cy="85725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703636"/>
                </a:solidFill>
              </a:rPr>
              <a:t>Az árfolyam és a kamatlábváltozás kapcsolata: elemi kötvény</a:t>
            </a:r>
            <a:endParaRPr lang="hu-HU" sz="3600" b="1" dirty="0">
              <a:solidFill>
                <a:srgbClr val="70363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143508" y="1275606"/>
                <a:ext cx="9000492" cy="339447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hu-HU" sz="2000" b="1" dirty="0" smtClean="0">
                    <a:solidFill>
                      <a:srgbClr val="703636"/>
                    </a:solidFill>
                  </a:rPr>
                  <a:t>Az árfolyam kamatláb szerinti parciális deriváltja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hu-HU" sz="2000" b="1" i="1" smtClean="0">
                            <a:solidFill>
                              <a:srgbClr val="70363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hu-HU" sz="2000" b="1" i="1">
                                <a:solidFill>
                                  <a:srgbClr val="703636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e>
                    </m:d>
                  </m:oMath>
                </a14:m>
                <a:r>
                  <a:rPr lang="hu-HU" sz="2000" b="1" dirty="0" smtClean="0">
                    <a:solidFill>
                      <a:srgbClr val="703636"/>
                    </a:solidFill>
                  </a:rPr>
                  <a:t> mutatja a kamatláb-kockázat nagyságát.</a:t>
                </a:r>
              </a:p>
              <a:p>
                <a:pPr marL="0" indent="0">
                  <a:buNone/>
                </a:pPr>
                <a:r>
                  <a:rPr lang="hu-HU" sz="2000" dirty="0" smtClean="0">
                    <a:solidFill>
                      <a:srgbClr val="703636"/>
                    </a:solidFill>
                  </a:rPr>
                  <a:t>Elemi kötvény és </a:t>
                </a:r>
                <a:r>
                  <a:rPr lang="hu-HU" sz="2000" b="1" dirty="0" smtClean="0">
                    <a:solidFill>
                      <a:srgbClr val="703636"/>
                    </a:solidFill>
                  </a:rPr>
                  <a:t>logaritmikus kamatláb </a:t>
                </a:r>
                <a:r>
                  <a:rPr lang="hu-HU" sz="2000" dirty="0" smtClean="0">
                    <a:solidFill>
                      <a:srgbClr val="703636"/>
                    </a:solidFill>
                  </a:rPr>
                  <a:t>esetén: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𝑟𝑡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𝑟𝑡</m:t>
                          </m:r>
                        </m:sup>
                      </m:sSup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hu-HU" sz="2000" dirty="0" smtClean="0">
                  <a:solidFill>
                    <a:srgbClr val="703636"/>
                  </a:solidFill>
                </a:endParaRPr>
              </a:p>
              <a:p>
                <a:pPr marL="0" indent="0">
                  <a:buNone/>
                </a:pPr>
                <a:r>
                  <a:rPr lang="hu-HU" sz="2000" dirty="0" smtClean="0">
                    <a:solidFill>
                      <a:srgbClr val="703636"/>
                    </a:solidFill>
                  </a:rPr>
                  <a:t>Elemi kötvényeknél alapvetően </a:t>
                </a:r>
                <a:r>
                  <a:rPr lang="hu-HU" sz="2000" b="1" dirty="0" smtClean="0">
                    <a:solidFill>
                      <a:srgbClr val="703636"/>
                    </a:solidFill>
                  </a:rPr>
                  <a:t>a hátralévő futamidőtől függ </a:t>
                </a:r>
                <a:r>
                  <a:rPr lang="hu-HU" sz="2000" dirty="0" smtClean="0">
                    <a:solidFill>
                      <a:srgbClr val="703636"/>
                    </a:solidFill>
                  </a:rPr>
                  <a:t>a kamatlábkockázat nagysága.</a:t>
                </a:r>
              </a:p>
              <a:p>
                <a:pPr marL="0" indent="0">
                  <a:buNone/>
                </a:pPr>
                <a:r>
                  <a:rPr lang="hu-HU" sz="2000" dirty="0">
                    <a:solidFill>
                      <a:srgbClr val="703636"/>
                    </a:solidFill>
                  </a:rPr>
                  <a:t>Elemi kötvény és </a:t>
                </a:r>
                <a:r>
                  <a:rPr lang="hu-HU" sz="2000" b="1" dirty="0" smtClean="0">
                    <a:solidFill>
                      <a:srgbClr val="703636"/>
                    </a:solidFill>
                  </a:rPr>
                  <a:t>hagyományos </a:t>
                </a:r>
                <a:r>
                  <a:rPr lang="hu-HU" sz="2000" b="1" dirty="0">
                    <a:solidFill>
                      <a:srgbClr val="703636"/>
                    </a:solidFill>
                  </a:rPr>
                  <a:t>kamatláb </a:t>
                </a:r>
                <a:r>
                  <a:rPr lang="hu-HU" sz="2000" dirty="0">
                    <a:solidFill>
                      <a:srgbClr val="703636"/>
                    </a:solidFill>
                  </a:rPr>
                  <a:t>esetén: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ctrlP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hu-HU" sz="2000" i="1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hu-HU" sz="2000" i="1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u-HU" sz="2000" i="1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hu-HU" sz="2000" dirty="0">
                  <a:solidFill>
                    <a:srgbClr val="703636"/>
                  </a:solidFill>
                </a:endParaRPr>
              </a:p>
              <a:p>
                <a:pPr marL="0" indent="0">
                  <a:buNone/>
                </a:pPr>
                <a:endParaRPr lang="hu-HU" sz="2000" dirty="0">
                  <a:solidFill>
                    <a:srgbClr val="703636"/>
                  </a:solidFill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08" y="1275606"/>
                <a:ext cx="9000492" cy="3394472"/>
              </a:xfrm>
              <a:blipFill>
                <a:blip r:embed="rId3"/>
                <a:stretch>
                  <a:fillRect l="-745" b="-16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175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3" cy="857250"/>
          </a:xfrm>
        </p:spPr>
        <p:txBody>
          <a:bodyPr/>
          <a:lstStyle/>
          <a:p>
            <a:r>
              <a:rPr lang="hu-HU" sz="3200" b="1" dirty="0">
                <a:solidFill>
                  <a:srgbClr val="703636"/>
                </a:solidFill>
              </a:rPr>
              <a:t>Az egy, öt, tíz és tizenöt éves elemi kötvény árfolyama a </a:t>
            </a:r>
            <a:r>
              <a:rPr lang="hu-HU" sz="3200" b="1" dirty="0" smtClean="0">
                <a:solidFill>
                  <a:srgbClr val="703636"/>
                </a:solidFill>
              </a:rPr>
              <a:t>logaritmikus kamatláb </a:t>
            </a:r>
            <a:r>
              <a:rPr lang="hu-HU" sz="3200" b="1" dirty="0">
                <a:solidFill>
                  <a:srgbClr val="703636"/>
                </a:solidFill>
              </a:rPr>
              <a:t>függvényében 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123406"/>
            <a:ext cx="6624736" cy="39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56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8954" y="18975"/>
            <a:ext cx="8229600" cy="857250"/>
          </a:xfrm>
        </p:spPr>
        <p:txBody>
          <a:bodyPr/>
          <a:lstStyle/>
          <a:p>
            <a:r>
              <a:rPr lang="hu-HU" sz="3600" b="1" dirty="0" smtClean="0">
                <a:solidFill>
                  <a:srgbClr val="703636"/>
                </a:solidFill>
              </a:rPr>
              <a:t>Az árfolyam és a kamatlábváltozás kapcsolata kamatozó kötvények esetén</a:t>
            </a:r>
            <a:endParaRPr lang="hu-HU" sz="3600" b="1" dirty="0">
              <a:solidFill>
                <a:srgbClr val="70363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157545" y="1203598"/>
                <a:ext cx="9000492" cy="3394472"/>
              </a:xfrm>
            </p:spPr>
            <p:txBody>
              <a:bodyPr/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hu-HU" sz="2000" dirty="0" smtClean="0">
                    <a:solidFill>
                      <a:srgbClr val="703636"/>
                    </a:solidFill>
                  </a:rPr>
                  <a:t>Kamatozó kötvény árfolyama logaritmikus illetve hagyományos kamatláb esetén: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𝑟𝑡</m:t>
                              </m:r>
                            </m:sup>
                          </m:sSup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𝑖𝑙𝑙𝑒𝑡𝑣𝑒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hu-HU" sz="2000" i="1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000" i="1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hu-HU" sz="2000" i="1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hu-HU" sz="2000" i="1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hu-HU" sz="200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hu-HU" sz="2000" i="1" smtClean="0">
                                          <a:solidFill>
                                            <a:srgbClr val="703636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u-HU" sz="2000" b="0" i="1" smtClean="0">
                                          <a:solidFill>
                                            <a:srgbClr val="703636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hu-HU" sz="2000" b="0" i="1" smtClean="0">
                                          <a:solidFill>
                                            <a:srgbClr val="703636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hu-HU" sz="2000" dirty="0">
                  <a:solidFill>
                    <a:srgbClr val="703636"/>
                  </a:solidFill>
                </a:endParaRPr>
              </a:p>
              <a:p>
                <a:pPr marL="0" indent="0">
                  <a:spcAft>
                    <a:spcPts val="600"/>
                  </a:spcAft>
                  <a:buNone/>
                </a:pPr>
                <a:r>
                  <a:rPr lang="hu-HU" sz="2000" dirty="0" smtClean="0">
                    <a:solidFill>
                      <a:srgbClr val="703636"/>
                    </a:solidFill>
                  </a:rPr>
                  <a:t>A kamatláb szerinti parciális derivált </a:t>
                </a:r>
                <a:r>
                  <a:rPr lang="hu-HU" sz="2000" b="1" dirty="0" smtClean="0">
                    <a:solidFill>
                      <a:srgbClr val="703636"/>
                    </a:solidFill>
                  </a:rPr>
                  <a:t>logaritmikus kamatláb </a:t>
                </a:r>
                <a:r>
                  <a:rPr lang="hu-HU" sz="2000" dirty="0" smtClean="0">
                    <a:solidFill>
                      <a:srgbClr val="703636"/>
                    </a:solidFill>
                  </a:rPr>
                  <a:t>esetén: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𝑟𝑡</m:t>
                              </m:r>
                            </m:sup>
                          </m:sSup>
                        </m:e>
                      </m:nary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𝑃𝑉</m:t>
                      </m:r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hu-HU" sz="2000" b="0" i="1" smtClean="0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u-HU" sz="2000" dirty="0" smtClean="0">
                  <a:solidFill>
                    <a:srgbClr val="703636"/>
                  </a:solidFill>
                </a:endParaRPr>
              </a:p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hu-HU" sz="2000" dirty="0">
                    <a:solidFill>
                      <a:srgbClr val="703636"/>
                    </a:solidFill>
                  </a:rPr>
                  <a:t>A kamatláb szerinti parciális derivált </a:t>
                </a:r>
                <a:r>
                  <a:rPr lang="hu-HU" sz="2000" b="1" dirty="0" smtClean="0">
                    <a:solidFill>
                      <a:srgbClr val="703636"/>
                    </a:solidFill>
                  </a:rPr>
                  <a:t>hagyományos </a:t>
                </a:r>
                <a:r>
                  <a:rPr lang="hu-HU" sz="2000" b="1" dirty="0">
                    <a:solidFill>
                      <a:srgbClr val="703636"/>
                    </a:solidFill>
                  </a:rPr>
                  <a:t>kamatláb </a:t>
                </a:r>
                <a:r>
                  <a:rPr lang="hu-HU" sz="2000" dirty="0">
                    <a:solidFill>
                      <a:srgbClr val="703636"/>
                    </a:solidFill>
                  </a:rPr>
                  <a:t>esetén: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hu-HU" sz="2000" i="1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hu-HU" sz="2000" i="1">
                          <a:solidFill>
                            <a:srgbClr val="70363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=−</m:t>
                          </m:r>
                        </m:e>
                      </m:nary>
                      <m:nary>
                        <m:naryPr>
                          <m:chr m:val="∑"/>
                          <m:ctrlPr>
                            <a:rPr lang="hu-HU" sz="200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000" b="0" i="1" smtClean="0">
                              <a:solidFill>
                                <a:srgbClr val="70363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𝑃𝑉</m:t>
                              </m:r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hu-HU" sz="2000" b="0" i="1" smtClean="0">
                                      <a:solidFill>
                                        <a:srgbClr val="70363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hu-HU" sz="2000" b="0" i="1" smtClean="0">
                                  <a:solidFill>
                                    <a:srgbClr val="70363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hu-HU" sz="2000" dirty="0">
                  <a:solidFill>
                    <a:srgbClr val="703636"/>
                  </a:solidFill>
                </a:endParaRPr>
              </a:p>
              <a:p>
                <a:pPr marL="0" indent="0">
                  <a:buNone/>
                </a:pPr>
                <a:endParaRPr lang="hu-HU" sz="2000" dirty="0">
                  <a:solidFill>
                    <a:srgbClr val="703636"/>
                  </a:solidFill>
                </a:endParaRP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7545" y="1203598"/>
                <a:ext cx="9000492" cy="3394472"/>
              </a:xfrm>
              <a:blipFill>
                <a:blip r:embed="rId3"/>
                <a:stretch>
                  <a:fillRect l="-745" t="-898" b="-125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2304989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16528</TotalTime>
  <Words>414</Words>
  <Application>Microsoft Office PowerPoint</Application>
  <PresentationFormat>Diavetítés a képernyőre (16:9 oldalarány)</PresentationFormat>
  <Paragraphs>30</Paragraphs>
  <Slides>5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Cambria Math</vt:lpstr>
      <vt:lpstr>Times New Roman</vt:lpstr>
      <vt:lpstr>Alapértelmezett terv</vt:lpstr>
      <vt:lpstr>Értékpapírpiacok </vt:lpstr>
      <vt:lpstr>PowerPoint-bemutató</vt:lpstr>
      <vt:lpstr>Az árfolyam és a kamatlábváltozás kapcsolata: elemi kötvény</vt:lpstr>
      <vt:lpstr>Az egy, öt, tíz és tizenöt éves elemi kötvény árfolyama a logaritmikus kamatláb függvényében </vt:lpstr>
      <vt:lpstr>Az árfolyam és a kamatlábváltozás kapcsolata kamatozó kötvények esetén</vt:lpstr>
    </vt:vector>
  </TitlesOfParts>
  <Company>SZTE GTK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Nincs diacím</dc:title>
  <dc:creator>Garamhegyi Ábel</dc:creator>
  <cp:lastModifiedBy>Kosztopulosz Andreász</cp:lastModifiedBy>
  <cp:revision>341</cp:revision>
  <dcterms:created xsi:type="dcterms:W3CDTF">2002-09-12T08:02:34Z</dcterms:created>
  <dcterms:modified xsi:type="dcterms:W3CDTF">2020-04-18T14:53:50Z</dcterms:modified>
</cp:coreProperties>
</file>