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6" r:id="rId2"/>
    <p:sldId id="347" r:id="rId3"/>
    <p:sldId id="349" r:id="rId4"/>
    <p:sldId id="360" r:id="rId5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65142" autoAdjust="0"/>
  </p:normalViewPr>
  <p:slideViewPr>
    <p:cSldViewPr>
      <p:cViewPr>
        <p:scale>
          <a:sx n="66" d="100"/>
          <a:sy n="66" d="100"/>
        </p:scale>
        <p:origin x="1554" y="1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9969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0779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55575" y="1707654"/>
            <a:ext cx="6276936" cy="2199988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Feladat: a nettó árfolyam 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és a bruttó árfolyam viszonya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511" y="-3134"/>
            <a:ext cx="2701984" cy="51466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00151"/>
            <a:ext cx="8640960" cy="2811759"/>
          </a:xfrm>
          <a:ln>
            <a:solidFill>
              <a:srgbClr val="703636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hu-HU" dirty="0" smtClean="0">
                <a:solidFill>
                  <a:srgbClr val="703636"/>
                </a:solidFill>
              </a:rPr>
              <a:t>Lehet-e </a:t>
            </a:r>
            <a:r>
              <a:rPr lang="hu-HU" dirty="0">
                <a:solidFill>
                  <a:srgbClr val="703636"/>
                </a:solidFill>
              </a:rPr>
              <a:t>egy kamatszelvényes kötvény bruttó árfolyama 110%, ha a következő kamatfizetés 238 nap múlva lesz, a kötvény éves névleges kamatlába 18%, és a befektetők a kötvénytől 20% hozamot várnak el?</a:t>
            </a:r>
          </a:p>
          <a:p>
            <a:pPr marL="0" indent="0">
              <a:buNone/>
            </a:pPr>
            <a:endParaRPr lang="hu-HU" dirty="0" smtClean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65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0"/>
            <a:ext cx="9000492" cy="2499742"/>
          </a:xfrm>
        </p:spPr>
        <p:txBody>
          <a:bodyPr/>
          <a:lstStyle/>
          <a:p>
            <a:pPr marL="0" indent="0">
              <a:buNone/>
            </a:pPr>
            <a:r>
              <a:rPr lang="hu-HU" sz="2000" b="1" dirty="0" smtClean="0">
                <a:solidFill>
                  <a:srgbClr val="703636"/>
                </a:solidFill>
              </a:rPr>
              <a:t>Bruttó árfolyam = Nettó árfolyam + felhalmozott kamat</a:t>
            </a:r>
            <a:endParaRPr lang="hu-HU" sz="2000" b="1" dirty="0">
              <a:solidFill>
                <a:srgbClr val="703636"/>
              </a:solidFill>
            </a:endParaRPr>
          </a:p>
          <a:p>
            <a:pPr marL="0" indent="0">
              <a:buNone/>
            </a:pPr>
            <a:endParaRPr lang="hu-HU" sz="2000" dirty="0" smtClean="0">
              <a:solidFill>
                <a:srgbClr val="703636"/>
              </a:solidFill>
            </a:endParaRPr>
          </a:p>
          <a:p>
            <a:pPr marL="0" indent="0">
              <a:buNone/>
            </a:pPr>
            <a:endParaRPr lang="hu-HU" sz="2000" dirty="0">
              <a:solidFill>
                <a:srgbClr val="703636"/>
              </a:solidFill>
            </a:endParaRPr>
          </a:p>
          <a:p>
            <a:pPr marL="0" indent="0">
              <a:buNone/>
            </a:pPr>
            <a:endParaRPr lang="hu-HU" sz="2000" dirty="0" smtClean="0">
              <a:solidFill>
                <a:srgbClr val="703636"/>
              </a:solidFill>
            </a:endParaRPr>
          </a:p>
          <a:p>
            <a:pPr marL="0" indent="0">
              <a:buNone/>
            </a:pPr>
            <a:endParaRPr lang="hu-HU" sz="2000" dirty="0" smtClean="0">
              <a:solidFill>
                <a:srgbClr val="703636"/>
              </a:solidFill>
            </a:endParaRPr>
          </a:p>
          <a:p>
            <a:pPr marL="0" indent="0">
              <a:buNone/>
            </a:pPr>
            <a:endParaRPr lang="hu-HU" sz="2000" dirty="0" smtClean="0">
              <a:solidFill>
                <a:srgbClr val="703636"/>
              </a:solidFill>
            </a:endParaRPr>
          </a:p>
        </p:txBody>
      </p:sp>
      <p:cxnSp>
        <p:nvCxnSpPr>
          <p:cNvPr id="5" name="Egyenes összekötő nyíllal 4"/>
          <p:cNvCxnSpPr/>
          <p:nvPr/>
        </p:nvCxnSpPr>
        <p:spPr bwMode="auto">
          <a:xfrm>
            <a:off x="1095333" y="978201"/>
            <a:ext cx="6048672" cy="0"/>
          </a:xfrm>
          <a:prstGeom prst="straightConnector1">
            <a:avLst/>
          </a:prstGeom>
          <a:ln>
            <a:solidFill>
              <a:srgbClr val="703636"/>
            </a:solidFill>
            <a:headEnd type="none" w="med" len="med"/>
            <a:tailEnd type="triangle"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 bwMode="auto">
          <a:xfrm>
            <a:off x="1043608" y="4443958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671397" y="848232"/>
            <a:ext cx="0" cy="28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Egyenes összekötő 12"/>
          <p:cNvCxnSpPr/>
          <p:nvPr/>
        </p:nvCxnSpPr>
        <p:spPr bwMode="auto">
          <a:xfrm>
            <a:off x="6279909" y="834201"/>
            <a:ext cx="0" cy="28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Szövegdoboz 13"/>
          <p:cNvSpPr txBox="1"/>
          <p:nvPr/>
        </p:nvSpPr>
        <p:spPr>
          <a:xfrm>
            <a:off x="1239349" y="115515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rgbClr val="703636"/>
                </a:solidFill>
              </a:rPr>
              <a:t>l</a:t>
            </a:r>
            <a:r>
              <a:rPr lang="hu-HU" sz="1400" dirty="0" smtClean="0">
                <a:solidFill>
                  <a:srgbClr val="703636"/>
                </a:solidFill>
              </a:rPr>
              <a:t>egutóbbi kamatfizetés</a:t>
            </a:r>
            <a:endParaRPr lang="hu-HU" sz="1400" dirty="0">
              <a:solidFill>
                <a:srgbClr val="703636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796136" y="116922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rgbClr val="703636"/>
                </a:solidFill>
              </a:rPr>
              <a:t>következő kamatfizetés</a:t>
            </a:r>
            <a:endParaRPr lang="hu-HU" sz="1400" dirty="0">
              <a:solidFill>
                <a:srgbClr val="703636"/>
              </a:solidFill>
            </a:endParaRPr>
          </a:p>
        </p:txBody>
      </p:sp>
      <p:cxnSp>
        <p:nvCxnSpPr>
          <p:cNvPr id="16" name="Egyenes összekötő 15"/>
          <p:cNvCxnSpPr/>
          <p:nvPr/>
        </p:nvCxnSpPr>
        <p:spPr bwMode="auto">
          <a:xfrm>
            <a:off x="3327581" y="834201"/>
            <a:ext cx="0" cy="28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Szövegdoboz 16"/>
          <p:cNvSpPr txBox="1"/>
          <p:nvPr/>
        </p:nvSpPr>
        <p:spPr>
          <a:xfrm>
            <a:off x="2967541" y="1169226"/>
            <a:ext cx="1312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rgbClr val="703636"/>
                </a:solidFill>
              </a:rPr>
              <a:t>JELEN IDŐPONT</a:t>
            </a:r>
            <a:endParaRPr lang="hu-HU" sz="1400" dirty="0">
              <a:solidFill>
                <a:srgbClr val="703636"/>
              </a:solidFill>
            </a:endParaRPr>
          </a:p>
        </p:txBody>
      </p:sp>
      <p:sp>
        <p:nvSpPr>
          <p:cNvPr id="18" name="Bal oldali kapcsos zárójel 17"/>
          <p:cNvSpPr/>
          <p:nvPr/>
        </p:nvSpPr>
        <p:spPr bwMode="auto">
          <a:xfrm rot="5400000">
            <a:off x="4738779" y="-753953"/>
            <a:ext cx="129932" cy="2952328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4427984" y="339502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rgbClr val="703636"/>
                </a:solidFill>
              </a:rPr>
              <a:t>238 nap</a:t>
            </a:r>
            <a:endParaRPr lang="hu-HU" sz="1400" dirty="0">
              <a:solidFill>
                <a:srgbClr val="703636"/>
              </a:solidFill>
            </a:endParaRPr>
          </a:p>
        </p:txBody>
      </p:sp>
      <p:sp>
        <p:nvSpPr>
          <p:cNvPr id="20" name="Bal oldali kapcsos zárójel 19"/>
          <p:cNvSpPr/>
          <p:nvPr/>
        </p:nvSpPr>
        <p:spPr bwMode="auto">
          <a:xfrm rot="16200000">
            <a:off x="3888228" y="-434854"/>
            <a:ext cx="174851" cy="4608512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3615613" y="1961391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rgbClr val="703636"/>
                </a:solidFill>
              </a:rPr>
              <a:t>365 nap (= 1 év)</a:t>
            </a:r>
            <a:endParaRPr lang="hu-HU" sz="1400" dirty="0">
              <a:solidFill>
                <a:srgbClr val="70363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églalap 22"/>
              <p:cNvSpPr/>
              <p:nvPr/>
            </p:nvSpPr>
            <p:spPr>
              <a:xfrm>
                <a:off x="467544" y="2299473"/>
                <a:ext cx="8424936" cy="27737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spcBef>
                    <a:spcPts val="400"/>
                  </a:spcBef>
                  <a:spcAft>
                    <a:spcPts val="0"/>
                  </a:spcAft>
                  <a:buNone/>
                </a:pPr>
                <a:r>
                  <a:rPr lang="hu-HU" sz="2000" dirty="0">
                    <a:solidFill>
                      <a:srgbClr val="703636"/>
                    </a:solidFill>
                  </a:rPr>
                  <a:t>A legutóbbi kamatfizetés óta eltelt napok száma: 365 – 238 = 127 nap</a:t>
                </a:r>
              </a:p>
              <a:p>
                <a:pPr marL="0" indent="0">
                  <a:spcBef>
                    <a:spcPts val="400"/>
                  </a:spcBef>
                  <a:spcAft>
                    <a:spcPts val="0"/>
                  </a:spcAft>
                  <a:buNone/>
                </a:pPr>
                <a:r>
                  <a:rPr lang="hu-HU" sz="2000" dirty="0">
                    <a:solidFill>
                      <a:srgbClr val="703636"/>
                    </a:solidFill>
                  </a:rPr>
                  <a:t>Tehát az időarányosan felhalmozott kamat:</a:t>
                </a:r>
              </a:p>
              <a:p>
                <a:pPr marL="0" indent="0">
                  <a:spcBef>
                    <a:spcPts val="40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18%∙</m:t>
                      </m:r>
                      <m:f>
                        <m:fPr>
                          <m:ctrlP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127</m:t>
                          </m:r>
                        </m:num>
                        <m:den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365</m:t>
                          </m:r>
                        </m:den>
                      </m:f>
                      <m:r>
                        <a:rPr lang="hu-HU" sz="20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=6,26%</m:t>
                      </m:r>
                    </m:oMath>
                  </m:oMathPara>
                </a14:m>
                <a:endParaRPr lang="hu-HU" sz="2000" dirty="0">
                  <a:solidFill>
                    <a:srgbClr val="703636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0"/>
                  </a:spcAft>
                  <a:buNone/>
                </a:pPr>
                <a:r>
                  <a:rPr lang="hu-HU" sz="2000" dirty="0">
                    <a:solidFill>
                      <a:srgbClr val="703636"/>
                    </a:solidFill>
                  </a:rPr>
                  <a:t>Nettó </a:t>
                </a:r>
                <a:r>
                  <a:rPr lang="hu-HU" sz="2000" dirty="0" err="1">
                    <a:solidFill>
                      <a:srgbClr val="703636"/>
                    </a:solidFill>
                  </a:rPr>
                  <a:t>árf</a:t>
                </a:r>
                <a:r>
                  <a:rPr lang="hu-HU" sz="2000" dirty="0">
                    <a:solidFill>
                      <a:srgbClr val="703636"/>
                    </a:solidFill>
                  </a:rPr>
                  <a:t>. = Bruttó </a:t>
                </a:r>
                <a:r>
                  <a:rPr lang="hu-HU" sz="2000" dirty="0" err="1">
                    <a:solidFill>
                      <a:srgbClr val="703636"/>
                    </a:solidFill>
                  </a:rPr>
                  <a:t>árf</a:t>
                </a:r>
                <a:r>
                  <a:rPr lang="hu-HU" sz="2000" dirty="0">
                    <a:solidFill>
                      <a:srgbClr val="703636"/>
                    </a:solidFill>
                  </a:rPr>
                  <a:t>. – felhalmozott kamat = 110% </a:t>
                </a:r>
                <a:r>
                  <a:rPr lang="hu-HU" sz="2000" dirty="0">
                    <a:solidFill>
                      <a:srgbClr val="703636"/>
                    </a:solidFill>
                  </a:rPr>
                  <a:t>–</a:t>
                </a:r>
                <a:r>
                  <a:rPr lang="hu-HU" sz="2000" dirty="0">
                    <a:solidFill>
                      <a:srgbClr val="703636"/>
                    </a:solidFill>
                  </a:rPr>
                  <a:t> 6,26% = 103,74% </a:t>
                </a:r>
              </a:p>
              <a:p>
                <a:pPr marL="0" indent="0">
                  <a:spcBef>
                    <a:spcPts val="400"/>
                  </a:spcBef>
                  <a:spcAft>
                    <a:spcPts val="0"/>
                  </a:spcAft>
                  <a:buNone/>
                </a:pPr>
                <a:r>
                  <a:rPr lang="hu-HU" sz="2000" dirty="0">
                    <a:solidFill>
                      <a:srgbClr val="703636"/>
                    </a:solidFill>
                  </a:rPr>
                  <a:t>De ez nem lehetséges, mert most: k=18% és r=20%, vagyis k &lt; r áll fenn, </a:t>
                </a:r>
              </a:p>
              <a:p>
                <a:pPr marL="0" indent="0">
                  <a:spcBef>
                    <a:spcPts val="400"/>
                  </a:spcBef>
                  <a:spcAft>
                    <a:spcPts val="0"/>
                  </a:spcAft>
                  <a:buNone/>
                </a:pPr>
                <a:r>
                  <a:rPr lang="hu-HU" sz="2000" dirty="0">
                    <a:solidFill>
                      <a:srgbClr val="703636"/>
                    </a:solidFill>
                  </a:rPr>
                  <a:t>ekkor viszont:</a:t>
                </a:r>
                <a:r>
                  <a:rPr lang="hu-HU" sz="2000" dirty="0">
                    <a:solidFill>
                      <a:srgbClr val="703636"/>
                    </a:solidFill>
                  </a:rPr>
                  <a:t> </a:t>
                </a:r>
                <a:r>
                  <a:rPr lang="hu-HU" sz="2000" dirty="0">
                    <a:solidFill>
                      <a:srgbClr val="703636"/>
                    </a:solidFill>
                  </a:rPr>
                  <a:t>névérték </a:t>
                </a:r>
                <a:r>
                  <a:rPr lang="hu-HU" sz="2000" dirty="0">
                    <a:solidFill>
                      <a:srgbClr val="703636"/>
                    </a:solidFill>
                  </a:rPr>
                  <a:t>&gt; nettó </a:t>
                </a:r>
                <a:r>
                  <a:rPr lang="hu-HU" sz="2000" dirty="0">
                    <a:solidFill>
                      <a:srgbClr val="703636"/>
                    </a:solidFill>
                  </a:rPr>
                  <a:t>árfolyam, azaz utóbbi 100% alatt kellene legyen!</a:t>
                </a:r>
              </a:p>
              <a:p>
                <a:pPr marL="0" indent="0">
                  <a:spcBef>
                    <a:spcPts val="400"/>
                  </a:spcBef>
                  <a:spcAft>
                    <a:spcPts val="0"/>
                  </a:spcAft>
                  <a:buNone/>
                </a:pPr>
                <a:r>
                  <a:rPr lang="hu-HU" sz="2000" dirty="0">
                    <a:solidFill>
                      <a:srgbClr val="703636"/>
                    </a:solidFill>
                  </a:rPr>
                  <a:t>Ebből az is látszik, hogy a bruttó árfolyam 106,26% alatt kell, hogy legyen.</a:t>
                </a:r>
                <a:endParaRPr lang="hu-HU" sz="2000" dirty="0">
                  <a:solidFill>
                    <a:srgbClr val="703636"/>
                  </a:solidFill>
                </a:endParaRPr>
              </a:p>
            </p:txBody>
          </p:sp>
        </mc:Choice>
        <mc:Fallback>
          <p:sp>
            <p:nvSpPr>
              <p:cNvPr id="23" name="Téglalap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299473"/>
                <a:ext cx="8424936" cy="2773708"/>
              </a:xfrm>
              <a:prstGeom prst="rect">
                <a:avLst/>
              </a:prstGeom>
              <a:blipFill>
                <a:blip r:embed="rId3"/>
                <a:stretch>
                  <a:fillRect l="-796" t="-1099" r="-145" b="-307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40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16412</TotalTime>
  <Words>203</Words>
  <Application>Microsoft Office PowerPoint</Application>
  <PresentationFormat>Diavetítés a képernyőre (16:9 oldalarány)</PresentationFormat>
  <Paragraphs>32</Paragraphs>
  <Slides>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Cambria Math</vt:lpstr>
      <vt:lpstr>Times New Roman</vt:lpstr>
      <vt:lpstr>Alapértelmezett terv</vt:lpstr>
      <vt:lpstr>Értékpapírpiacok </vt:lpstr>
      <vt:lpstr>PowerPoint-bemutató</vt:lpstr>
      <vt:lpstr>PowerPoint-bemutató</vt:lpstr>
      <vt:lpstr>PowerPoint-bemutató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340</cp:revision>
  <dcterms:created xsi:type="dcterms:W3CDTF">2002-09-12T08:02:34Z</dcterms:created>
  <dcterms:modified xsi:type="dcterms:W3CDTF">2020-04-18T10:13:50Z</dcterms:modified>
</cp:coreProperties>
</file>