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"/>
  </p:notesMasterIdLst>
  <p:sldIdLst>
    <p:sldId id="276" r:id="rId2"/>
    <p:sldId id="347" r:id="rId3"/>
    <p:sldId id="404" r:id="rId4"/>
    <p:sldId id="403" r:id="rId5"/>
    <p:sldId id="405" r:id="rId6"/>
  </p:sldIdLst>
  <p:sldSz cx="9144000" cy="5143500" type="screen16x9"/>
  <p:notesSz cx="6797675" cy="9926638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636"/>
    <a:srgbClr val="9900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78330" autoAdjust="0"/>
  </p:normalViewPr>
  <p:slideViewPr>
    <p:cSldViewPr>
      <p:cViewPr varScale="1">
        <p:scale>
          <a:sx n="88" d="100"/>
          <a:sy n="88" d="100"/>
        </p:scale>
        <p:origin x="924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4AC9138-6617-43D7-B50D-A864FBF28C6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1683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220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4059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475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8768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6481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708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755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2417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5813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449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559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666793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351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29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236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81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55726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7120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 descr="Pergamen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blipFill dpi="0" rotWithShape="0">
            <a:blip r:embed="rId1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hu-HU" altLang="hu-HU" smtClean="0"/>
          </a:p>
        </p:txBody>
      </p:sp>
      <p:pic>
        <p:nvPicPr>
          <p:cNvPr id="1027" name="Picture 7" descr="GTK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35013" cy="53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7" descr="szte_atlat"/>
          <p:cNvPicPr>
            <a:picLocks noChangeAspect="1" noChangeArrowheads="1"/>
          </p:cNvPicPr>
          <p:nvPr/>
        </p:nvPicPr>
        <p:blipFill>
          <a:blip r:embed="rId17">
            <a:lum bright="54000" contrast="-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18" b="15149"/>
          <a:stretch>
            <a:fillRect/>
          </a:stretch>
        </p:blipFill>
        <p:spPr bwMode="auto">
          <a:xfrm>
            <a:off x="4419600" y="1608535"/>
            <a:ext cx="4724400" cy="353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899592" y="699542"/>
            <a:ext cx="7772400" cy="11025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b="1" dirty="0" smtClean="0">
                <a:solidFill>
                  <a:srgbClr val="703636"/>
                </a:solidFill>
              </a:rPr>
              <a:t>Értékpapírpiacok 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123728" y="1707654"/>
            <a:ext cx="7020272" cy="30243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hu-HU" altLang="hu-HU" sz="2800" i="1" dirty="0" smtClean="0">
                <a:solidFill>
                  <a:srgbClr val="703636"/>
                </a:solidFill>
              </a:rPr>
              <a:t>Dr. </a:t>
            </a:r>
            <a:r>
              <a:rPr lang="hu-HU" altLang="hu-HU" sz="2800" i="1" dirty="0" err="1" smtClean="0">
                <a:solidFill>
                  <a:srgbClr val="703636"/>
                </a:solidFill>
              </a:rPr>
              <a:t>Kosztopulosz</a:t>
            </a:r>
            <a:r>
              <a:rPr lang="hu-HU" altLang="hu-HU" sz="2800" i="1" dirty="0" smtClean="0">
                <a:solidFill>
                  <a:srgbClr val="703636"/>
                </a:solidFill>
              </a:rPr>
              <a:t> </a:t>
            </a:r>
            <a:r>
              <a:rPr lang="hu-HU" altLang="hu-HU" sz="2800" i="1" dirty="0" err="1" smtClean="0">
                <a:solidFill>
                  <a:srgbClr val="703636"/>
                </a:solidFill>
              </a:rPr>
              <a:t>Andreász</a:t>
            </a:r>
            <a:endParaRPr lang="hu-HU" altLang="hu-HU" sz="2800" i="1" dirty="0" smtClean="0">
              <a:solidFill>
                <a:srgbClr val="703636"/>
              </a:solidFill>
            </a:endParaRPr>
          </a:p>
          <a:p>
            <a:pPr>
              <a:lnSpc>
                <a:spcPct val="80000"/>
              </a:lnSpc>
            </a:pPr>
            <a:r>
              <a:rPr lang="hu-HU" altLang="hu-HU" sz="2800" i="1" dirty="0" smtClean="0">
                <a:solidFill>
                  <a:srgbClr val="703636"/>
                </a:solidFill>
              </a:rPr>
              <a:t>egyetemi docens</a:t>
            </a:r>
          </a:p>
          <a:p>
            <a:pPr>
              <a:lnSpc>
                <a:spcPct val="80000"/>
              </a:lnSpc>
            </a:pPr>
            <a:endParaRPr lang="hu-HU" altLang="hu-HU" sz="2000" dirty="0" smtClean="0">
              <a:solidFill>
                <a:srgbClr val="703636"/>
              </a:solidFill>
            </a:endParaRPr>
          </a:p>
          <a:p>
            <a:pPr>
              <a:lnSpc>
                <a:spcPct val="80000"/>
              </a:lnSpc>
            </a:pPr>
            <a:r>
              <a:rPr lang="hu-HU" altLang="hu-HU" sz="1600" dirty="0" smtClean="0">
                <a:solidFill>
                  <a:srgbClr val="703636"/>
                </a:solidFill>
              </a:rPr>
              <a:t>SZTE GTK Pénzügyek és Nemzetközi Gazdasági Kapcsolatok Intézete</a:t>
            </a:r>
          </a:p>
          <a:p>
            <a:pPr algn="l">
              <a:lnSpc>
                <a:spcPct val="80000"/>
              </a:lnSpc>
            </a:pPr>
            <a:r>
              <a:rPr lang="hu-HU" altLang="hu-HU" sz="1600" b="1" dirty="0" smtClean="0">
                <a:solidFill>
                  <a:srgbClr val="703636"/>
                </a:solidFill>
              </a:rPr>
              <a:t>	</a:t>
            </a:r>
          </a:p>
          <a:p>
            <a:pPr algn="l">
              <a:lnSpc>
                <a:spcPct val="80000"/>
              </a:lnSpc>
            </a:pPr>
            <a:r>
              <a:rPr lang="hu-HU" altLang="hu-HU" sz="1600" b="1" dirty="0" smtClean="0">
                <a:solidFill>
                  <a:srgbClr val="703636"/>
                </a:solidFill>
              </a:rPr>
              <a:t>	</a:t>
            </a:r>
          </a:p>
          <a:p>
            <a:pPr algn="l">
              <a:lnSpc>
                <a:spcPct val="80000"/>
              </a:lnSpc>
            </a:pPr>
            <a:r>
              <a:rPr lang="hu-HU" altLang="hu-HU" sz="1600" b="1" dirty="0">
                <a:solidFill>
                  <a:srgbClr val="703636"/>
                </a:solidFill>
              </a:rPr>
              <a:t> </a:t>
            </a:r>
            <a:r>
              <a:rPr lang="hu-HU" altLang="hu-HU" sz="1600" b="1" dirty="0" smtClean="0">
                <a:solidFill>
                  <a:srgbClr val="703636"/>
                </a:solidFill>
              </a:rPr>
              <a:t>     </a:t>
            </a:r>
          </a:p>
          <a:p>
            <a:pPr indent="-900000" algn="l">
              <a:lnSpc>
                <a:spcPct val="80000"/>
              </a:lnSpc>
            </a:pPr>
            <a:r>
              <a:rPr lang="hu-HU" altLang="hu-HU" sz="2400" i="1" dirty="0" smtClean="0">
                <a:solidFill>
                  <a:srgbClr val="703636"/>
                </a:solidFill>
              </a:rPr>
              <a:t>         2. fejezet  </a:t>
            </a:r>
            <a:r>
              <a:rPr lang="hu-HU" altLang="hu-HU" sz="2400" b="1" dirty="0">
                <a:solidFill>
                  <a:srgbClr val="703636"/>
                </a:solidFill>
              </a:rPr>
              <a:t>A fix kamatozású értékpapírok világa</a:t>
            </a:r>
            <a:endParaRPr lang="hu-HU" altLang="hu-HU" sz="1600" b="1" i="1" dirty="0" smtClean="0">
              <a:solidFill>
                <a:srgbClr val="703636"/>
              </a:solidFill>
            </a:endParaRPr>
          </a:p>
          <a:p>
            <a:pPr algn="l">
              <a:lnSpc>
                <a:spcPct val="80000"/>
              </a:lnSpc>
            </a:pPr>
            <a:r>
              <a:rPr lang="hu-HU" altLang="hu-HU" sz="1600" b="1" i="1" dirty="0" smtClean="0">
                <a:solidFill>
                  <a:srgbClr val="703636"/>
                </a:solidFill>
              </a:rPr>
              <a:t>		</a:t>
            </a:r>
            <a:endParaRPr lang="hu-HU" altLang="hu-HU" sz="1600" i="1" dirty="0" smtClean="0">
              <a:solidFill>
                <a:srgbClr val="70363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5" y="3194747"/>
            <a:ext cx="2094263" cy="194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043608" y="113162"/>
            <a:ext cx="7344815" cy="3533440"/>
          </a:xfrm>
        </p:spPr>
        <p:txBody>
          <a:bodyPr/>
          <a:lstStyle/>
          <a:p>
            <a:pPr marL="0" indent="0" algn="ctr">
              <a:buNone/>
            </a:pPr>
            <a:r>
              <a:rPr lang="hu-HU" altLang="hu-HU" sz="3600" b="1" dirty="0" smtClean="0">
                <a:solidFill>
                  <a:srgbClr val="703636"/>
                </a:solidFill>
              </a:rPr>
              <a:t>Fix kamatozású értékpapírok fajtái –</a:t>
            </a:r>
            <a:r>
              <a:rPr lang="hu-HU" altLang="hu-HU" sz="3600" b="1" dirty="0" smtClean="0">
                <a:solidFill>
                  <a:srgbClr val="703636"/>
                </a:solidFill>
              </a:rPr>
              <a:t> állami kibocsátású értékpapírok 1.</a:t>
            </a:r>
            <a:endParaRPr lang="hu-HU" sz="3600" dirty="0"/>
          </a:p>
        </p:txBody>
      </p:sp>
      <p:sp>
        <p:nvSpPr>
          <p:cNvPr id="4" name="AutoShape 2" descr="Képtalálat a következ&amp;odblac;re: „bank structure”"/>
          <p:cNvSpPr>
            <a:spLocks noChangeAspect="1" noChangeArrowheads="1"/>
          </p:cNvSpPr>
          <p:nvPr/>
        </p:nvSpPr>
        <p:spPr bwMode="auto">
          <a:xfrm>
            <a:off x="155575" y="-1790700"/>
            <a:ext cx="38004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477" y="1491630"/>
            <a:ext cx="5163075" cy="35665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396128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sz="3000" b="1" dirty="0" smtClean="0">
                <a:solidFill>
                  <a:srgbClr val="703636"/>
                </a:solidFill>
              </a:rPr>
              <a:t>Állami kibocsátású fix kamatozású értékpapírok</a:t>
            </a:r>
            <a:endParaRPr lang="hu-HU" altLang="hu-HU" sz="3000" b="1" dirty="0">
              <a:solidFill>
                <a:srgbClr val="703636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110108"/>
            <a:ext cx="8352928" cy="40333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FontTx/>
              <a:buNone/>
            </a:pPr>
            <a:endParaRPr lang="hu-HU" altLang="hu-HU" sz="1200" b="1" dirty="0"/>
          </a:p>
          <a:p>
            <a:pPr marL="0" indent="0" algn="just">
              <a:buNone/>
            </a:pPr>
            <a:r>
              <a:rPr lang="hu-HU" altLang="hu-HU" sz="2000" dirty="0" smtClean="0">
                <a:solidFill>
                  <a:srgbClr val="703636"/>
                </a:solidFill>
              </a:rPr>
              <a:t>A lejárat alapján megkülönböztetünk: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hu-HU" altLang="hu-HU" sz="2000" b="1" dirty="0" smtClean="0">
                <a:solidFill>
                  <a:srgbClr val="703636"/>
                </a:solidFill>
              </a:rPr>
              <a:t>kincstári váltókat</a:t>
            </a:r>
            <a:r>
              <a:rPr lang="hu-HU" altLang="hu-HU" sz="2000" dirty="0" smtClean="0">
                <a:solidFill>
                  <a:srgbClr val="703636"/>
                </a:solidFill>
              </a:rPr>
              <a:t> (T-</a:t>
            </a:r>
            <a:r>
              <a:rPr lang="hu-HU" altLang="hu-HU" sz="2000" dirty="0" err="1" smtClean="0">
                <a:solidFill>
                  <a:srgbClr val="703636"/>
                </a:solidFill>
              </a:rPr>
              <a:t>bill</a:t>
            </a:r>
            <a:r>
              <a:rPr lang="hu-HU" altLang="hu-HU" sz="2000" dirty="0" smtClean="0">
                <a:solidFill>
                  <a:srgbClr val="703636"/>
                </a:solidFill>
              </a:rPr>
              <a:t>), </a:t>
            </a:r>
            <a:r>
              <a:rPr lang="hu-HU" altLang="hu-HU" sz="2000" dirty="0" smtClean="0">
                <a:solidFill>
                  <a:srgbClr val="703636"/>
                </a:solidFill>
              </a:rPr>
              <a:t>lejárat: </a:t>
            </a:r>
            <a:r>
              <a:rPr lang="hu-HU" altLang="hu-HU" sz="2000" dirty="0" smtClean="0">
                <a:solidFill>
                  <a:srgbClr val="703636"/>
                </a:solidFill>
              </a:rPr>
              <a:t>≤ 1 év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hu-HU" altLang="hu-HU" sz="2000" b="1" dirty="0" smtClean="0">
                <a:solidFill>
                  <a:srgbClr val="703636"/>
                </a:solidFill>
              </a:rPr>
              <a:t>kincstár- vagy államadósságjegyeket </a:t>
            </a:r>
            <a:r>
              <a:rPr lang="hu-HU" altLang="hu-HU" sz="2000" dirty="0" smtClean="0">
                <a:solidFill>
                  <a:srgbClr val="703636"/>
                </a:solidFill>
              </a:rPr>
              <a:t>(T-</a:t>
            </a:r>
            <a:r>
              <a:rPr lang="hu-HU" altLang="hu-HU" sz="2000" dirty="0" err="1" smtClean="0">
                <a:solidFill>
                  <a:srgbClr val="703636"/>
                </a:solidFill>
              </a:rPr>
              <a:t>note</a:t>
            </a:r>
            <a:r>
              <a:rPr lang="hu-HU" altLang="hu-HU" sz="2000" dirty="0" smtClean="0">
                <a:solidFill>
                  <a:srgbClr val="703636"/>
                </a:solidFill>
              </a:rPr>
              <a:t>), </a:t>
            </a:r>
            <a:r>
              <a:rPr lang="hu-HU" altLang="hu-HU" sz="2000" dirty="0" smtClean="0">
                <a:solidFill>
                  <a:srgbClr val="703636"/>
                </a:solidFill>
              </a:rPr>
              <a:t>lejárat: </a:t>
            </a:r>
            <a:r>
              <a:rPr lang="hu-HU" altLang="hu-HU" sz="2000" dirty="0" smtClean="0">
                <a:solidFill>
                  <a:srgbClr val="703636"/>
                </a:solidFill>
              </a:rPr>
              <a:t>1 – 10 év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hu-HU" altLang="hu-HU" sz="2000" b="1" dirty="0" smtClean="0">
                <a:solidFill>
                  <a:srgbClr val="703636"/>
                </a:solidFill>
              </a:rPr>
              <a:t>államkötvényeket</a:t>
            </a:r>
            <a:r>
              <a:rPr lang="hu-HU" altLang="hu-HU" sz="2000" dirty="0" smtClean="0">
                <a:solidFill>
                  <a:srgbClr val="703636"/>
                </a:solidFill>
              </a:rPr>
              <a:t> (T-</a:t>
            </a:r>
            <a:r>
              <a:rPr lang="hu-HU" altLang="hu-HU" sz="2000" dirty="0" err="1" smtClean="0">
                <a:solidFill>
                  <a:srgbClr val="703636"/>
                </a:solidFill>
              </a:rPr>
              <a:t>bond</a:t>
            </a:r>
            <a:r>
              <a:rPr lang="hu-HU" altLang="hu-HU" sz="2000" dirty="0" smtClean="0">
                <a:solidFill>
                  <a:srgbClr val="703636"/>
                </a:solidFill>
              </a:rPr>
              <a:t>), lejárat: &gt; 10 év</a:t>
            </a:r>
            <a:endParaRPr lang="hu-HU" altLang="hu-HU" sz="2000" i="1" dirty="0">
              <a:solidFill>
                <a:srgbClr val="703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6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sz="3000" b="1" dirty="0" smtClean="0">
                <a:solidFill>
                  <a:srgbClr val="703636"/>
                </a:solidFill>
              </a:rPr>
              <a:t>Kincstári váltó (T-</a:t>
            </a:r>
            <a:r>
              <a:rPr lang="hu-HU" altLang="hu-HU" sz="3000" b="1" dirty="0" err="1" smtClean="0">
                <a:solidFill>
                  <a:srgbClr val="703636"/>
                </a:solidFill>
              </a:rPr>
              <a:t>bill</a:t>
            </a:r>
            <a:r>
              <a:rPr lang="hu-HU" altLang="hu-HU" sz="3000" b="1" dirty="0" smtClean="0">
                <a:solidFill>
                  <a:srgbClr val="703636"/>
                </a:solidFill>
              </a:rPr>
              <a:t>)</a:t>
            </a:r>
            <a:endParaRPr lang="hu-HU" altLang="hu-HU" sz="3000" b="1" dirty="0">
              <a:solidFill>
                <a:srgbClr val="703636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0147" y="1063229"/>
            <a:ext cx="8075762" cy="40333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FontTx/>
              <a:buNone/>
            </a:pPr>
            <a:endParaRPr lang="hu-HU" altLang="hu-HU" sz="1200" b="1" dirty="0"/>
          </a:p>
          <a:p>
            <a:pPr algn="just">
              <a:spcAft>
                <a:spcPts val="600"/>
              </a:spcAft>
            </a:pPr>
            <a:r>
              <a:rPr lang="hu-HU" altLang="hu-HU" sz="2000" b="1" dirty="0" smtClean="0">
                <a:solidFill>
                  <a:srgbClr val="703636"/>
                </a:solidFill>
              </a:rPr>
              <a:t>rövid lejáratú</a:t>
            </a:r>
            <a:r>
              <a:rPr lang="hu-HU" altLang="hu-HU" sz="2000" dirty="0" smtClean="0">
                <a:solidFill>
                  <a:srgbClr val="703636"/>
                </a:solidFill>
              </a:rPr>
              <a:t>, állami kibocsátású, hitelviszonyt megtestesítő értékpapír</a:t>
            </a:r>
          </a:p>
          <a:p>
            <a:pPr algn="just">
              <a:spcAft>
                <a:spcPts val="600"/>
              </a:spcAft>
            </a:pPr>
            <a:r>
              <a:rPr lang="hu-HU" altLang="hu-HU" sz="2000" b="1" dirty="0" smtClean="0">
                <a:solidFill>
                  <a:srgbClr val="703636"/>
                </a:solidFill>
              </a:rPr>
              <a:t>nem fizet kamatot</a:t>
            </a:r>
            <a:r>
              <a:rPr lang="hu-HU" altLang="hu-HU" sz="2000" dirty="0" smtClean="0">
                <a:solidFill>
                  <a:srgbClr val="703636"/>
                </a:solidFill>
              </a:rPr>
              <a:t>, diszkontárfolyamon bocsátják ki és kereskednek vele (elemi kötvény)</a:t>
            </a:r>
          </a:p>
          <a:p>
            <a:pPr algn="just">
              <a:spcAft>
                <a:spcPts val="600"/>
              </a:spcAft>
            </a:pPr>
            <a:r>
              <a:rPr lang="hu-HU" altLang="hu-HU" sz="2000" dirty="0" smtClean="0">
                <a:solidFill>
                  <a:srgbClr val="703636"/>
                </a:solidFill>
              </a:rPr>
              <a:t>nagyon </a:t>
            </a:r>
            <a:r>
              <a:rPr lang="hu-HU" altLang="hu-HU" sz="2000" b="1" dirty="0" smtClean="0">
                <a:solidFill>
                  <a:srgbClr val="703636"/>
                </a:solidFill>
              </a:rPr>
              <a:t>likvid</a:t>
            </a:r>
            <a:r>
              <a:rPr lang="hu-HU" altLang="hu-HU" sz="2000" dirty="0" smtClean="0">
                <a:solidFill>
                  <a:srgbClr val="703636"/>
                </a:solidFill>
              </a:rPr>
              <a:t> a piaca</a:t>
            </a:r>
          </a:p>
          <a:p>
            <a:pPr algn="just">
              <a:spcAft>
                <a:spcPts val="600"/>
              </a:spcAft>
            </a:pPr>
            <a:r>
              <a:rPr lang="hu-HU" altLang="hu-HU" sz="2000" dirty="0" smtClean="0">
                <a:solidFill>
                  <a:srgbClr val="703636"/>
                </a:solidFill>
              </a:rPr>
              <a:t>rendkívül </a:t>
            </a:r>
            <a:r>
              <a:rPr lang="hu-HU" altLang="hu-HU" sz="2000" b="1" dirty="0" smtClean="0">
                <a:solidFill>
                  <a:srgbClr val="703636"/>
                </a:solidFill>
              </a:rPr>
              <a:t>alacsony kockázat </a:t>
            </a:r>
            <a:r>
              <a:rPr lang="hu-HU" altLang="hu-HU" sz="2000" dirty="0" err="1" smtClean="0">
                <a:solidFill>
                  <a:srgbClr val="703636"/>
                </a:solidFill>
              </a:rPr>
              <a:t>jellemzi</a:t>
            </a:r>
            <a:endParaRPr lang="hu-HU" altLang="hu-HU" sz="2000" dirty="0" smtClean="0">
              <a:solidFill>
                <a:srgbClr val="703636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hu-HU" altLang="hu-HU" sz="2000" b="1" dirty="0" smtClean="0">
                <a:solidFill>
                  <a:srgbClr val="703636"/>
                </a:solidFill>
              </a:rPr>
              <a:t>névértéke</a:t>
            </a:r>
            <a:r>
              <a:rPr lang="hu-HU" altLang="hu-HU" sz="2000" dirty="0" smtClean="0">
                <a:solidFill>
                  <a:srgbClr val="703636"/>
                </a:solidFill>
              </a:rPr>
              <a:t> jellemzően magas (USA: </a:t>
            </a:r>
            <a:r>
              <a:rPr lang="hu-HU" altLang="hu-HU" sz="2000" b="1" dirty="0" smtClean="0">
                <a:solidFill>
                  <a:srgbClr val="703636"/>
                </a:solidFill>
              </a:rPr>
              <a:t>10.000 $</a:t>
            </a:r>
            <a:r>
              <a:rPr lang="hu-HU" altLang="hu-HU" sz="2000" dirty="0" smtClean="0">
                <a:solidFill>
                  <a:srgbClr val="703636"/>
                </a:solidFill>
              </a:rPr>
              <a:t>)</a:t>
            </a:r>
          </a:p>
          <a:p>
            <a:pPr algn="just">
              <a:spcAft>
                <a:spcPts val="600"/>
              </a:spcAft>
            </a:pPr>
            <a:r>
              <a:rPr lang="hu-HU" altLang="hu-HU" sz="2000" dirty="0" err="1" smtClean="0">
                <a:solidFill>
                  <a:srgbClr val="703636"/>
                </a:solidFill>
              </a:rPr>
              <a:t>árjegyzése</a:t>
            </a:r>
            <a:r>
              <a:rPr lang="hu-HU" altLang="hu-HU" sz="2000" dirty="0" smtClean="0">
                <a:solidFill>
                  <a:srgbClr val="703636"/>
                </a:solidFill>
              </a:rPr>
              <a:t> </a:t>
            </a:r>
            <a:r>
              <a:rPr lang="hu-HU" altLang="hu-HU" sz="2000" b="1" dirty="0" smtClean="0">
                <a:solidFill>
                  <a:srgbClr val="703636"/>
                </a:solidFill>
              </a:rPr>
              <a:t>diszkontláb</a:t>
            </a:r>
            <a:r>
              <a:rPr lang="hu-HU" altLang="hu-HU" sz="2000" dirty="0" smtClean="0">
                <a:solidFill>
                  <a:srgbClr val="703636"/>
                </a:solidFill>
              </a:rPr>
              <a:t> formában történik a </a:t>
            </a:r>
            <a:r>
              <a:rPr lang="hu-HU" altLang="hu-HU" sz="2000" b="1" dirty="0" smtClean="0">
                <a:solidFill>
                  <a:srgbClr val="703636"/>
                </a:solidFill>
              </a:rPr>
              <a:t>német kamatszámítást </a:t>
            </a:r>
            <a:r>
              <a:rPr lang="hu-HU" altLang="hu-HU" sz="2000" b="1" dirty="0" smtClean="0">
                <a:solidFill>
                  <a:srgbClr val="703636"/>
                </a:solidFill>
              </a:rPr>
              <a:t>  </a:t>
            </a:r>
            <a:r>
              <a:rPr lang="hu-HU" altLang="hu-HU" sz="2000" dirty="0" smtClean="0">
                <a:solidFill>
                  <a:srgbClr val="703636"/>
                </a:solidFill>
              </a:rPr>
              <a:t>(360 napos év) alapul </a:t>
            </a:r>
            <a:r>
              <a:rPr lang="hu-HU" altLang="hu-HU" sz="2000" dirty="0" smtClean="0">
                <a:solidFill>
                  <a:srgbClr val="703636"/>
                </a:solidFill>
              </a:rPr>
              <a:t>véve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altLang="hu-HU" sz="2000" dirty="0" smtClean="0">
                <a:solidFill>
                  <a:srgbClr val="703636"/>
                </a:solidFill>
              </a:rPr>
              <a:t>a hazai gyakorlatban az elnevezése: </a:t>
            </a:r>
            <a:r>
              <a:rPr lang="hu-HU" altLang="hu-HU" sz="2000" b="1" dirty="0" smtClean="0">
                <a:solidFill>
                  <a:srgbClr val="703636"/>
                </a:solidFill>
              </a:rPr>
              <a:t>diszkontkincstárjegy</a:t>
            </a:r>
            <a:endParaRPr lang="hu-HU" alt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186195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5486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sz="3000" b="1" dirty="0" smtClean="0">
                <a:solidFill>
                  <a:srgbClr val="703636"/>
                </a:solidFill>
              </a:rPr>
              <a:t>Kincstári váltók </a:t>
            </a:r>
            <a:r>
              <a:rPr lang="hu-HU" altLang="hu-HU" sz="3000" b="1" dirty="0" err="1" smtClean="0">
                <a:solidFill>
                  <a:srgbClr val="703636"/>
                </a:solidFill>
              </a:rPr>
              <a:t>árjegyzése</a:t>
            </a:r>
            <a:endParaRPr lang="hu-HU" altLang="hu-HU" sz="3000" b="1" dirty="0">
              <a:solidFill>
                <a:srgbClr val="703636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43808" y="4803998"/>
            <a:ext cx="3456385" cy="13007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hu-HU" altLang="hu-HU" sz="1200" i="1" dirty="0" smtClean="0">
                <a:solidFill>
                  <a:srgbClr val="703636"/>
                </a:solidFill>
              </a:rPr>
              <a:t>The Wall Street Journal Online (2012. július 17.)</a:t>
            </a:r>
            <a:endParaRPr lang="hu-HU" altLang="hu-HU" sz="1200" i="1" dirty="0">
              <a:solidFill>
                <a:srgbClr val="703636"/>
              </a:solidFill>
            </a:endParaRPr>
          </a:p>
        </p:txBody>
      </p:sp>
      <p:pic>
        <p:nvPicPr>
          <p:cNvPr id="4" name="Kép 3"/>
          <p:cNvPicPr/>
          <p:nvPr/>
        </p:nvPicPr>
        <p:blipFill rotWithShape="1">
          <a:blip r:embed="rId3"/>
          <a:srcRect l="34042" t="12150" r="54638" b="80872"/>
          <a:stretch/>
        </p:blipFill>
        <p:spPr bwMode="auto">
          <a:xfrm>
            <a:off x="2303748" y="1779662"/>
            <a:ext cx="4536504" cy="295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25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13087</TotalTime>
  <Words>164</Words>
  <Application>Microsoft Office PowerPoint</Application>
  <PresentationFormat>Diavetítés a képernyőre (16:9 oldalarány)</PresentationFormat>
  <Paragraphs>33</Paragraphs>
  <Slides>5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7" baseType="lpstr">
      <vt:lpstr>Times New Roman</vt:lpstr>
      <vt:lpstr>Alapértelmezett terv</vt:lpstr>
      <vt:lpstr>Értékpapírpiacok </vt:lpstr>
      <vt:lpstr>PowerPoint-bemutató</vt:lpstr>
      <vt:lpstr>Állami kibocsátású fix kamatozású értékpapírok</vt:lpstr>
      <vt:lpstr>Kincstári váltó (T-bill)</vt:lpstr>
      <vt:lpstr>Kincstári váltók árjegyzése</vt:lpstr>
    </vt:vector>
  </TitlesOfParts>
  <Company>SZTE GTK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Nincs diacím</dc:title>
  <dc:creator>Garamhegyi Ábel</dc:creator>
  <cp:lastModifiedBy>Kosztopulosz Andreász</cp:lastModifiedBy>
  <cp:revision>252</cp:revision>
  <dcterms:created xsi:type="dcterms:W3CDTF">2002-09-12T08:02:34Z</dcterms:created>
  <dcterms:modified xsi:type="dcterms:W3CDTF">2020-01-28T20:10:58Z</dcterms:modified>
</cp:coreProperties>
</file>