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76" r:id="rId2"/>
    <p:sldId id="347" r:id="rId3"/>
    <p:sldId id="356" r:id="rId4"/>
    <p:sldId id="357" r:id="rId5"/>
    <p:sldId id="352" r:id="rId6"/>
    <p:sldId id="348" r:id="rId7"/>
    <p:sldId id="353" r:id="rId8"/>
    <p:sldId id="355" r:id="rId9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78330" autoAdjust="0"/>
  </p:normalViewPr>
  <p:slideViewPr>
    <p:cSldViewPr>
      <p:cViewPr varScale="1">
        <p:scale>
          <a:sx n="88" d="100"/>
          <a:sy n="88" d="100"/>
        </p:scale>
        <p:origin x="924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6337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1807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9271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3056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4253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8920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 2. fejezet  </a:t>
            </a:r>
            <a:r>
              <a:rPr lang="hu-HU" altLang="hu-HU" sz="2400" b="1" dirty="0">
                <a:solidFill>
                  <a:srgbClr val="703636"/>
                </a:solidFill>
              </a:rPr>
              <a:t>A fix kamatozású értékpapírok világa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3910" y="301570"/>
            <a:ext cx="8988425" cy="3533440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A kötvények hozammutatói – </a:t>
            </a:r>
          </a:p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lejárati hozam (YTM – </a:t>
            </a:r>
            <a:r>
              <a:rPr lang="hu-HU" altLang="hu-HU" sz="3600" b="1" dirty="0" err="1" smtClean="0">
                <a:solidFill>
                  <a:srgbClr val="703636"/>
                </a:solidFill>
              </a:rPr>
              <a:t>yield</a:t>
            </a:r>
            <a:r>
              <a:rPr lang="hu-HU" altLang="hu-HU" sz="3600" b="1" dirty="0" smtClean="0">
                <a:solidFill>
                  <a:srgbClr val="703636"/>
                </a:solidFill>
              </a:rPr>
              <a:t> </a:t>
            </a:r>
            <a:r>
              <a:rPr lang="hu-HU" altLang="hu-HU" sz="3600" b="1" dirty="0" err="1" smtClean="0">
                <a:solidFill>
                  <a:srgbClr val="703636"/>
                </a:solidFill>
              </a:rPr>
              <a:t>to</a:t>
            </a:r>
            <a:r>
              <a:rPr lang="hu-HU" altLang="hu-HU" sz="3600" b="1" dirty="0" smtClean="0">
                <a:solidFill>
                  <a:srgbClr val="703636"/>
                </a:solidFill>
              </a:rPr>
              <a:t> </a:t>
            </a:r>
            <a:r>
              <a:rPr lang="hu-HU" altLang="hu-HU" sz="3600" b="1" dirty="0" err="1" smtClean="0">
                <a:solidFill>
                  <a:srgbClr val="703636"/>
                </a:solidFill>
              </a:rPr>
              <a:t>maturity</a:t>
            </a:r>
            <a:r>
              <a:rPr lang="hu-HU" altLang="hu-HU" sz="3600" b="1" dirty="0" smtClean="0">
                <a:solidFill>
                  <a:srgbClr val="703636"/>
                </a:solidFill>
              </a:rPr>
              <a:t>)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460" y="2068290"/>
            <a:ext cx="4231324" cy="28157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54429"/>
            <a:ext cx="8229600" cy="857250"/>
          </a:xfrm>
        </p:spPr>
        <p:txBody>
          <a:bodyPr/>
          <a:lstStyle/>
          <a:p>
            <a:r>
              <a:rPr lang="hu-HU" b="1" dirty="0" smtClean="0">
                <a:solidFill>
                  <a:srgbClr val="703636"/>
                </a:solidFill>
              </a:rPr>
              <a:t>A kötvény lejárati hozama (YTM)</a:t>
            </a:r>
            <a:endParaRPr lang="hu-HU" b="1" dirty="0">
              <a:solidFill>
                <a:srgbClr val="70363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15566"/>
            <a:ext cx="8856984" cy="3655317"/>
          </a:xfrm>
        </p:spPr>
        <p:txBody>
          <a:bodyPr/>
          <a:lstStyle/>
          <a:p>
            <a:endParaRPr lang="hu-HU" dirty="0" smtClean="0"/>
          </a:p>
          <a:p>
            <a:pPr marL="0" indent="0" algn="just">
              <a:buNone/>
            </a:pPr>
            <a:r>
              <a:rPr lang="hu-HU" sz="2400" dirty="0" smtClean="0">
                <a:solidFill>
                  <a:srgbClr val="703636"/>
                </a:solidFill>
              </a:rPr>
              <a:t>A kötvény lejárati hozama az a diszkontráta, </a:t>
            </a:r>
            <a:r>
              <a:rPr lang="hu-HU" sz="2400" dirty="0" smtClean="0">
                <a:solidFill>
                  <a:srgbClr val="703636"/>
                </a:solidFill>
              </a:rPr>
              <a:t>amely mellett </a:t>
            </a:r>
            <a:r>
              <a:rPr lang="hu-HU" sz="2400" dirty="0" smtClean="0">
                <a:solidFill>
                  <a:srgbClr val="703636"/>
                </a:solidFill>
              </a:rPr>
              <a:t>a kötvény </a:t>
            </a:r>
            <a:r>
              <a:rPr lang="hu-HU" sz="2400" dirty="0" smtClean="0">
                <a:solidFill>
                  <a:srgbClr val="703636"/>
                </a:solidFill>
              </a:rPr>
              <a:t>pénzáramlás-sorozatának jelenértékösszege épp a </a:t>
            </a:r>
            <a:r>
              <a:rPr lang="hu-HU" sz="2400" b="1" dirty="0" smtClean="0">
                <a:solidFill>
                  <a:srgbClr val="703636"/>
                </a:solidFill>
              </a:rPr>
              <a:t>kötvény </a:t>
            </a:r>
            <a:r>
              <a:rPr lang="hu-HU" sz="2400" b="1" dirty="0" smtClean="0">
                <a:solidFill>
                  <a:srgbClr val="703636"/>
                </a:solidFill>
              </a:rPr>
              <a:t>árfolyama</a:t>
            </a:r>
            <a:endParaRPr lang="hu-HU" sz="2400" dirty="0" smtClean="0">
              <a:solidFill>
                <a:srgbClr val="703636"/>
              </a:solidFill>
            </a:endParaRPr>
          </a:p>
          <a:p>
            <a:pPr marL="0" indent="0">
              <a:buNone/>
            </a:pPr>
            <a:r>
              <a:rPr lang="hu-HU" sz="2800" dirty="0" smtClean="0">
                <a:solidFill>
                  <a:srgbClr val="703636"/>
                </a:solidFill>
              </a:rPr>
              <a:t>					</a:t>
            </a:r>
            <a:endParaRPr lang="hu-HU" sz="2400" dirty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72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54429"/>
            <a:ext cx="8229600" cy="857250"/>
          </a:xfrm>
        </p:spPr>
        <p:txBody>
          <a:bodyPr/>
          <a:lstStyle/>
          <a:p>
            <a:r>
              <a:rPr lang="hu-HU" b="1" dirty="0" smtClean="0">
                <a:solidFill>
                  <a:srgbClr val="703636"/>
                </a:solidFill>
              </a:rPr>
              <a:t>A kötvény lejárati hozama (YTM)</a:t>
            </a:r>
            <a:endParaRPr lang="hu-HU" b="1" dirty="0">
              <a:solidFill>
                <a:srgbClr val="70363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915566"/>
            <a:ext cx="8856984" cy="3655317"/>
          </a:xfrm>
        </p:spPr>
        <p:txBody>
          <a:bodyPr/>
          <a:lstStyle/>
          <a:p>
            <a:endParaRPr lang="hu-HU" dirty="0" smtClean="0"/>
          </a:p>
          <a:p>
            <a:pPr marL="0" indent="0" algn="just">
              <a:buNone/>
            </a:pPr>
            <a:r>
              <a:rPr lang="hu-HU" sz="2400" dirty="0">
                <a:solidFill>
                  <a:srgbClr val="703636"/>
                </a:solidFill>
              </a:rPr>
              <a:t>A kötvény lejárati hozama az a diszkontráta, amely mellett a kötvény pénzáramlás-sorozatának </a:t>
            </a:r>
            <a:r>
              <a:rPr lang="hu-HU" sz="2400" dirty="0" smtClean="0">
                <a:solidFill>
                  <a:srgbClr val="703636"/>
                </a:solidFill>
              </a:rPr>
              <a:t>jelenértékösszege </a:t>
            </a:r>
            <a:r>
              <a:rPr lang="hu-HU" sz="2400" dirty="0">
                <a:solidFill>
                  <a:srgbClr val="703636"/>
                </a:solidFill>
              </a:rPr>
              <a:t>épp a </a:t>
            </a:r>
            <a:r>
              <a:rPr lang="hu-HU" sz="2400" b="1" dirty="0">
                <a:solidFill>
                  <a:srgbClr val="703636"/>
                </a:solidFill>
              </a:rPr>
              <a:t>kötvény árfolyama</a:t>
            </a:r>
            <a:endParaRPr lang="hu-HU" sz="2400" dirty="0">
              <a:solidFill>
                <a:srgbClr val="703636"/>
              </a:solidFill>
            </a:endParaRPr>
          </a:p>
          <a:p>
            <a:pPr marL="0" indent="0" algn="just">
              <a:buNone/>
            </a:pPr>
            <a:endParaRPr lang="hu-HU" sz="2400" dirty="0">
              <a:solidFill>
                <a:srgbClr val="703636"/>
              </a:solidFill>
            </a:endParaRPr>
          </a:p>
          <a:p>
            <a:pPr marL="0" indent="0" algn="just">
              <a:buNone/>
            </a:pPr>
            <a:r>
              <a:rPr lang="hu-HU" sz="2400" dirty="0">
                <a:solidFill>
                  <a:srgbClr val="703636"/>
                </a:solidFill>
              </a:rPr>
              <a:t>Ez lényegében a kötvénybefektetés </a:t>
            </a:r>
            <a:r>
              <a:rPr lang="hu-HU" sz="2400" b="1" dirty="0">
                <a:solidFill>
                  <a:srgbClr val="703636"/>
                </a:solidFill>
              </a:rPr>
              <a:t>belső megtérülési rátája </a:t>
            </a:r>
            <a:r>
              <a:rPr lang="hu-HU" sz="2400" spc="-50" dirty="0">
                <a:solidFill>
                  <a:srgbClr val="703636"/>
                </a:solidFill>
              </a:rPr>
              <a:t>(IRR-je</a:t>
            </a:r>
            <a:r>
              <a:rPr lang="hu-HU" sz="2400" spc="-50" dirty="0" smtClean="0">
                <a:solidFill>
                  <a:srgbClr val="703636"/>
                </a:solidFill>
              </a:rPr>
              <a:t>),</a:t>
            </a:r>
            <a:r>
              <a:rPr lang="hu-HU" sz="2400" dirty="0" smtClean="0">
                <a:solidFill>
                  <a:srgbClr val="703636"/>
                </a:solidFill>
              </a:rPr>
              <a:t> ami az a diszkontráta, </a:t>
            </a:r>
            <a:r>
              <a:rPr lang="hu-HU" sz="2400" dirty="0" smtClean="0">
                <a:solidFill>
                  <a:srgbClr val="703636"/>
                </a:solidFill>
              </a:rPr>
              <a:t>amely mellett </a:t>
            </a:r>
            <a:r>
              <a:rPr lang="hu-HU" sz="2400" dirty="0" smtClean="0">
                <a:solidFill>
                  <a:srgbClr val="703636"/>
                </a:solidFill>
              </a:rPr>
              <a:t>a kötvénybefektetés </a:t>
            </a:r>
            <a:r>
              <a:rPr lang="hu-HU" sz="2400" dirty="0" smtClean="0">
                <a:solidFill>
                  <a:srgbClr val="703636"/>
                </a:solidFill>
              </a:rPr>
              <a:t>pénzáramlás-sorozatának jelenértékösszege </a:t>
            </a:r>
            <a:r>
              <a:rPr lang="hu-HU" sz="2400" dirty="0" smtClean="0">
                <a:solidFill>
                  <a:srgbClr val="703636"/>
                </a:solidFill>
              </a:rPr>
              <a:t>(más szóval: a kötvénybefektetés </a:t>
            </a:r>
            <a:r>
              <a:rPr lang="hu-HU" sz="2400" dirty="0" smtClean="0">
                <a:solidFill>
                  <a:srgbClr val="703636"/>
                </a:solidFill>
              </a:rPr>
              <a:t>nettó jelenértéke, NPV-je) zéróval egyenlő</a:t>
            </a:r>
            <a:endParaRPr lang="hu-HU" sz="2400" dirty="0" smtClean="0">
              <a:solidFill>
                <a:srgbClr val="703636"/>
              </a:solidFill>
            </a:endParaRPr>
          </a:p>
          <a:p>
            <a:pPr marL="0" indent="0">
              <a:buNone/>
            </a:pPr>
            <a:r>
              <a:rPr lang="hu-HU" sz="2800" dirty="0" smtClean="0">
                <a:solidFill>
                  <a:srgbClr val="703636"/>
                </a:solidFill>
              </a:rPr>
              <a:t>					</a:t>
            </a:r>
            <a:endParaRPr lang="hu-HU" sz="2400" dirty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57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54429"/>
            <a:ext cx="8229600" cy="857250"/>
          </a:xfrm>
        </p:spPr>
        <p:txBody>
          <a:bodyPr/>
          <a:lstStyle/>
          <a:p>
            <a:r>
              <a:rPr lang="hu-HU" b="1" dirty="0" smtClean="0">
                <a:solidFill>
                  <a:srgbClr val="703636"/>
                </a:solidFill>
              </a:rPr>
              <a:t>A kötvény lejárati hozama (YTM)</a:t>
            </a:r>
            <a:endParaRPr lang="hu-HU" b="1" dirty="0">
              <a:solidFill>
                <a:srgbClr val="70363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627534"/>
                <a:ext cx="8640960" cy="3943349"/>
              </a:xfrm>
            </p:spPr>
            <p:txBody>
              <a:bodyPr/>
              <a:lstStyle/>
              <a:p>
                <a:endParaRPr lang="hu-HU" dirty="0" smtClean="0"/>
              </a:p>
              <a:p>
                <a:pPr marL="0" indent="0">
                  <a:buNone/>
                </a:pPr>
                <a:r>
                  <a:rPr lang="hu-HU" sz="2400" dirty="0" smtClean="0">
                    <a:solidFill>
                      <a:srgbClr val="703636"/>
                    </a:solidFill>
                  </a:rPr>
                  <a:t>A kötvény lejárati hozama az a diszkontráta, amellyel a kötvény pénzáramlás-sorozatát diszkontálva a kötvény árfolyamát kapjuk: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u-HU" sz="28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hu-HU" sz="28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u-HU" sz="28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hu-HU" sz="28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hu-HU" sz="28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hu-HU" sz="2800" b="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u-HU" sz="2800" b="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hu-HU" sz="2800" b="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𝑌𝑇𝑀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hu-HU" sz="28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hu-HU" sz="2800" dirty="0" smtClean="0">
                  <a:solidFill>
                    <a:srgbClr val="703636"/>
                  </a:solidFill>
                </a:endParaRPr>
              </a:p>
              <a:p>
                <a:pPr marL="0" indent="0">
                  <a:buNone/>
                </a:pPr>
                <a:r>
                  <a:rPr lang="hu-HU" sz="2800" dirty="0" smtClean="0">
                    <a:solidFill>
                      <a:srgbClr val="703636"/>
                    </a:solidFill>
                  </a:rPr>
                  <a:t>					       YTM = ?</a:t>
                </a:r>
              </a:p>
              <a:p>
                <a:pPr marL="0" indent="0">
                  <a:buNone/>
                </a:pPr>
                <a:endParaRPr lang="hu-HU" sz="2400" dirty="0">
                  <a:solidFill>
                    <a:srgbClr val="703636"/>
                  </a:solidFill>
                </a:endParaRPr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627534"/>
                <a:ext cx="8640960" cy="3943349"/>
              </a:xfrm>
              <a:blipFill>
                <a:blip r:embed="rId3"/>
                <a:stretch>
                  <a:fillRect l="-105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zalagnyíl jobbra 9"/>
          <p:cNvSpPr/>
          <p:nvPr/>
        </p:nvSpPr>
        <p:spPr bwMode="auto">
          <a:xfrm>
            <a:off x="5148064" y="3003798"/>
            <a:ext cx="360040" cy="504056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87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54429"/>
            <a:ext cx="8229600" cy="857250"/>
          </a:xfrm>
        </p:spPr>
        <p:txBody>
          <a:bodyPr/>
          <a:lstStyle/>
          <a:p>
            <a:r>
              <a:rPr lang="hu-HU" b="1" dirty="0" smtClean="0">
                <a:solidFill>
                  <a:srgbClr val="703636"/>
                </a:solidFill>
              </a:rPr>
              <a:t>A kötvény lejárati hozama (YTM)</a:t>
            </a:r>
            <a:endParaRPr lang="hu-HU" b="1" dirty="0">
              <a:solidFill>
                <a:srgbClr val="703636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627534"/>
                <a:ext cx="8640960" cy="3943349"/>
              </a:xfrm>
            </p:spPr>
            <p:txBody>
              <a:bodyPr/>
              <a:lstStyle/>
              <a:p>
                <a:endParaRPr lang="hu-HU" dirty="0" smtClean="0"/>
              </a:p>
              <a:p>
                <a:pPr marL="0" indent="0">
                  <a:buNone/>
                </a:pPr>
                <a:r>
                  <a:rPr lang="hu-HU" sz="2400" dirty="0" smtClean="0">
                    <a:solidFill>
                      <a:srgbClr val="703636"/>
                    </a:solidFill>
                  </a:rPr>
                  <a:t>A kötvény lejárati hozama az a diszkontráta, amellyel a kötvény pénzáramlás-sorozatát diszkontálva a kötvény árfolyamát kapjuk: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u-HU" sz="28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hu-HU" sz="28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u-HU" sz="28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hu-HU" sz="28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hu-HU" sz="28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hu-HU" sz="2800" b="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u-HU" sz="2800" b="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hu-HU" sz="2800" b="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𝑌𝑇𝑀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hu-HU" sz="28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hu-HU" sz="2800" dirty="0" smtClean="0">
                  <a:solidFill>
                    <a:srgbClr val="703636"/>
                  </a:solidFill>
                </a:endParaRPr>
              </a:p>
              <a:p>
                <a:pPr marL="0" indent="0">
                  <a:buNone/>
                </a:pPr>
                <a:r>
                  <a:rPr lang="hu-HU" sz="2800" dirty="0" smtClean="0">
                    <a:solidFill>
                      <a:srgbClr val="703636"/>
                    </a:solidFill>
                  </a:rPr>
                  <a:t>					       YTM = ?</a:t>
                </a:r>
              </a:p>
              <a:p>
                <a:pPr marL="0" indent="0">
                  <a:buNone/>
                </a:pPr>
                <a:r>
                  <a:rPr lang="hu-HU" sz="2400" dirty="0" smtClean="0">
                    <a:solidFill>
                      <a:srgbClr val="703636"/>
                    </a:solidFill>
                  </a:rPr>
                  <a:t>Ez lényegében a kötvénybefektetés belső megtérülési </a:t>
                </a:r>
                <a:r>
                  <a:rPr lang="hu-HU" sz="2400" dirty="0" smtClean="0">
                    <a:solidFill>
                      <a:srgbClr val="703636"/>
                    </a:solidFill>
                  </a:rPr>
                  <a:t>rátája, hiszen:</a:t>
                </a:r>
                <a:endParaRPr lang="hu-HU" sz="2400" dirty="0" smtClean="0">
                  <a:solidFill>
                    <a:srgbClr val="703636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0=−</m:t>
                      </m:r>
                      <m:r>
                        <a:rPr 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hu-HU" sz="24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u-HU" sz="24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4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hu-HU" sz="24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hu-HU" sz="24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hu-HU" sz="2400" b="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u-HU" sz="2400" b="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hu-HU" sz="2400" b="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𝐼𝑅𝑅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hu-HU" sz="24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hu-HU" sz="2400" dirty="0">
                  <a:solidFill>
                    <a:srgbClr val="703636"/>
                  </a:solidFill>
                </a:endParaRPr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627534"/>
                <a:ext cx="8640960" cy="3943349"/>
              </a:xfrm>
              <a:blipFill>
                <a:blip r:embed="rId3"/>
                <a:stretch>
                  <a:fillRect l="-1058" b="-1282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zalagnyíl jobbra 9"/>
          <p:cNvSpPr/>
          <p:nvPr/>
        </p:nvSpPr>
        <p:spPr bwMode="auto">
          <a:xfrm>
            <a:off x="5148064" y="3003798"/>
            <a:ext cx="360040" cy="504056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38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98909"/>
            <a:ext cx="8229600" cy="857250"/>
          </a:xfrm>
        </p:spPr>
        <p:txBody>
          <a:bodyPr/>
          <a:lstStyle/>
          <a:p>
            <a:r>
              <a:rPr lang="hu-HU" b="1" dirty="0" smtClean="0">
                <a:solidFill>
                  <a:srgbClr val="703636"/>
                </a:solidFill>
              </a:rPr>
              <a:t>A lejárati hozam kiszámítása</a:t>
            </a:r>
            <a:endParaRPr lang="hu-HU" b="1" dirty="0">
              <a:solidFill>
                <a:srgbClr val="703636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203598"/>
                <a:ext cx="8640960" cy="3367285"/>
              </a:xfrm>
            </p:spPr>
            <p:txBody>
              <a:bodyPr/>
              <a:lstStyle/>
              <a:p>
                <a:pPr algn="just">
                  <a:buFontTx/>
                  <a:buChar char="-"/>
                </a:pPr>
                <a:r>
                  <a:rPr lang="hu-HU" sz="2400" dirty="0" smtClean="0">
                    <a:solidFill>
                      <a:srgbClr val="703636"/>
                    </a:solidFill>
                  </a:rPr>
                  <a:t>használhatjuk az Excelt: az IRR (második) megközelítést alapul véve a magyar nyelvű Excel </a:t>
                </a:r>
                <a:r>
                  <a:rPr lang="hu-HU" sz="2400" b="1" dirty="0" smtClean="0">
                    <a:solidFill>
                      <a:srgbClr val="703636"/>
                    </a:solidFill>
                  </a:rPr>
                  <a:t>BMR nevű pénzügyi függvénye</a:t>
                </a:r>
                <a:r>
                  <a:rPr lang="hu-HU" sz="2400" dirty="0" smtClean="0">
                    <a:solidFill>
                      <a:srgbClr val="703636"/>
                    </a:solidFill>
                  </a:rPr>
                  <a:t> segítségével kiszámolhatjuk az értékét</a:t>
                </a:r>
              </a:p>
              <a:p>
                <a:pPr algn="just">
                  <a:spcAft>
                    <a:spcPts val="1800"/>
                  </a:spcAft>
                  <a:buFontTx/>
                  <a:buChar char="-"/>
                </a:pPr>
                <a:r>
                  <a:rPr lang="hu-HU" sz="2400" dirty="0">
                    <a:solidFill>
                      <a:srgbClr val="703636"/>
                    </a:solidFill>
                  </a:rPr>
                  <a:t>v</a:t>
                </a:r>
                <a:r>
                  <a:rPr lang="hu-HU" sz="2400" dirty="0" smtClean="0">
                    <a:solidFill>
                      <a:srgbClr val="703636"/>
                    </a:solidFill>
                  </a:rPr>
                  <a:t>agy az </a:t>
                </a:r>
                <a:r>
                  <a:rPr lang="hu-HU" sz="2400" b="1" dirty="0" smtClean="0">
                    <a:solidFill>
                      <a:srgbClr val="703636"/>
                    </a:solidFill>
                  </a:rPr>
                  <a:t>egyszerűsített lejárati hozammutató (SYTM) </a:t>
                </a:r>
                <a:r>
                  <a:rPr lang="hu-HU" sz="2400" dirty="0" smtClean="0">
                    <a:solidFill>
                      <a:srgbClr val="703636"/>
                    </a:solidFill>
                  </a:rPr>
                  <a:t>időértéket is figyelembe változatainak segítségével becsülhetjük is, </a:t>
                </a:r>
                <a:r>
                  <a:rPr lang="hu-HU" sz="2400" dirty="0" smtClean="0">
                    <a:solidFill>
                      <a:srgbClr val="703636"/>
                    </a:solidFill>
                  </a:rPr>
                  <a:t>például:</a:t>
                </a:r>
                <a:endParaRPr lang="hu-HU" sz="2400" dirty="0">
                  <a:solidFill>
                    <a:srgbClr val="703636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𝑌𝑇𝑀</m:t>
                      </m:r>
                      <m:r>
                        <a:rPr 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hu-HU" sz="24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𝑆𝑌𝑇𝑀</m:t>
                      </m:r>
                      <m:r>
                        <a:rPr lang="hu-HU" sz="24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𝐾𝑎𝑚𝑎𝑡</m:t>
                          </m:r>
                          <m:r>
                            <a:rPr lang="hu-HU" sz="24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hu-HU" sz="24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24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hu-HU" sz="24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é</m:t>
                              </m:r>
                              <m:r>
                                <a:rPr lang="hu-HU" sz="24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hu-HU" sz="24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é</m:t>
                              </m:r>
                              <m:r>
                                <a:rPr lang="hu-HU" sz="24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𝑟𝑡</m:t>
                              </m:r>
                              <m:r>
                                <a:rPr lang="hu-HU" sz="24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é</m:t>
                              </m:r>
                              <m:r>
                                <a:rPr lang="hu-HU" sz="24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hu-HU" sz="24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hu-HU" sz="2400" i="1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400" i="1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hu-HU" sz="2400" i="1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𝑛𝑒𝑡𝑡</m:t>
                                  </m:r>
                                  <m:r>
                                    <a:rPr lang="hu-HU" sz="2400" i="1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ó</m:t>
                                  </m:r>
                                </m:sub>
                              </m:sSub>
                            </m:e>
                          </m:d>
                          <m:r>
                            <a:rPr lang="hu-HU" sz="24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hu-HU" sz="24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sSub>
                            <m:sSubPr>
                              <m:ctrlPr>
                                <a:rPr lang="hu-HU" sz="24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4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0,6</m:t>
                              </m:r>
                              <m:r>
                                <a:rPr lang="hu-HU" sz="24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hu-HU" sz="24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hu-HU" sz="24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𝑛𝑒𝑡𝑡</m:t>
                              </m:r>
                              <m:r>
                                <a:rPr lang="hu-HU" sz="24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ó</m:t>
                              </m:r>
                            </m:sub>
                          </m:sSub>
                          <m:r>
                            <a:rPr lang="hu-HU" sz="24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+0,4</m:t>
                          </m:r>
                          <m:r>
                            <a:rPr lang="hu-HU" sz="24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hu-HU" sz="24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hu-HU" sz="24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hu-HU" sz="24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hu-HU" sz="24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hu-HU" sz="24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𝑟𝑡</m:t>
                          </m:r>
                          <m:r>
                            <a:rPr lang="hu-HU" sz="24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hu-HU" sz="24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hu-HU" sz="2400" dirty="0" smtClean="0">
                  <a:solidFill>
                    <a:srgbClr val="703636"/>
                  </a:solidFill>
                </a:endParaRPr>
              </a:p>
              <a:p>
                <a:pPr>
                  <a:buFontTx/>
                  <a:buChar char="-"/>
                </a:pPr>
                <a:endParaRPr lang="hu-HU" sz="2400" dirty="0">
                  <a:solidFill>
                    <a:srgbClr val="703636"/>
                  </a:solidFill>
                </a:endParaRPr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203598"/>
                <a:ext cx="8640960" cy="3367285"/>
              </a:xfrm>
              <a:blipFill>
                <a:blip r:embed="rId3"/>
                <a:stretch>
                  <a:fillRect l="-917" t="-1447" r="-105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6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602" y="372491"/>
            <a:ext cx="7643192" cy="857250"/>
          </a:xfrm>
        </p:spPr>
        <p:txBody>
          <a:bodyPr/>
          <a:lstStyle/>
          <a:p>
            <a:pPr eaLnBrk="1" hangingPunct="1">
              <a:defRPr/>
            </a:pPr>
            <a:r>
              <a:rPr lang="hu-HU" b="1" dirty="0" smtClean="0">
                <a:solidFill>
                  <a:srgbClr val="703636"/>
                </a:solidFill>
              </a:rPr>
              <a:t>T-</a:t>
            </a:r>
            <a:r>
              <a:rPr lang="hu-HU" b="1" dirty="0" err="1" smtClean="0">
                <a:solidFill>
                  <a:srgbClr val="703636"/>
                </a:solidFill>
              </a:rPr>
              <a:t>bond</a:t>
            </a:r>
            <a:r>
              <a:rPr lang="hu-HU" b="1" dirty="0" smtClean="0">
                <a:solidFill>
                  <a:srgbClr val="703636"/>
                </a:solidFill>
              </a:rPr>
              <a:t> </a:t>
            </a:r>
            <a:r>
              <a:rPr lang="hu-HU" b="1" dirty="0" err="1" smtClean="0">
                <a:solidFill>
                  <a:srgbClr val="703636"/>
                </a:solidFill>
              </a:rPr>
              <a:t>árjegyzése</a:t>
            </a:r>
            <a:endParaRPr lang="hu-HU" b="1" dirty="0" smtClean="0">
              <a:solidFill>
                <a:srgbClr val="703636"/>
              </a:solidFill>
            </a:endParaRPr>
          </a:p>
        </p:txBody>
      </p:sp>
      <p:graphicFrame>
        <p:nvGraphicFramePr>
          <p:cNvPr id="35875" name="Group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865992"/>
              </p:ext>
            </p:extLst>
          </p:nvPr>
        </p:nvGraphicFramePr>
        <p:xfrm>
          <a:off x="971600" y="3088257"/>
          <a:ext cx="6694836" cy="1886178"/>
        </p:xfrm>
        <a:graphic>
          <a:graphicData uri="http://schemas.openxmlformats.org/drawingml/2006/table">
            <a:tbl>
              <a:tblPr/>
              <a:tblGrid>
                <a:gridCol w="936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5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07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08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58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Rate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Maturity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Bid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(vételi)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Asked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(eladási)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Chg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Ask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 </a:t>
                      </a: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yld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8 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cs typeface="Times New Roman" pitchFamily="18" charset="0"/>
                        </a:rPr>
                        <a:t>¾</a:t>
                      </a: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 </a:t>
                      </a:r>
                    </a:p>
                  </a:txBody>
                  <a:tcPr marL="68580" marR="68580" marT="34290" marB="3429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Aug</a:t>
                      </a: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 00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105:16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105:18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+8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7.55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124"/>
          <a:stretch/>
        </p:blipFill>
        <p:spPr>
          <a:xfrm>
            <a:off x="6491317" y="0"/>
            <a:ext cx="2653934" cy="27157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492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13936</TotalTime>
  <Words>423</Words>
  <Application>Microsoft Office PowerPoint</Application>
  <PresentationFormat>Diavetítés a képernyőre (16:9 oldalarány)</PresentationFormat>
  <Paragraphs>61</Paragraphs>
  <Slides>8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Cambria Math</vt:lpstr>
      <vt:lpstr>Garamond</vt:lpstr>
      <vt:lpstr>Times New Roman</vt:lpstr>
      <vt:lpstr>Wingdings</vt:lpstr>
      <vt:lpstr>Alapértelmezett terv</vt:lpstr>
      <vt:lpstr>Értékpapírpiacok </vt:lpstr>
      <vt:lpstr>PowerPoint-bemutató</vt:lpstr>
      <vt:lpstr>A kötvény lejárati hozama (YTM)</vt:lpstr>
      <vt:lpstr>A kötvény lejárati hozama (YTM)</vt:lpstr>
      <vt:lpstr>A kötvény lejárati hozama (YTM)</vt:lpstr>
      <vt:lpstr>A kötvény lejárati hozama (YTM)</vt:lpstr>
      <vt:lpstr>A lejárati hozam kiszámítása</vt:lpstr>
      <vt:lpstr>T-bond árjegyzése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285</cp:revision>
  <dcterms:created xsi:type="dcterms:W3CDTF">2002-09-12T08:02:34Z</dcterms:created>
  <dcterms:modified xsi:type="dcterms:W3CDTF">2020-03-05T18:22:36Z</dcterms:modified>
</cp:coreProperties>
</file>