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276" r:id="rId2"/>
    <p:sldId id="347" r:id="rId3"/>
    <p:sldId id="357" r:id="rId4"/>
    <p:sldId id="358" r:id="rId5"/>
  </p:sldIdLst>
  <p:sldSz cx="9144000" cy="5143500" type="screen16x9"/>
  <p:notesSz cx="6797675" cy="9926638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636"/>
    <a:srgbClr val="99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8330" autoAdjust="0"/>
  </p:normalViewPr>
  <p:slideViewPr>
    <p:cSldViewPr>
      <p:cViewPr varScale="1">
        <p:scale>
          <a:sx n="88" d="100"/>
          <a:sy n="88" d="100"/>
        </p:scale>
        <p:origin x="92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AC9138-6617-43D7-B50D-A864FBF28C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6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20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05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9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C9138-6617-43D7-B50D-A864FBF28C6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5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08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5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41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81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4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59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679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5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3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5572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1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Pergamen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hu-HU" altLang="hu-HU" smtClean="0"/>
          </a:p>
        </p:txBody>
      </p:sp>
      <p:pic>
        <p:nvPicPr>
          <p:cNvPr id="1027" name="Picture 7" descr="GT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5013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szte_atlat"/>
          <p:cNvPicPr>
            <a:picLocks noChangeAspect="1" noChangeArrowheads="1"/>
          </p:cNvPicPr>
          <p:nvPr/>
        </p:nvPicPr>
        <p:blipFill>
          <a:blip r:embed="rId17">
            <a:lum bright="54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8" b="15149"/>
          <a:stretch>
            <a:fillRect/>
          </a:stretch>
        </p:blipFill>
        <p:spPr bwMode="auto">
          <a:xfrm>
            <a:off x="4419600" y="1608535"/>
            <a:ext cx="4724400" cy="353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699542"/>
            <a:ext cx="7772400" cy="11025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b="1" dirty="0" smtClean="0">
                <a:solidFill>
                  <a:srgbClr val="703636"/>
                </a:solidFill>
              </a:rPr>
              <a:t>Értékpapírpiacok 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23728" y="1707654"/>
            <a:ext cx="7020272" cy="3024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Dr.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Kosztopulosz</a:t>
            </a:r>
            <a:r>
              <a:rPr lang="hu-HU" altLang="hu-HU" sz="2800" i="1" dirty="0" smtClean="0">
                <a:solidFill>
                  <a:srgbClr val="703636"/>
                </a:solidFill>
              </a:rPr>
              <a:t> </a:t>
            </a:r>
            <a:r>
              <a:rPr lang="hu-HU" altLang="hu-HU" sz="2800" i="1" dirty="0" err="1" smtClean="0">
                <a:solidFill>
                  <a:srgbClr val="703636"/>
                </a:solidFill>
              </a:rPr>
              <a:t>Andreász</a:t>
            </a:r>
            <a:endParaRPr lang="hu-HU" altLang="hu-HU" sz="2800" i="1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2800" i="1" dirty="0" smtClean="0">
                <a:solidFill>
                  <a:srgbClr val="703636"/>
                </a:solidFill>
              </a:rPr>
              <a:t>egyetemi docens</a:t>
            </a:r>
          </a:p>
          <a:p>
            <a:pPr>
              <a:lnSpc>
                <a:spcPct val="80000"/>
              </a:lnSpc>
            </a:pPr>
            <a:endParaRPr lang="hu-HU" altLang="hu-HU" sz="2000" dirty="0" smtClean="0">
              <a:solidFill>
                <a:srgbClr val="703636"/>
              </a:solidFill>
            </a:endParaRPr>
          </a:p>
          <a:p>
            <a:pPr>
              <a:lnSpc>
                <a:spcPct val="80000"/>
              </a:lnSpc>
            </a:pPr>
            <a:r>
              <a:rPr lang="hu-HU" altLang="hu-HU" sz="1600" dirty="0" smtClean="0">
                <a:solidFill>
                  <a:srgbClr val="703636"/>
                </a:solidFill>
              </a:rPr>
              <a:t>SZTE GTK Pénzügyek és Nemzetközi Gazdasági Kapcsolatok Intézete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 smtClean="0">
                <a:solidFill>
                  <a:srgbClr val="703636"/>
                </a:solidFill>
              </a:rPr>
              <a:t>	</a:t>
            </a:r>
          </a:p>
          <a:p>
            <a:pPr algn="l">
              <a:lnSpc>
                <a:spcPct val="80000"/>
              </a:lnSpc>
            </a:pPr>
            <a:r>
              <a:rPr lang="hu-HU" altLang="hu-HU" sz="1600" b="1" dirty="0">
                <a:solidFill>
                  <a:srgbClr val="703636"/>
                </a:solidFill>
              </a:rPr>
              <a:t> </a:t>
            </a:r>
            <a:r>
              <a:rPr lang="hu-HU" altLang="hu-HU" sz="1600" b="1" dirty="0" smtClean="0">
                <a:solidFill>
                  <a:srgbClr val="703636"/>
                </a:solidFill>
              </a:rPr>
              <a:t>     </a:t>
            </a:r>
          </a:p>
          <a:p>
            <a:pPr indent="-900000" algn="l">
              <a:lnSpc>
                <a:spcPct val="80000"/>
              </a:lnSpc>
            </a:pPr>
            <a:r>
              <a:rPr lang="hu-HU" altLang="hu-HU" sz="2400" i="1" dirty="0" smtClean="0">
                <a:solidFill>
                  <a:srgbClr val="703636"/>
                </a:solidFill>
              </a:rPr>
              <a:t>         2. fejezet  </a:t>
            </a:r>
            <a:r>
              <a:rPr lang="hu-HU" altLang="hu-HU" sz="2400" b="1" dirty="0">
                <a:solidFill>
                  <a:srgbClr val="703636"/>
                </a:solidFill>
              </a:rPr>
              <a:t>A fix kamatozású értékpapírok világa</a:t>
            </a:r>
            <a:endParaRPr lang="hu-HU" altLang="hu-HU" sz="1600" b="1" i="1" dirty="0" smtClean="0">
              <a:solidFill>
                <a:srgbClr val="703636"/>
              </a:solidFill>
            </a:endParaRPr>
          </a:p>
          <a:p>
            <a:pPr algn="l">
              <a:lnSpc>
                <a:spcPct val="80000"/>
              </a:lnSpc>
            </a:pPr>
            <a:r>
              <a:rPr lang="hu-HU" altLang="hu-HU" sz="1600" b="1" i="1" dirty="0" smtClean="0">
                <a:solidFill>
                  <a:srgbClr val="703636"/>
                </a:solidFill>
              </a:rPr>
              <a:t>		</a:t>
            </a:r>
            <a:endParaRPr lang="hu-HU" altLang="hu-HU" sz="1600" i="1" dirty="0" smtClean="0">
              <a:solidFill>
                <a:srgbClr val="70363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" y="3194747"/>
            <a:ext cx="2094263" cy="19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5576" y="185905"/>
            <a:ext cx="8388424" cy="3533440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hu-HU" sz="3600" b="1" dirty="0" smtClean="0">
                <a:solidFill>
                  <a:srgbClr val="703636"/>
                </a:solidFill>
              </a:rPr>
              <a:t>Feladat: a kötvények befektetői értékelése – az egy ár törvénye  </a:t>
            </a:r>
            <a:endParaRPr lang="hu-HU" sz="3600" dirty="0"/>
          </a:p>
        </p:txBody>
      </p:sp>
      <p:sp>
        <p:nvSpPr>
          <p:cNvPr id="4" name="AutoShape 2" descr="Képtalálat a következ&amp;odblac;re: „bank structure”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8" y="1563638"/>
            <a:ext cx="5153769" cy="3435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3568" y="699541"/>
            <a:ext cx="7776864" cy="3895081"/>
          </a:xfrm>
          <a:ln>
            <a:solidFill>
              <a:srgbClr val="70363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1. Az </a:t>
            </a:r>
            <a:r>
              <a:rPr lang="hu-HU" dirty="0">
                <a:solidFill>
                  <a:srgbClr val="703636"/>
                </a:solidFill>
              </a:rPr>
              <a:t>A, B, C </a:t>
            </a:r>
            <a:r>
              <a:rPr lang="hu-HU" dirty="0" smtClean="0">
                <a:solidFill>
                  <a:srgbClr val="703636"/>
                </a:solidFill>
              </a:rPr>
              <a:t>azonos kockázatú kötvényekről </a:t>
            </a:r>
            <a:r>
              <a:rPr lang="hu-HU" dirty="0">
                <a:solidFill>
                  <a:srgbClr val="703636"/>
                </a:solidFill>
              </a:rPr>
              <a:t>az alábbi információkkal </a:t>
            </a:r>
            <a:r>
              <a:rPr lang="hu-HU" dirty="0" smtClean="0">
                <a:solidFill>
                  <a:srgbClr val="703636"/>
                </a:solidFill>
              </a:rPr>
              <a:t>rendelkezünk: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Mindhárom </a:t>
            </a:r>
            <a:r>
              <a:rPr lang="hu-HU" dirty="0">
                <a:solidFill>
                  <a:srgbClr val="703636"/>
                </a:solidFill>
              </a:rPr>
              <a:t>kötvény 5 év futamidejű és névértékük </a:t>
            </a:r>
            <a:r>
              <a:rPr lang="hu-HU" dirty="0" smtClean="0">
                <a:solidFill>
                  <a:srgbClr val="703636"/>
                </a:solidFill>
              </a:rPr>
              <a:t>100Ft.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Névleges </a:t>
            </a:r>
            <a:r>
              <a:rPr lang="hu-HU" dirty="0">
                <a:solidFill>
                  <a:srgbClr val="703636"/>
                </a:solidFill>
              </a:rPr>
              <a:t>kamatlábaik: 0%, 10% és 20%, </a:t>
            </a:r>
            <a:endParaRPr lang="hu-HU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az </a:t>
            </a:r>
            <a:r>
              <a:rPr lang="hu-HU" dirty="0">
                <a:solidFill>
                  <a:srgbClr val="703636"/>
                </a:solidFill>
              </a:rPr>
              <a:t>árfolyamaik rendre </a:t>
            </a:r>
            <a:r>
              <a:rPr lang="hu-HU" dirty="0" smtClean="0">
                <a:solidFill>
                  <a:srgbClr val="703636"/>
                </a:solidFill>
              </a:rPr>
              <a:t> 80</a:t>
            </a:r>
            <a:r>
              <a:rPr lang="hu-HU" dirty="0">
                <a:solidFill>
                  <a:srgbClr val="703636"/>
                </a:solidFill>
              </a:rPr>
              <a:t>, </a:t>
            </a:r>
            <a:r>
              <a:rPr lang="hu-HU" dirty="0" smtClean="0">
                <a:solidFill>
                  <a:srgbClr val="703636"/>
                </a:solidFill>
              </a:rPr>
              <a:t>   82   és  90</a:t>
            </a:r>
            <a:r>
              <a:rPr lang="hu-HU" dirty="0">
                <a:solidFill>
                  <a:srgbClr val="703636"/>
                </a:solidFill>
              </a:rPr>
              <a:t>. </a:t>
            </a:r>
            <a:endParaRPr lang="hu-HU" dirty="0" smtClean="0">
              <a:solidFill>
                <a:srgbClr val="703636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703636"/>
                </a:solidFill>
              </a:rPr>
              <a:t>Van-e </a:t>
            </a:r>
            <a:r>
              <a:rPr lang="hu-HU" dirty="0">
                <a:solidFill>
                  <a:srgbClr val="703636"/>
                </a:solidFill>
              </a:rPr>
              <a:t>lehetőség arbitrázsra?</a:t>
            </a:r>
          </a:p>
          <a:p>
            <a:pPr marL="0" indent="0" algn="r">
              <a:spcBef>
                <a:spcPts val="1200"/>
              </a:spcBef>
              <a:buNone/>
            </a:pPr>
            <a:r>
              <a:rPr lang="hu-HU" sz="1800" i="1" dirty="0" smtClean="0">
                <a:solidFill>
                  <a:srgbClr val="703636"/>
                </a:solidFill>
              </a:rPr>
              <a:t>       Forrás</a:t>
            </a:r>
            <a:r>
              <a:rPr lang="hu-HU" sz="1800" dirty="0">
                <a:solidFill>
                  <a:srgbClr val="703636"/>
                </a:solidFill>
              </a:rPr>
              <a:t>: Száz J. (1999): Tőzsdei opciók vételre és eladásra (Tanszék Kft., Bp.)</a:t>
            </a:r>
            <a:endParaRPr lang="hu-HU" sz="1800" dirty="0">
              <a:solidFill>
                <a:srgbClr val="70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703636"/>
                </a:solidFill>
              </a:rPr>
              <a:t>A három kötvény és portfólióik pénzáramlásai</a:t>
            </a:r>
            <a:endParaRPr lang="hu-HU" b="1" dirty="0">
              <a:solidFill>
                <a:srgbClr val="703636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928057"/>
              </p:ext>
            </p:extLst>
          </p:nvPr>
        </p:nvGraphicFramePr>
        <p:xfrm>
          <a:off x="1280135" y="1779662"/>
          <a:ext cx="658373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4076454608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1424363062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548935964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3807675955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2543112862"/>
                    </a:ext>
                  </a:extLst>
                </a:gridCol>
                <a:gridCol w="1213866">
                  <a:extLst>
                    <a:ext uri="{9D8B030D-6E8A-4147-A177-3AD203B41FA5}">
                      <a16:colId xmlns:a16="http://schemas.microsoft.com/office/drawing/2014/main" val="252186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</a:t>
                      </a:r>
                      <a:endParaRPr lang="hu-H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A+C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2B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7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-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04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-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3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-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4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4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-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05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5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100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110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220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3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P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80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82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90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170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703636"/>
                          </a:solidFill>
                        </a:rPr>
                        <a:t>164</a:t>
                      </a:r>
                      <a:endParaRPr lang="hu-HU" dirty="0">
                        <a:solidFill>
                          <a:srgbClr val="70363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5989954"/>
                  </a:ext>
                </a:extLst>
              </a:tr>
            </a:tbl>
          </a:graphicData>
        </a:graphic>
      </p:graphicFrame>
      <p:sp>
        <p:nvSpPr>
          <p:cNvPr id="5" name="Balra-jobbra nyíl 4"/>
          <p:cNvSpPr/>
          <p:nvPr/>
        </p:nvSpPr>
        <p:spPr bwMode="auto">
          <a:xfrm>
            <a:off x="6372200" y="4083918"/>
            <a:ext cx="504056" cy="291624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14042</TotalTime>
  <Words>159</Words>
  <Application>Microsoft Office PowerPoint</Application>
  <PresentationFormat>Diavetítés a képernyőre (16:9 oldalarány)</PresentationFormat>
  <Paragraphs>63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6" baseType="lpstr">
      <vt:lpstr>Times New Roman</vt:lpstr>
      <vt:lpstr>Alapértelmezett terv</vt:lpstr>
      <vt:lpstr>Értékpapírpiacok </vt:lpstr>
      <vt:lpstr>PowerPoint-bemutató</vt:lpstr>
      <vt:lpstr>PowerPoint-bemutató</vt:lpstr>
      <vt:lpstr>A három kötvény és portfólióik pénzáramlásai</vt:lpstr>
    </vt:vector>
  </TitlesOfParts>
  <Company>SZTE GTK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Garamhegyi Ábel</dc:creator>
  <cp:lastModifiedBy>Kosztopulosz Andreász</cp:lastModifiedBy>
  <cp:revision>291</cp:revision>
  <dcterms:created xsi:type="dcterms:W3CDTF">2002-09-12T08:02:34Z</dcterms:created>
  <dcterms:modified xsi:type="dcterms:W3CDTF">2020-02-24T23:07:43Z</dcterms:modified>
</cp:coreProperties>
</file>