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7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0008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204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737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4039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279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434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198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915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64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80528" y="195486"/>
            <a:ext cx="921702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A kötvény (számított) árfolyama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 bwMode="auto">
              <a:xfrm>
                <a:off x="251520" y="1079111"/>
                <a:ext cx="8640960" cy="4033392"/>
              </a:xfrm>
              <a:noFill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buFontTx/>
                  <a:buNone/>
                </a:pPr>
                <a:endParaRPr lang="hu-HU" altLang="hu-HU" sz="1200" b="1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alt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altLang="hu-HU" sz="2400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altLang="hu-HU" sz="2400" i="1" dirty="0" err="1" smtClean="0">
                    <a:solidFill>
                      <a:srgbClr val="703636"/>
                    </a:solidFill>
                  </a:rPr>
                  <a:t>CF</a:t>
                </a:r>
                <a:r>
                  <a:rPr lang="hu-HU" altLang="hu-HU" sz="2400" i="1" baseline="-25000" dirty="0" err="1" smtClean="0">
                    <a:solidFill>
                      <a:srgbClr val="703636"/>
                    </a:solidFill>
                  </a:rPr>
                  <a:t>t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: a </a:t>
                </a: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t.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időszak pénzáramlása</a:t>
                </a:r>
              </a:p>
              <a:p>
                <a:pPr marL="0" indent="0" algn="just">
                  <a:buNone/>
                </a:pP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r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diszkontráta (hozamvárakozás)</a:t>
                </a:r>
              </a:p>
              <a:p>
                <a:pPr marL="0" indent="0" algn="just">
                  <a:buNone/>
                </a:pP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n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futamidő</a:t>
                </a:r>
              </a:p>
              <a:p>
                <a:pPr marL="0" indent="0" algn="just">
                  <a:buNone/>
                </a:pP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A kötvény a cash-flowját alkotó pénzáramlás-elemekre, mint </a:t>
                </a:r>
                <a:r>
                  <a:rPr lang="hu-HU" altLang="hu-HU" sz="2400" b="1" dirty="0" smtClean="0">
                    <a:solidFill>
                      <a:srgbClr val="703636"/>
                    </a:solidFill>
                  </a:rPr>
                  <a:t>elemi kötvényekre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, darabolható szét. (Egy 15 éves kamatozó kötvény pl. </a:t>
                </a:r>
                <a:r>
                  <a:rPr lang="hu-HU" altLang="hu-HU" sz="2400" spc="-90" dirty="0" smtClean="0">
                    <a:solidFill>
                      <a:srgbClr val="703636"/>
                    </a:solidFill>
                  </a:rPr>
                  <a:t>15 db elemi kötvényre vágható szét, mert a cash-</a:t>
                </a:r>
                <a:r>
                  <a:rPr lang="hu-HU" altLang="hu-HU" sz="2400" spc="-90" dirty="0" err="1" smtClean="0">
                    <a:solidFill>
                      <a:srgbClr val="703636"/>
                    </a:solidFill>
                  </a:rPr>
                  <a:t>flowja</a:t>
                </a:r>
                <a:r>
                  <a:rPr lang="hu-HU" altLang="hu-HU" sz="2400" spc="-90" dirty="0" smtClean="0">
                    <a:solidFill>
                      <a:srgbClr val="703636"/>
                    </a:solidFill>
                  </a:rPr>
                  <a:t> 15 elemből áll.)</a:t>
                </a:r>
                <a:endParaRPr lang="hu-HU" altLang="hu-HU" sz="2400" spc="-90" dirty="0">
                  <a:solidFill>
                    <a:srgbClr val="703636"/>
                  </a:solidFill>
                </a:endParaRPr>
              </a:p>
            </p:txBody>
          </p:sp>
        </mc:Choice>
        <mc:Fallback xmlns=""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 bwMode="auto">
              <a:xfrm>
                <a:off x="251520" y="1079111"/>
                <a:ext cx="8640960" cy="4033392"/>
              </a:xfrm>
              <a:blipFill>
                <a:blip r:embed="rId3"/>
                <a:stretch>
                  <a:fillRect l="-1340" r="-1340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8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80528" y="195486"/>
            <a:ext cx="921702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Az elemi </a:t>
            </a:r>
            <a:r>
              <a:rPr lang="hu-HU" altLang="hu-HU" sz="3000" b="1" dirty="0" smtClean="0">
                <a:solidFill>
                  <a:srgbClr val="703636"/>
                </a:solidFill>
              </a:rPr>
              <a:t>kötvény (számított) árfolyama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 bwMode="auto">
              <a:xfrm>
                <a:off x="395536" y="1079111"/>
                <a:ext cx="8280920" cy="4033392"/>
              </a:xfrm>
              <a:noFill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buFontTx/>
                  <a:buNone/>
                </a:pPr>
                <a:endParaRPr lang="hu-HU" altLang="hu-HU" sz="1200" b="1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altLang="hu-HU" sz="24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𝑒𝑙𝑒𝑚𝑖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ö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𝑡𝑣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hu-HU" alt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alt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altLang="hu-HU" sz="2400" i="1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r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diszkontráta (hozamvárakozás)</a:t>
                </a:r>
              </a:p>
              <a:p>
                <a:pPr marL="0" indent="0" algn="just">
                  <a:buNone/>
                </a:pP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n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futamidő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Ez a képlet a </a:t>
                </a:r>
                <a:r>
                  <a:rPr lang="hu-HU" altLang="hu-HU" sz="2400" b="1" dirty="0" smtClean="0">
                    <a:solidFill>
                      <a:srgbClr val="703636"/>
                    </a:solidFill>
                  </a:rPr>
                  <a:t>százalékos árfolyamra 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vonatkozik, tehát                  100 egységnyi névérték árfolyamát mutatja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meg.</a:t>
                </a:r>
                <a:endParaRPr lang="hu-HU" alt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 bwMode="auto">
              <a:xfrm>
                <a:off x="395536" y="1079111"/>
                <a:ext cx="8280920" cy="4033392"/>
              </a:xfrm>
              <a:blipFill>
                <a:blip r:embed="rId3"/>
                <a:stretch>
                  <a:fillRect l="-1399" r="-1473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115616" y="185905"/>
            <a:ext cx="734481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 kötvények befektetői értékelése –árfolyam 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43" y="1563638"/>
            <a:ext cx="5026160" cy="32779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396128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Piaci és számított kötvényárfolyam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110108"/>
            <a:ext cx="8784976" cy="1677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marL="0" indent="0" algn="just">
              <a:buNone/>
            </a:pPr>
            <a:r>
              <a:rPr lang="hu-HU" altLang="hu-HU" sz="2000" dirty="0" smtClean="0">
                <a:solidFill>
                  <a:srgbClr val="703636"/>
                </a:solidFill>
              </a:rPr>
              <a:t>			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</a:t>
            </a:r>
            <a:r>
              <a:rPr lang="hu-HU" altLang="hu-HU" sz="2400" b="1" cap="small" dirty="0" smtClean="0">
                <a:solidFill>
                  <a:srgbClr val="703636"/>
                </a:solidFill>
              </a:rPr>
              <a:t>kötvényárfolyam</a:t>
            </a:r>
            <a:endParaRPr lang="hu-HU" altLang="hu-HU" sz="2000" b="1" cap="small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hu-HU" altLang="hu-HU" sz="2000" b="1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altLang="hu-HU" sz="2000" b="1" dirty="0" smtClean="0">
                <a:solidFill>
                  <a:srgbClr val="703636"/>
                </a:solidFill>
              </a:rPr>
              <a:t>                </a:t>
            </a:r>
            <a:r>
              <a:rPr lang="hu-HU" altLang="hu-HU" sz="2000" b="1" cap="small" dirty="0" smtClean="0">
                <a:solidFill>
                  <a:srgbClr val="703636"/>
                </a:solidFill>
              </a:rPr>
              <a:t>piaci árfolyam: </a:t>
            </a:r>
            <a:r>
              <a:rPr lang="hu-HU" altLang="hu-HU" sz="2000" b="1" dirty="0" smtClean="0">
                <a:solidFill>
                  <a:srgbClr val="703636"/>
                </a:solidFill>
              </a:rPr>
              <a:t>		</a:t>
            </a:r>
            <a:endParaRPr lang="hu-HU" altLang="hu-HU" sz="2000" i="1" cap="small" dirty="0">
              <a:solidFill>
                <a:srgbClr val="703636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541376" y="2859782"/>
            <a:ext cx="3382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>
                <a:solidFill>
                  <a:srgbClr val="703636"/>
                </a:solidFill>
              </a:rPr>
              <a:t>a</a:t>
            </a:r>
            <a:r>
              <a:rPr lang="hu-HU" sz="2000" i="1" dirty="0" smtClean="0">
                <a:solidFill>
                  <a:srgbClr val="703636"/>
                </a:solidFill>
              </a:rPr>
              <a:t> kötvény piacon kialakult ára, amennyiért a kötvénnyel a piacon aktuálisan kereskednek</a:t>
            </a:r>
            <a:endParaRPr lang="hu-HU" sz="2000" i="1" dirty="0">
              <a:solidFill>
                <a:srgbClr val="703636"/>
              </a:solidFill>
            </a:endParaRPr>
          </a:p>
        </p:txBody>
      </p:sp>
      <p:cxnSp>
        <p:nvCxnSpPr>
          <p:cNvPr id="4" name="Egyenes összekötő nyíllal 3"/>
          <p:cNvCxnSpPr/>
          <p:nvPr/>
        </p:nvCxnSpPr>
        <p:spPr bwMode="auto">
          <a:xfrm flipH="1">
            <a:off x="2267744" y="1851670"/>
            <a:ext cx="2376264" cy="576064"/>
          </a:xfrm>
          <a:prstGeom prst="straightConnector1">
            <a:avLst/>
          </a:prstGeom>
          <a:ln>
            <a:solidFill>
              <a:srgbClr val="703636"/>
            </a:solidFill>
            <a:headEnd type="none" w="med" len="med"/>
            <a:tailEnd type="triangle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8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396128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Piaci és számított kötvényárfolyam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110108"/>
            <a:ext cx="8784976" cy="1677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marL="0" indent="0" algn="just">
              <a:buNone/>
            </a:pPr>
            <a:r>
              <a:rPr lang="hu-HU" altLang="hu-HU" sz="2000" dirty="0" smtClean="0">
                <a:solidFill>
                  <a:srgbClr val="703636"/>
                </a:solidFill>
              </a:rPr>
              <a:t>			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</a:t>
            </a:r>
            <a:r>
              <a:rPr lang="hu-HU" altLang="hu-HU" sz="2400" b="1" cap="small" dirty="0" smtClean="0">
                <a:solidFill>
                  <a:srgbClr val="703636"/>
                </a:solidFill>
              </a:rPr>
              <a:t>kötvényárfolyam</a:t>
            </a:r>
            <a:endParaRPr lang="hu-HU" altLang="hu-HU" sz="2000" b="1" cap="small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hu-HU" altLang="hu-HU" sz="2000" b="1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altLang="hu-HU" sz="2000" b="1" dirty="0" smtClean="0">
                <a:solidFill>
                  <a:srgbClr val="703636"/>
                </a:solidFill>
              </a:rPr>
              <a:t>                </a:t>
            </a:r>
            <a:r>
              <a:rPr lang="hu-HU" altLang="hu-HU" sz="2000" b="1" cap="small" dirty="0" smtClean="0">
                <a:solidFill>
                  <a:srgbClr val="703636"/>
                </a:solidFill>
              </a:rPr>
              <a:t>piaci árfolyam: </a:t>
            </a:r>
            <a:r>
              <a:rPr lang="hu-HU" altLang="hu-HU" sz="2000" b="1" dirty="0" smtClean="0">
                <a:solidFill>
                  <a:srgbClr val="703636"/>
                </a:solidFill>
              </a:rPr>
              <a:t>		</a:t>
            </a:r>
            <a:r>
              <a:rPr lang="hu-HU" altLang="hu-HU" sz="2000" b="1" cap="small" dirty="0">
                <a:solidFill>
                  <a:srgbClr val="703636"/>
                </a:solidFill>
              </a:rPr>
              <a:t> </a:t>
            </a:r>
            <a:r>
              <a:rPr lang="hu-HU" altLang="hu-HU" sz="2000" b="1" cap="small" dirty="0" smtClean="0">
                <a:solidFill>
                  <a:srgbClr val="703636"/>
                </a:solidFill>
              </a:rPr>
              <a:t>  számított (elméleti) árfolyam:</a:t>
            </a:r>
            <a:endParaRPr lang="hu-HU" altLang="hu-HU" sz="2000" i="1" cap="small" dirty="0">
              <a:solidFill>
                <a:srgbClr val="703636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541376" y="2859782"/>
            <a:ext cx="3382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>
                <a:solidFill>
                  <a:srgbClr val="703636"/>
                </a:solidFill>
              </a:rPr>
              <a:t>a</a:t>
            </a:r>
            <a:r>
              <a:rPr lang="hu-HU" sz="2000" i="1" dirty="0" smtClean="0">
                <a:solidFill>
                  <a:srgbClr val="703636"/>
                </a:solidFill>
              </a:rPr>
              <a:t> kötvény piacon kialakult ára, amennyiért a kötvénnyel a piacon aktuálisan kereskednek</a:t>
            </a:r>
            <a:endParaRPr lang="hu-HU" sz="2000" i="1" dirty="0">
              <a:solidFill>
                <a:srgbClr val="703636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220072" y="2859782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>
                <a:solidFill>
                  <a:srgbClr val="703636"/>
                </a:solidFill>
              </a:rPr>
              <a:t>a</a:t>
            </a:r>
            <a:r>
              <a:rPr lang="hu-HU" sz="2000" i="1" dirty="0" smtClean="0">
                <a:solidFill>
                  <a:srgbClr val="703636"/>
                </a:solidFill>
              </a:rPr>
              <a:t> rendelkezésünkre álló piaci információk alapján kiszámolható, meghatározható árfolyam</a:t>
            </a:r>
            <a:endParaRPr lang="hu-HU" sz="2000" i="1" dirty="0">
              <a:solidFill>
                <a:srgbClr val="703636"/>
              </a:solidFill>
            </a:endParaRPr>
          </a:p>
        </p:txBody>
      </p:sp>
      <p:cxnSp>
        <p:nvCxnSpPr>
          <p:cNvPr id="4" name="Egyenes összekötő nyíllal 3"/>
          <p:cNvCxnSpPr/>
          <p:nvPr/>
        </p:nvCxnSpPr>
        <p:spPr bwMode="auto">
          <a:xfrm flipH="1">
            <a:off x="2267744" y="1851670"/>
            <a:ext cx="2376264" cy="576064"/>
          </a:xfrm>
          <a:prstGeom prst="straightConnector1">
            <a:avLst/>
          </a:prstGeom>
          <a:ln>
            <a:solidFill>
              <a:srgbClr val="703636"/>
            </a:solidFill>
            <a:headEnd type="none" w="med" len="med"/>
            <a:tailEnd type="triangle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 bwMode="auto">
          <a:xfrm>
            <a:off x="4644008" y="1851670"/>
            <a:ext cx="2376000" cy="576064"/>
          </a:xfrm>
          <a:prstGeom prst="straightConnector1">
            <a:avLst/>
          </a:prstGeom>
          <a:ln>
            <a:solidFill>
              <a:srgbClr val="703636"/>
            </a:solidFill>
            <a:headEnd type="none" w="med" len="med"/>
            <a:tailEnd type="triangle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7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80528" y="195486"/>
            <a:ext cx="921702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Mi határozza meg egy kötvény </a:t>
            </a:r>
            <a:br>
              <a:rPr lang="hu-HU" altLang="hu-HU" sz="3000" b="1" dirty="0" smtClean="0">
                <a:solidFill>
                  <a:srgbClr val="703636"/>
                </a:solidFill>
              </a:rPr>
            </a:br>
            <a:r>
              <a:rPr lang="hu-HU" altLang="hu-HU" sz="3000" b="1" dirty="0" smtClean="0">
                <a:solidFill>
                  <a:srgbClr val="703636"/>
                </a:solidFill>
              </a:rPr>
              <a:t>(számított) árfolyamát?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79111"/>
            <a:ext cx="8352928" cy="4033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marL="0" indent="0" algn="just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1.) </a:t>
            </a:r>
            <a:r>
              <a:rPr lang="hu-HU" altLang="hu-HU" sz="2400" b="1" cap="small" dirty="0" smtClean="0">
                <a:solidFill>
                  <a:srgbClr val="703636"/>
                </a:solidFill>
              </a:rPr>
              <a:t>a kötvény pénzáramlás-sorozata</a:t>
            </a:r>
            <a:endParaRPr lang="hu-HU" altLang="hu-HU" sz="2400" b="1" cap="small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80528" y="195486"/>
            <a:ext cx="921702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Mi határozza meg egy kötvény </a:t>
            </a:r>
            <a:br>
              <a:rPr lang="hu-HU" altLang="hu-HU" sz="3000" b="1" dirty="0" smtClean="0">
                <a:solidFill>
                  <a:srgbClr val="703636"/>
                </a:solidFill>
              </a:rPr>
            </a:br>
            <a:r>
              <a:rPr lang="hu-HU" altLang="hu-HU" sz="3000" b="1" dirty="0" smtClean="0">
                <a:solidFill>
                  <a:srgbClr val="703636"/>
                </a:solidFill>
              </a:rPr>
              <a:t>(számított) árfolyamát?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79111"/>
            <a:ext cx="8352928" cy="4033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marL="0" indent="0" algn="just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1.) </a:t>
            </a:r>
            <a:r>
              <a:rPr lang="hu-HU" altLang="hu-HU" sz="2400" b="1" cap="small" dirty="0" smtClean="0">
                <a:solidFill>
                  <a:srgbClr val="703636"/>
                </a:solidFill>
              </a:rPr>
              <a:t>a kötvény pénzáramlás-sorozata</a:t>
            </a:r>
          </a:p>
          <a:p>
            <a:pPr marL="0" indent="0" algn="just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A kötvény cash-</a:t>
            </a:r>
            <a:r>
              <a:rPr lang="hu-HU" altLang="hu-HU" sz="2400" dirty="0" err="1" smtClean="0">
                <a:solidFill>
                  <a:srgbClr val="703636"/>
                </a:solidFill>
              </a:rPr>
              <a:t>flowja</a:t>
            </a:r>
            <a:r>
              <a:rPr lang="hu-HU" altLang="hu-HU" sz="2400" dirty="0" smtClean="0">
                <a:solidFill>
                  <a:srgbClr val="703636"/>
                </a:solidFill>
              </a:rPr>
              <a:t> az alábbiak alapján határozható meg: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névérték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névleges kamatláb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a kamatfizetés gyakorisága és a tőketörlesztés ütemezése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a kötvény futamideje</a:t>
            </a:r>
          </a:p>
          <a:p>
            <a:pPr algn="just">
              <a:buFontTx/>
              <a:buChar char="-"/>
            </a:pPr>
            <a:endParaRPr lang="hu-HU" altLang="hu-HU" sz="2400" b="1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80528" y="195486"/>
            <a:ext cx="921702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Mi határozza meg egy kötvény </a:t>
            </a:r>
            <a:br>
              <a:rPr lang="hu-HU" altLang="hu-HU" sz="3000" b="1" dirty="0" smtClean="0">
                <a:solidFill>
                  <a:srgbClr val="703636"/>
                </a:solidFill>
              </a:rPr>
            </a:br>
            <a:r>
              <a:rPr lang="hu-HU" altLang="hu-HU" sz="3000" b="1" dirty="0" smtClean="0">
                <a:solidFill>
                  <a:srgbClr val="703636"/>
                </a:solidFill>
              </a:rPr>
              <a:t>(számított) árfolyamát?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79111"/>
            <a:ext cx="8352928" cy="4033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marL="0" indent="0" algn="just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1.) </a:t>
            </a:r>
            <a:r>
              <a:rPr lang="hu-HU" altLang="hu-HU" sz="2400" b="1" cap="small" dirty="0" smtClean="0">
                <a:solidFill>
                  <a:srgbClr val="703636"/>
                </a:solidFill>
              </a:rPr>
              <a:t>a kötvény pénzáramlás-sorozata</a:t>
            </a:r>
          </a:p>
          <a:p>
            <a:pPr marL="0" indent="0" algn="just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A kötvény cash-</a:t>
            </a:r>
            <a:r>
              <a:rPr lang="hu-HU" altLang="hu-HU" sz="2400" dirty="0" err="1" smtClean="0">
                <a:solidFill>
                  <a:srgbClr val="703636"/>
                </a:solidFill>
              </a:rPr>
              <a:t>flowja</a:t>
            </a:r>
            <a:r>
              <a:rPr lang="hu-HU" altLang="hu-HU" sz="2400" dirty="0" smtClean="0">
                <a:solidFill>
                  <a:srgbClr val="703636"/>
                </a:solidFill>
              </a:rPr>
              <a:t> az alábbiak alapján határozható meg: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névérték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névleges kamatláb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a kamatfizetés gyakorisága és a tőketörlesztés ütemezése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703636"/>
                </a:solidFill>
              </a:rPr>
              <a:t>a kötvény futamideje</a:t>
            </a:r>
          </a:p>
          <a:p>
            <a:pPr marL="0" indent="0" algn="just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2.) </a:t>
            </a:r>
            <a:r>
              <a:rPr lang="hu-HU" altLang="hu-HU" sz="2400" b="1" cap="small" dirty="0">
                <a:solidFill>
                  <a:srgbClr val="703636"/>
                </a:solidFill>
              </a:rPr>
              <a:t>a </a:t>
            </a:r>
            <a:r>
              <a:rPr lang="hu-HU" altLang="hu-HU" sz="2400" b="1" cap="small" dirty="0" smtClean="0">
                <a:solidFill>
                  <a:srgbClr val="703636"/>
                </a:solidFill>
              </a:rPr>
              <a:t>hasonló kockázatú befektetésektől elvárt hozam</a:t>
            </a:r>
          </a:p>
          <a:p>
            <a:pPr marL="0" indent="0" algn="just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Ez a hozamvárakozás lesz a diszkontráta.</a:t>
            </a:r>
            <a:endParaRPr lang="hu-HU" altLang="hu-HU" sz="24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80528" y="195486"/>
            <a:ext cx="921702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A kötvény (számított) árfolyama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 bwMode="auto">
              <a:xfrm>
                <a:off x="323528" y="1079111"/>
                <a:ext cx="8352928" cy="4033392"/>
              </a:xfrm>
              <a:noFill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buFontTx/>
                  <a:buNone/>
                </a:pPr>
                <a:endParaRPr lang="hu-HU" altLang="hu-HU" sz="1200" b="1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alt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altLang="hu-HU" sz="2400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altLang="hu-HU" sz="2400" i="1" dirty="0" err="1" smtClean="0">
                    <a:solidFill>
                      <a:srgbClr val="703636"/>
                    </a:solidFill>
                  </a:rPr>
                  <a:t>CF</a:t>
                </a:r>
                <a:r>
                  <a:rPr lang="hu-HU" altLang="hu-HU" sz="2400" i="1" baseline="-25000" dirty="0" err="1" smtClean="0">
                    <a:solidFill>
                      <a:srgbClr val="703636"/>
                    </a:solidFill>
                  </a:rPr>
                  <a:t>t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: a </a:t>
                </a: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t.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időszak pénzáramlása</a:t>
                </a:r>
              </a:p>
              <a:p>
                <a:pPr marL="0" indent="0" algn="just">
                  <a:buNone/>
                </a:pP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r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diszkontráta (hozamvárakozás)</a:t>
                </a:r>
              </a:p>
              <a:p>
                <a:pPr marL="0" indent="0" algn="just">
                  <a:buNone/>
                </a:pP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n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futamidő</a:t>
                </a:r>
              </a:p>
              <a:p>
                <a:pPr marL="0" indent="0" algn="just">
                  <a:buNone/>
                </a:pP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(Ez tulajdonképpen a DCF-formula alkalmazása a kötvényekre: a kötvény cash-</a:t>
                </a:r>
                <a:r>
                  <a:rPr lang="hu-HU" altLang="hu-HU" sz="2400" dirty="0" err="1" smtClean="0">
                    <a:solidFill>
                      <a:srgbClr val="703636"/>
                    </a:solidFill>
                  </a:rPr>
                  <a:t>flowjának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a jelenérték-összege.)</a:t>
                </a:r>
                <a:endParaRPr lang="hu-HU" alt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 xmlns=""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 bwMode="auto">
              <a:xfrm>
                <a:off x="323528" y="1079111"/>
                <a:ext cx="8352928" cy="4033392"/>
              </a:xfrm>
              <a:blipFill>
                <a:blip r:embed="rId3"/>
                <a:stretch>
                  <a:fillRect l="-1387" r="-1460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2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80528" y="195486"/>
            <a:ext cx="921702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A kötvény (számított) árfolyama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 bwMode="auto">
              <a:xfrm>
                <a:off x="323528" y="1079111"/>
                <a:ext cx="8352928" cy="4033392"/>
              </a:xfrm>
              <a:noFill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buFontTx/>
                  <a:buNone/>
                </a:pPr>
                <a:endParaRPr lang="hu-HU" altLang="hu-HU" sz="1200" b="1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alt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alt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alt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𝑃𝑉𝐼𝐹𝐴</m:t>
                          </m:r>
                        </m:e>
                        <m:sub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𝐾𝑎𝑚𝑎𝑡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𝐷𝐹</m:t>
                          </m:r>
                        </m:e>
                        <m:sub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u-HU" alt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𝑟𝑡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hu-HU" alt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hu-HU" altLang="hu-HU" sz="2400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A kötvény cash-</a:t>
                </a:r>
                <a:r>
                  <a:rPr lang="hu-HU" altLang="hu-HU" sz="2400" dirty="0" err="1" smtClean="0">
                    <a:solidFill>
                      <a:srgbClr val="703636"/>
                    </a:solidFill>
                  </a:rPr>
                  <a:t>flowja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a kamatsorozatra (ami egy annuitás) és az egyösszegű lejáratkori névérték-visszafizetésre bontható szét.</a:t>
                </a:r>
              </a:p>
              <a:p>
                <a:pPr marL="0" indent="0" algn="just">
                  <a:buNone/>
                </a:pPr>
                <a:r>
                  <a:rPr lang="hu-HU" altLang="hu-HU" sz="2400" i="1" dirty="0" err="1" smtClean="0">
                    <a:solidFill>
                      <a:srgbClr val="703636"/>
                    </a:solidFill>
                  </a:rPr>
                  <a:t>PVIFA</a:t>
                </a:r>
                <a:r>
                  <a:rPr lang="hu-HU" altLang="hu-HU" sz="2400" i="1" baseline="-25000" dirty="0" err="1" smtClean="0">
                    <a:solidFill>
                      <a:srgbClr val="703636"/>
                    </a:solidFill>
                  </a:rPr>
                  <a:t>r,n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jelenértékű annuitástényező </a:t>
                </a: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r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diszkontráta és </a:t>
                </a: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n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 periódus esetén</a:t>
                </a:r>
              </a:p>
              <a:p>
                <a:pPr marL="0" indent="0" algn="just">
                  <a:buNone/>
                </a:pPr>
                <a:r>
                  <a:rPr lang="hu-HU" altLang="hu-HU" sz="2400" i="1" dirty="0" err="1" smtClean="0">
                    <a:solidFill>
                      <a:srgbClr val="703636"/>
                    </a:solidFill>
                  </a:rPr>
                  <a:t>DF</a:t>
                </a:r>
                <a:r>
                  <a:rPr lang="hu-HU" altLang="hu-HU" sz="2400" i="1" baseline="-25000" dirty="0" err="1" smtClean="0">
                    <a:solidFill>
                      <a:srgbClr val="703636"/>
                    </a:solidFill>
                  </a:rPr>
                  <a:t>r,n</a:t>
                </a:r>
                <a:r>
                  <a:rPr lang="hu-HU" altLang="hu-HU" sz="2400" i="1" dirty="0" smtClean="0">
                    <a:solidFill>
                      <a:srgbClr val="703636"/>
                    </a:solidFill>
                  </a:rPr>
                  <a:t> </a:t>
                </a:r>
                <a:r>
                  <a:rPr lang="hu-HU" altLang="hu-HU" sz="2400" dirty="0" smtClean="0">
                    <a:solidFill>
                      <a:srgbClr val="703636"/>
                    </a:solidFill>
                  </a:rPr>
                  <a:t>: a diszkonttényező </a:t>
                </a:r>
                <a:r>
                  <a:rPr lang="hu-HU" altLang="hu-HU" sz="2400" i="1" dirty="0">
                    <a:solidFill>
                      <a:srgbClr val="703636"/>
                    </a:solidFill>
                  </a:rPr>
                  <a:t>r</a:t>
                </a:r>
                <a:r>
                  <a:rPr lang="hu-HU" altLang="hu-HU" sz="2400" dirty="0">
                    <a:solidFill>
                      <a:srgbClr val="703636"/>
                    </a:solidFill>
                  </a:rPr>
                  <a:t> diszkontráta és </a:t>
                </a:r>
                <a:r>
                  <a:rPr lang="hu-HU" altLang="hu-HU" sz="2400" i="1" dirty="0">
                    <a:solidFill>
                      <a:srgbClr val="703636"/>
                    </a:solidFill>
                  </a:rPr>
                  <a:t>n</a:t>
                </a:r>
                <a:r>
                  <a:rPr lang="hu-HU" altLang="hu-HU" sz="2400" dirty="0">
                    <a:solidFill>
                      <a:srgbClr val="703636"/>
                    </a:solidFill>
                  </a:rPr>
                  <a:t> periódus esetén</a:t>
                </a:r>
              </a:p>
              <a:p>
                <a:pPr marL="0" indent="0" algn="just">
                  <a:buNone/>
                </a:pPr>
                <a:endParaRPr lang="hu-HU" alt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 xmlns=""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 bwMode="auto">
              <a:xfrm>
                <a:off x="323528" y="1079111"/>
                <a:ext cx="8352928" cy="4033392"/>
              </a:xfrm>
              <a:blipFill>
                <a:blip r:embed="rId3"/>
                <a:stretch>
                  <a:fillRect l="-1387" r="-1460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0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13864</TotalTime>
  <Words>535</Words>
  <Application>Microsoft Office PowerPoint</Application>
  <PresentationFormat>Diavetítés a képernyőre (16:9 oldalarány)</PresentationFormat>
  <Paragraphs>82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Cambria Math</vt:lpstr>
      <vt:lpstr>Times New Roman</vt:lpstr>
      <vt:lpstr>Alapértelmezett terv</vt:lpstr>
      <vt:lpstr>Értékpapírpiacok </vt:lpstr>
      <vt:lpstr>PowerPoint-bemutató</vt:lpstr>
      <vt:lpstr>Piaci és számított kötvényárfolyam</vt:lpstr>
      <vt:lpstr>Piaci és számított kötvényárfolyam</vt:lpstr>
      <vt:lpstr>Mi határozza meg egy kötvény  (számított) árfolyamát?</vt:lpstr>
      <vt:lpstr>Mi határozza meg egy kötvény  (számított) árfolyamát?</vt:lpstr>
      <vt:lpstr>Mi határozza meg egy kötvény  (számított) árfolyamát?</vt:lpstr>
      <vt:lpstr>A kötvény (számított) árfolyama</vt:lpstr>
      <vt:lpstr>A kötvény (számított) árfolyama</vt:lpstr>
      <vt:lpstr>A kötvény (számított) árfolyama</vt:lpstr>
      <vt:lpstr>Az elemi kötvény (számított) árfolyama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283</cp:revision>
  <dcterms:created xsi:type="dcterms:W3CDTF">2002-09-12T08:02:34Z</dcterms:created>
  <dcterms:modified xsi:type="dcterms:W3CDTF">2020-02-23T18:17:59Z</dcterms:modified>
</cp:coreProperties>
</file>