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76" r:id="rId2"/>
    <p:sldId id="402" r:id="rId3"/>
    <p:sldId id="405" r:id="rId4"/>
    <p:sldId id="404" r:id="rId5"/>
    <p:sldId id="406" r:id="rId6"/>
    <p:sldId id="407" r:id="rId7"/>
    <p:sldId id="408" r:id="rId8"/>
    <p:sldId id="409" r:id="rId9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131" d="100"/>
          <a:sy n="131" d="100"/>
        </p:scale>
        <p:origin x="1122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5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836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034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3022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46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  1.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Az értékpapír-piac mint a pénz-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b="1" dirty="0" smtClean="0">
                <a:solidFill>
                  <a:srgbClr val="703636"/>
                </a:solidFill>
              </a:rPr>
              <a:t>                           tőkepiac része</a:t>
            </a:r>
            <a:r>
              <a:rPr lang="hu-HU" altLang="hu-HU" sz="1600" b="1" i="1" spc="-50" dirty="0" smtClean="0">
                <a:solidFill>
                  <a:srgbClr val="703636"/>
                </a:solidFill>
              </a:rPr>
              <a:t>                                      </a:t>
            </a:r>
          </a:p>
          <a:p>
            <a:pPr algn="l">
              <a:lnSpc>
                <a:spcPct val="80000"/>
              </a:lnSpc>
            </a:pPr>
            <a:endParaRPr lang="hu-HU" altLang="hu-HU" sz="1600" b="1" i="1" dirty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55575" y="411510"/>
            <a:ext cx="9144000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Kamatláb és diszkontláb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63638"/>
            <a:ext cx="792480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4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kamatláb a </a:t>
            </a:r>
            <a:r>
              <a:rPr lang="hu-HU" b="1" dirty="0" err="1" smtClean="0">
                <a:solidFill>
                  <a:srgbClr val="703636"/>
                </a:solidFill>
              </a:rPr>
              <a:t>jelenbeli</a:t>
            </a:r>
            <a:r>
              <a:rPr lang="hu-HU" b="1" dirty="0" smtClean="0">
                <a:solidFill>
                  <a:srgbClr val="703636"/>
                </a:solidFill>
              </a:rPr>
              <a:t> összegre vetít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35646"/>
            <a:ext cx="8640960" cy="3394472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k=6% kamatláb esetén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 100 Ft folyósításhoz    </a:t>
            </a:r>
            <a:r>
              <a:rPr lang="hu-HU" sz="2400" dirty="0" smtClean="0">
                <a:solidFill>
                  <a:srgbClr val="703636"/>
                </a:solidFill>
                <a:sym typeface="Wingdings" panose="05000000000000000000" pitchFamily="2" charset="2"/>
              </a:rPr>
              <a:t></a:t>
            </a:r>
            <a:r>
              <a:rPr lang="hu-HU" sz="2400" dirty="0" smtClean="0">
                <a:solidFill>
                  <a:srgbClr val="703636"/>
                </a:solidFill>
              </a:rPr>
              <a:t>  106 Ft visszafizetés tartozik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                                            100 + 100 ∙ 6% = 106</a:t>
            </a:r>
            <a:endParaRPr lang="hu-HU" sz="24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A diszkontláb a jövőbeli összegre vetít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35646"/>
            <a:ext cx="8640960" cy="3394472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k=6% kamatláb esetén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 100 Ft folyósításhoz    </a:t>
            </a:r>
            <a:r>
              <a:rPr lang="hu-HU" sz="2400" dirty="0" smtClean="0">
                <a:solidFill>
                  <a:srgbClr val="703636"/>
                </a:solidFill>
                <a:sym typeface="Wingdings" panose="05000000000000000000" pitchFamily="2" charset="2"/>
              </a:rPr>
              <a:t></a:t>
            </a:r>
            <a:r>
              <a:rPr lang="hu-HU" sz="2400" dirty="0" smtClean="0">
                <a:solidFill>
                  <a:srgbClr val="703636"/>
                </a:solidFill>
              </a:rPr>
              <a:t>  106 Ft visszafizetés tartozik</a:t>
            </a:r>
          </a:p>
          <a:p>
            <a:pPr marL="0" indent="0">
              <a:buNone/>
            </a:pPr>
            <a:r>
              <a:rPr lang="hu-HU" sz="2400">
                <a:solidFill>
                  <a:srgbClr val="703636"/>
                </a:solidFill>
              </a:rPr>
              <a:t> </a:t>
            </a:r>
            <a:r>
              <a:rPr lang="hu-HU" sz="2400" smtClean="0">
                <a:solidFill>
                  <a:srgbClr val="703636"/>
                </a:solidFill>
              </a:rPr>
              <a:t>                                                     100 </a:t>
            </a:r>
            <a:r>
              <a:rPr lang="hu-HU" sz="2400">
                <a:solidFill>
                  <a:srgbClr val="703636"/>
                </a:solidFill>
              </a:rPr>
              <a:t>+ 100 ∙ 6% = 106</a:t>
            </a:r>
            <a:endParaRPr lang="hu-HU" sz="2400" dirty="0">
              <a:solidFill>
                <a:srgbClr val="703636"/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d=6% diszkontláb esetén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703636"/>
                </a:solidFill>
              </a:rPr>
              <a:t>100 Ft visszafizetéshez </a:t>
            </a:r>
            <a:r>
              <a:rPr lang="hu-HU" sz="2400" dirty="0">
                <a:solidFill>
                  <a:srgbClr val="703636"/>
                </a:solidFill>
                <a:sym typeface="Wingdings" panose="05000000000000000000" pitchFamily="2" charset="2"/>
              </a:rPr>
              <a:t></a:t>
            </a:r>
            <a:r>
              <a:rPr lang="hu-HU" sz="2400" dirty="0" smtClean="0">
                <a:solidFill>
                  <a:srgbClr val="703636"/>
                </a:solidFill>
              </a:rPr>
              <a:t>  100 – 100 ∙ 6% = 94 Ft folyósítás tartozik</a:t>
            </a:r>
            <a:endParaRPr lang="hu-HU" sz="24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363272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Feladat: kamatlábból diszkontláb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altLang="hu-HU" sz="2800" dirty="0">
                <a:solidFill>
                  <a:srgbClr val="703636"/>
                </a:solidFill>
              </a:rPr>
              <a:t>Egy 180 napos hitelre 10% kamatot kellett fizetni. Ez hány százalékos éves diszkontlábnak felel meg?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34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363272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Feladat: kamatlábból diszkontláb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Egy 180 napos hitelre 10% kamatot kellett fizetni. Ez hány százalékos éves diszkontlábnak felel meg?</a:t>
                </a:r>
              </a:p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A képlet:</a:t>
                </a:r>
                <a14:m>
                  <m:oMath xmlns:m="http://schemas.openxmlformats.org/officeDocument/2006/math">
                    <m:r>
                      <a:rPr lang="hu-HU" altLang="hu-HU" sz="2800" b="0" i="0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hu-HU" altLang="hu-HU" sz="28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u-HU" altLang="hu-HU" sz="28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hu-HU" altLang="hu-HU" sz="2800" dirty="0">
                  <a:solidFill>
                    <a:srgbClr val="703636"/>
                  </a:solidFill>
                </a:endParaRPr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81" t="-1975" r="-148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5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363272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Feladat: kamatlábból diszkontláb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Egy 180 napos hitelre 10% kamatot kellett fizetni. Ez hány százalékos éves diszkontlábnak felel meg?</a:t>
                </a:r>
              </a:p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A képlet:</a:t>
                </a:r>
                <a14:m>
                  <m:oMath xmlns:m="http://schemas.openxmlformats.org/officeDocument/2006/math">
                    <m:r>
                      <a:rPr lang="hu-HU" altLang="hu-HU" sz="2800" b="0" i="0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hu-HU" altLang="hu-HU" sz="28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u-HU" altLang="hu-HU" sz="28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hu-HU" altLang="hu-HU" sz="28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Behelyettesítve: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hu-HU" altLang="hu-HU" sz="2800" i="1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u-HU" altLang="hu-HU" sz="2800" i="1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smtClean="0">
                    <a:solidFill>
                      <a:srgbClr val="703636"/>
                    </a:solidFill>
                  </a:rPr>
                  <a:t>=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num>
                      <m:den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smtClean="0">
                    <a:solidFill>
                      <a:srgbClr val="703636"/>
                    </a:solidFill>
                  </a:rPr>
                  <a:t>=</a:t>
                </a:r>
                <a:r>
                  <a:rPr lang="hu-HU" dirty="0" smtClean="0"/>
                  <a:t>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0,0909 azaz 9,09% fél évre</a:t>
                </a:r>
                <a:endParaRPr 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81" t="-1975" r="-148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8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363272" cy="857250"/>
          </a:xfrm>
        </p:spPr>
        <p:txBody>
          <a:bodyPr/>
          <a:lstStyle/>
          <a:p>
            <a:r>
              <a:rPr lang="hu-HU" b="1" dirty="0" smtClean="0">
                <a:solidFill>
                  <a:srgbClr val="703636"/>
                </a:solidFill>
              </a:rPr>
              <a:t>Feladat: kamatlábból diszkontláb</a:t>
            </a:r>
            <a:endParaRPr lang="hu-HU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Egy 180 napos hitelre 10% kamatot kellett fizetni. Ez hány százalékos éves diszkontlábnak felel meg?</a:t>
                </a:r>
              </a:p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A képlet:</a:t>
                </a:r>
                <a14:m>
                  <m:oMath xmlns:m="http://schemas.openxmlformats.org/officeDocument/2006/math">
                    <m:r>
                      <a:rPr lang="hu-HU" altLang="hu-HU" sz="2800" b="0" i="0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hu-HU" altLang="hu-HU" sz="28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u-HU" altLang="hu-HU" sz="2800" b="0" i="1" smtClean="0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hu-HU" altLang="hu-HU" sz="28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altLang="hu-HU" sz="2800" dirty="0" smtClean="0">
                    <a:solidFill>
                      <a:srgbClr val="703636"/>
                    </a:solidFill>
                  </a:rPr>
                  <a:t>Behelyettesítve: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hu-HU" altLang="hu-HU" sz="2800" i="1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u-HU" altLang="hu-HU" sz="2800" i="1">
                        <a:solidFill>
                          <a:srgbClr val="70363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smtClean="0">
                    <a:solidFill>
                      <a:srgbClr val="703636"/>
                    </a:solidFill>
                  </a:rPr>
                  <a:t>=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num>
                      <m:den>
                        <m:r>
                          <a:rPr lang="hu-HU" altLang="hu-HU" sz="2800" i="1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hu-HU" altLang="hu-HU" sz="2800" b="0" i="1" smtClean="0">
                            <a:solidFill>
                              <a:srgbClr val="703636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smtClean="0">
                    <a:solidFill>
                      <a:srgbClr val="703636"/>
                    </a:solidFill>
                  </a:rPr>
                  <a:t>=</a:t>
                </a:r>
                <a:r>
                  <a:rPr lang="hu-HU" dirty="0" smtClean="0"/>
                  <a:t>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0,0909 azaz 9,09% fél évre</a:t>
                </a:r>
              </a:p>
              <a:p>
                <a:pPr marL="0" indent="0" algn="just">
                  <a:buNone/>
                </a:pPr>
                <a:r>
                  <a:rPr lang="hu-HU" sz="2400" smtClean="0">
                    <a:solidFill>
                      <a:srgbClr val="703636"/>
                    </a:solidFill>
                  </a:rPr>
                  <a:t>Egy </a:t>
                </a:r>
                <a:r>
                  <a:rPr lang="hu-HU" sz="2400" dirty="0" smtClean="0">
                    <a:solidFill>
                      <a:srgbClr val="703636"/>
                    </a:solidFill>
                  </a:rPr>
                  <a:t>évre ennek a kétszerese, azaz 18,18% lesz a diszkontláb.</a:t>
                </a:r>
                <a:endParaRPr lang="hu-HU" sz="2400" dirty="0">
                  <a:solidFill>
                    <a:srgbClr val="703636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81" t="-1975" r="-1481" b="-43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6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14658</TotalTime>
  <Words>306</Words>
  <Application>Microsoft Office PowerPoint</Application>
  <PresentationFormat>Diavetítés a képernyőre (16:9 oldalarány)</PresentationFormat>
  <Paragraphs>45</Paragraphs>
  <Slides>8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Cambria Math</vt:lpstr>
      <vt:lpstr>Times New Roman</vt:lpstr>
      <vt:lpstr>Wingdings</vt:lpstr>
      <vt:lpstr>Alapértelmezett terv</vt:lpstr>
      <vt:lpstr>Értékpapírpiacok </vt:lpstr>
      <vt:lpstr>PowerPoint-bemutató</vt:lpstr>
      <vt:lpstr>A kamatláb a jelenbeli összegre vetít</vt:lpstr>
      <vt:lpstr>A diszkontláb a jövőbeli összegre vetít</vt:lpstr>
      <vt:lpstr>Feladat: kamatlábból diszkontláb</vt:lpstr>
      <vt:lpstr>Feladat: kamatlábból diszkontláb</vt:lpstr>
      <vt:lpstr>Feladat: kamatlábból diszkontláb</vt:lpstr>
      <vt:lpstr>Feladat: kamatlábból diszkontláb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248</cp:revision>
  <dcterms:created xsi:type="dcterms:W3CDTF">2002-09-12T08:02:34Z</dcterms:created>
  <dcterms:modified xsi:type="dcterms:W3CDTF">2020-01-20T15:51:44Z</dcterms:modified>
</cp:coreProperties>
</file>