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8"/>
  </p:notesMasterIdLst>
  <p:sldIdLst>
    <p:sldId id="256" r:id="rId2"/>
    <p:sldId id="285" r:id="rId3"/>
    <p:sldId id="258" r:id="rId4"/>
    <p:sldId id="264" r:id="rId5"/>
    <p:sldId id="265" r:id="rId6"/>
    <p:sldId id="284" r:id="rId7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User" initials="U" lastIdx="0" clrIdx="0">
    <p:extLst>
      <p:ext uri="{19B8F6BF-5375-455C-9EA6-DF929625EA0E}">
        <p15:presenceInfo xmlns:p15="http://schemas.microsoft.com/office/powerpoint/2012/main" userId="User" providerId="None"/>
      </p:ext>
    </p:extLst>
  </p:cmAuthor>
  <p:cmAuthor id="2" name="Harkai István" initials="HI" lastIdx="1" clrIdx="1">
    <p:extLst>
      <p:ext uri="{19B8F6BF-5375-455C-9EA6-DF929625EA0E}">
        <p15:presenceInfo xmlns:p15="http://schemas.microsoft.com/office/powerpoint/2012/main" userId="Harkai István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24" autoAdjust="0"/>
    <p:restoredTop sz="86047" autoAdjust="0"/>
  </p:normalViewPr>
  <p:slideViewPr>
    <p:cSldViewPr snapToGrid="0">
      <p:cViewPr varScale="1">
        <p:scale>
          <a:sx n="100" d="100"/>
          <a:sy n="100" d="100"/>
        </p:scale>
        <p:origin x="1224" y="90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commentAuthors" Target="commentAuthor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5763E5-DE99-42BA-934E-5737226B85EC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90DE59-9875-4DE5-A2AA-D7BB8051D0F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7824231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1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3798048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hu-HU" smtClean="0"/>
              <a:t>https://hu.wikipedia.org/wiki/Antonio_Vivaldi#/media/F%C3%A1jl:Vivaldi.jpg</a:t>
            </a:r>
          </a:p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78309754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</a:t>
            </a:r>
            <a:r>
              <a:rPr lang="hu-HU" dirty="0" smtClean="0"/>
              <a:t>://karrierologia.com/wp-content/uploads/2017/07/jk-rowling-harry-potter.jpg</a:t>
            </a:r>
          </a:p>
          <a:p>
            <a:r>
              <a:rPr lang="hu-HU" dirty="0" smtClean="0"/>
              <a:t>https://upload.wikimedia.org/wikipedia/commons/thumb/9/98/Pablo_picasso_1.jpg/170px-Pablo_picasso_1.jpg</a:t>
            </a:r>
          </a:p>
          <a:p>
            <a:r>
              <a:rPr lang="hu-HU" dirty="0" smtClean="0"/>
              <a:t>https://image.cnbcfm.com/api/v1/image/103909159-GettyImages-3230586.jpg?v=1574111209&amp;w=900&amp;h=506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3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17486422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https://www.aurin-choir.hu/wp-content/uploads/2019/02/nyito_vegyes.jpg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4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9972233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hu-HU" dirty="0" smtClean="0"/>
              <a:t>https://sites.google.com/site/kartundisniy55/_/rsrc/1468750605100/config/customLogo.gif?revision=1</a:t>
            </a:r>
          </a:p>
          <a:p>
            <a:r>
              <a:rPr lang="hu-HU" dirty="0" smtClean="0"/>
              <a:t>https://hu.wikipedia.org/wiki/EMI#/media/F%C3%A1jl:EMI_logo.svg</a:t>
            </a:r>
          </a:p>
          <a:p>
            <a:r>
              <a:rPr lang="hu-HU" dirty="0" smtClean="0"/>
              <a:t>https://www.universalmusic.com/wp-content/uploads/2015/09/universal-music-group-logo.png</a:t>
            </a:r>
          </a:p>
          <a:p>
            <a:r>
              <a:rPr lang="hu-HU" dirty="0" smtClean="0"/>
              <a:t>https://amerikaimesek.hu/wp-content/uploads/2019/03/warner_bros-_pictures_intro-700x467.jpg</a:t>
            </a:r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90DE59-9875-4DE5-A2AA-D7BB8051D0FB}" type="slidenum">
              <a:rPr lang="hu-HU" smtClean="0"/>
              <a:pPr/>
              <a:t>5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2876448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3.png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_rels/slideLayout9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Relationship Id="rId5" Type="http://schemas.microsoft.com/office/2007/relationships/hdphoto" Target="../media/hdphoto1.wdp"/><Relationship Id="rId4" Type="http://schemas.openxmlformats.org/officeDocument/2006/relationships/image" Target="../media/image2.png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920834" y="134694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6200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0834" y="4299696"/>
            <a:ext cx="10222992" cy="80683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175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9" name="Rectangle 8"/>
          <p:cNvSpPr/>
          <p:nvPr/>
        </p:nvSpPr>
        <p:spPr>
          <a:xfrm>
            <a:off x="920834" y="1484779"/>
            <a:ext cx="10222992" cy="274320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10" name="Group 9"/>
          <p:cNvGrpSpPr/>
          <p:nvPr/>
        </p:nvGrpSpPr>
        <p:grpSpPr>
          <a:xfrm>
            <a:off x="9649215" y="4068923"/>
            <a:ext cx="1080904" cy="1080902"/>
            <a:chOff x="9685338" y="4460675"/>
            <a:chExt cx="1080904" cy="1080902"/>
          </a:xfrm>
        </p:grpSpPr>
        <p:sp>
          <p:nvSpPr>
            <p:cNvPr id="11" name="Oval 10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2" name="Oval 11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51560" y="1432223"/>
            <a:ext cx="9966960" cy="3035808"/>
          </a:xfrm>
        </p:spPr>
        <p:txBody>
          <a:bodyPr anchor="ctr">
            <a:noAutofit/>
          </a:bodyPr>
          <a:lstStyle>
            <a:lvl1pPr algn="l">
              <a:lnSpc>
                <a:spcPct val="80000"/>
              </a:lnSpc>
              <a:defRPr sz="9600" cap="all" baseline="0">
                <a:blipFill dpi="0" rotWithShape="1">
                  <a:blip r:embed="rId4"/>
                  <a:srcRect/>
                  <a:tile tx="6350" ty="-127000" sx="65000" sy="64000" flip="none" algn="tl"/>
                </a:blipFill>
              </a:defRPr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69848" y="4389120"/>
            <a:ext cx="7891272" cy="1069848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1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hu-HU" smtClean="0"/>
              <a:t>Alcím mintájának szerkesztése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592733" y="4289334"/>
            <a:ext cx="1193868" cy="640080"/>
          </a:xfrm>
        </p:spPr>
        <p:txBody>
          <a:bodyPr/>
          <a:lstStyle>
            <a:lvl1pPr>
              <a:defRPr sz="2800"/>
            </a:lvl1pPr>
          </a:lstStyle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5630237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8386002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533400"/>
            <a:ext cx="2552700" cy="5638800"/>
          </a:xfrm>
        </p:spPr>
        <p:txBody>
          <a:bodyPr vert="eaVert"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533400"/>
            <a:ext cx="7505700" cy="5638800"/>
          </a:xfrm>
        </p:spPr>
        <p:txBody>
          <a:bodyPr vert="eaVert"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566089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63291417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4917989"/>
            <a:ext cx="12192000" cy="1940010"/>
          </a:xfrm>
          <a:prstGeom prst="rect">
            <a:avLst/>
          </a:prstGeom>
          <a:blipFill dpi="0" rotWithShape="1">
            <a:blip r:embed="rId2" cstate="print">
              <a:alphaModFix amt="85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67128" y="1225296"/>
            <a:ext cx="9281160" cy="3520440"/>
          </a:xfrm>
        </p:spPr>
        <p:txBody>
          <a:bodyPr anchor="ctr">
            <a:normAutofit/>
          </a:bodyPr>
          <a:lstStyle>
            <a:lvl1pPr>
              <a:lnSpc>
                <a:spcPct val="80000"/>
              </a:lnSpc>
              <a:defRPr sz="8000" b="0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65774" y="5020056"/>
            <a:ext cx="9052560" cy="1066800"/>
          </a:xfrm>
        </p:spPr>
        <p:txBody>
          <a:bodyPr anchor="t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593667" y="6272784"/>
            <a:ext cx="2644309" cy="365125"/>
          </a:xfrm>
        </p:spPr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182708" y="6272784"/>
            <a:ext cx="6327648" cy="365125"/>
          </a:xfrm>
        </p:spPr>
        <p:txBody>
          <a:bodyPr/>
          <a:lstStyle/>
          <a:p>
            <a:endParaRPr lang="hu-HU"/>
          </a:p>
        </p:txBody>
      </p:sp>
      <p:grpSp>
        <p:nvGrpSpPr>
          <p:cNvPr id="8" name="Group 7"/>
          <p:cNvGrpSpPr/>
          <p:nvPr/>
        </p:nvGrpSpPr>
        <p:grpSpPr>
          <a:xfrm>
            <a:off x="897399" y="2325848"/>
            <a:ext cx="1080904" cy="1080902"/>
            <a:chOff x="9685338" y="4460675"/>
            <a:chExt cx="1080904" cy="1080902"/>
          </a:xfrm>
        </p:grpSpPr>
        <p:sp>
          <p:nvSpPr>
            <p:cNvPr id="9" name="Oval 8"/>
            <p:cNvSpPr/>
            <p:nvPr/>
          </p:nvSpPr>
          <p:spPr>
            <a:xfrm>
              <a:off x="9685338" y="4460675"/>
              <a:ext cx="1080904" cy="1080902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</a14:imgLayer>
                    </a14:imgProps>
                  </a:ext>
                </a:extLst>
              </a:blip>
              <a:srcRect/>
              <a:tile tx="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9793429" y="4568765"/>
              <a:ext cx="864723" cy="864722"/>
            </a:xfrm>
            <a:prstGeom prst="ellipse">
              <a:avLst/>
            </a:prstGeom>
            <a:noFill/>
            <a:ln w="254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43702" y="2506133"/>
            <a:ext cx="1188298" cy="720332"/>
          </a:xfrm>
        </p:spPr>
        <p:txBody>
          <a:bodyPr/>
          <a:lstStyle>
            <a:lvl1pPr>
              <a:defRPr sz="2800"/>
            </a:lvl1pPr>
          </a:lstStyle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872090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9848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64224" y="2194560"/>
            <a:ext cx="4754880" cy="3977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693994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64224" y="2048256"/>
            <a:ext cx="4754880" cy="640080"/>
          </a:xfrm>
        </p:spPr>
        <p:txBody>
          <a:bodyPr anchor="ctr">
            <a:normAutofit/>
          </a:bodyPr>
          <a:lstStyle>
            <a:lvl1pPr marL="0" indent="0">
              <a:buNone/>
              <a:defRPr sz="2000" b="1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64224" y="2743200"/>
            <a:ext cx="4754880" cy="32918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183595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948893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0201406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685800"/>
            <a:ext cx="6711696" cy="5020056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grpSp>
        <p:nvGrpSpPr>
          <p:cNvPr id="9" name="Group 8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0" name="Oval 9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1" name="Oval 10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0323917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8303740" y="0"/>
            <a:ext cx="3888259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549640" y="685800"/>
            <a:ext cx="3200400" cy="1737360"/>
          </a:xfrm>
        </p:spPr>
        <p:txBody>
          <a:bodyPr anchor="b">
            <a:normAutofit/>
          </a:bodyPr>
          <a:lstStyle>
            <a:lvl1pPr>
              <a:defRPr sz="3200" b="1"/>
            </a:lvl1pPr>
          </a:lstStyle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0"/>
            <a:ext cx="8303740" cy="6858000"/>
          </a:xfrm>
          <a:solidFill>
            <a:schemeClr val="tx2">
              <a:lumMod val="20000"/>
              <a:lumOff val="80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hu-HU" smtClean="0"/>
              <a:t>Kép beszúrásához kattintson az ikonra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549640" y="2423160"/>
            <a:ext cx="3200400" cy="329184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400">
                <a:solidFill>
                  <a:schemeClr val="accent1">
                    <a:lumMod val="75000"/>
                  </a:schemeClr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Mintaszöveg szerkesztése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grpSp>
        <p:nvGrpSpPr>
          <p:cNvPr id="8" name="Group 7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9" name="Oval 8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5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10" name="Oval 9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ysClr val="window" lastClr="FFFFFF"/>
              </a:solidFill>
              <a:prstDash val="solid"/>
            </a:ln>
            <a:effectLst/>
          </p:spPr>
        </p:sp>
      </p:grp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10046861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png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microsoft.com/office/2007/relationships/hdphoto" Target="../media/hdphoto1.wdp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848" y="484632"/>
            <a:ext cx="10058400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 smtClean="0"/>
              <a:t>Mintacím szerkesztése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121408"/>
            <a:ext cx="10058400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 smtClean="0"/>
              <a:t>Mintaszöveg szerkesztése</a:t>
            </a:r>
          </a:p>
          <a:p>
            <a:pPr lvl="1"/>
            <a:r>
              <a:rPr lang="hu-HU" smtClean="0"/>
              <a:t>Második szint</a:t>
            </a:r>
          </a:p>
          <a:p>
            <a:pPr lvl="2"/>
            <a:r>
              <a:rPr lang="hu-HU" smtClean="0"/>
              <a:t>Harmadik szint</a:t>
            </a:r>
          </a:p>
          <a:p>
            <a:pPr lvl="3"/>
            <a:r>
              <a:rPr lang="hu-HU" smtClean="0"/>
              <a:t>Negyedik szint</a:t>
            </a:r>
          </a:p>
          <a:p>
            <a:pPr lvl="4"/>
            <a:r>
              <a:rPr lang="hu-HU" smtClean="0"/>
              <a:t>Ötödik szint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964424" y="6272784"/>
            <a:ext cx="32735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2"/>
                </a:solidFill>
              </a:defRPr>
            </a:lvl1pPr>
          </a:lstStyle>
          <a:p>
            <a:fld id="{72D6E732-BF03-49C3-94EC-B4E4401DF857}" type="datetimeFigureOut">
              <a:rPr lang="hu-HU" smtClean="0"/>
              <a:pPr/>
              <a:t>2020. 10. 12.</a:t>
            </a:fld>
            <a:endParaRPr lang="hu-H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88136" y="6272784"/>
            <a:ext cx="632764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2"/>
                </a:solidFill>
              </a:defRPr>
            </a:lvl1pPr>
          </a:lstStyle>
          <a:p>
            <a:endParaRPr lang="hu-HU"/>
          </a:p>
        </p:txBody>
      </p:sp>
      <p:grpSp>
        <p:nvGrpSpPr>
          <p:cNvPr id="7" name="Group 6"/>
          <p:cNvGrpSpPr>
            <a:grpSpLocks noChangeAspect="1"/>
          </p:cNvGrpSpPr>
          <p:nvPr/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8" name="Oval 7"/>
            <p:cNvSpPr/>
            <p:nvPr/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13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>
                  <a:ext uri="{BEBA8EAE-BF5A-486C-A8C5-ECC9F3942E4B}">
                    <a14:imgProps xmlns:a14="http://schemas.microsoft.com/office/drawing/2010/main">
                      <a14:imgLayer r:embed="rId14">
                        <a14:imgEffect>
                          <a14:saturation sat="95000"/>
                        </a14:imgEffect>
                        <a14:imgEffect>
                          <a14:brightnessContrast bright="-40000" contrast="20000"/>
                        </a14:imgEffect>
                      </a14:imgLayer>
                    </a14:imgProps>
                  </a:ext>
                </a:extLst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</p:sp>
        <p:sp>
          <p:nvSpPr>
            <p:cNvPr id="9" name="Oval 8"/>
            <p:cNvSpPr/>
            <p:nvPr/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</p:sp>
      </p:grp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1311128" y="6272784"/>
            <a:ext cx="64008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400" b="1">
                <a:solidFill>
                  <a:srgbClr val="FFFFFF"/>
                </a:solidFill>
                <a:latin typeface="+mj-lt"/>
              </a:defRPr>
            </a:lvl1pPr>
          </a:lstStyle>
          <a:p>
            <a:fld id="{25372EA8-0DB0-4A6A-A699-96A5869CE44B}" type="slidenum">
              <a:rPr lang="hu-HU" smtClean="0"/>
              <a:pPr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5318559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kern="1200" cap="all" baseline="0">
          <a:blipFill>
            <a:blip r:embed="rId15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tile tx="6350" ty="-127000" sx="65000" sy="64000" flip="none" algn="tl"/>
          </a:blip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400"/>
        </a:spcBef>
        <a:spcAft>
          <a:spcPts val="200"/>
        </a:spcAft>
        <a:buClr>
          <a:schemeClr val="accent1">
            <a:lumMod val="75000"/>
          </a:schemeClr>
        </a:buClr>
        <a:buSzPct val="85000"/>
        <a:buFont typeface="Wingdings" pitchFamily="2" charset="2"/>
        <a:buChar char="§"/>
        <a:defRPr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7.png"/><Relationship Id="rId4" Type="http://schemas.openxmlformats.org/officeDocument/2006/relationships/image" Target="../media/image6.jpe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1.jpg"/><Relationship Id="rId5" Type="http://schemas.openxmlformats.org/officeDocument/2006/relationships/image" Target="../media/image10.jpg"/><Relationship Id="rId4" Type="http://schemas.openxmlformats.org/officeDocument/2006/relationships/image" Target="../media/image9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jpg"/><Relationship Id="rId5" Type="http://schemas.openxmlformats.org/officeDocument/2006/relationships/image" Target="../media/image15.jpeg"/><Relationship Id="rId4" Type="http://schemas.openxmlformats.org/officeDocument/2006/relationships/image" Target="../media/image14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7.jpeg"/><Relationship Id="rId3" Type="http://schemas.microsoft.com/office/2007/relationships/hdphoto" Target="../media/hdphoto2.wdp"/><Relationship Id="rId7" Type="http://schemas.openxmlformats.org/officeDocument/2006/relationships/hyperlink" Target="http://copy21.com/" TargetMode="External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hyperlink" Target="mailto:harkai.istvan89@gmail.com" TargetMode="External"/><Relationship Id="rId5" Type="http://schemas.openxmlformats.org/officeDocument/2006/relationships/image" Target="../media/image3.png"/><Relationship Id="rId4" Type="http://schemas.openxmlformats.org/officeDocument/2006/relationships/image" Target="../media/image2.png"/><Relationship Id="rId9" Type="http://schemas.openxmlformats.org/officeDocument/2006/relationships/image" Target="../media/image7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Introduction to the Comparative Entertainment Law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r>
              <a:rPr lang="hu-HU" sz="1500" dirty="0" smtClean="0">
                <a:latin typeface="+mj-lt"/>
              </a:rPr>
              <a:t>Dr. </a:t>
            </a:r>
            <a:r>
              <a:rPr lang="en-GB" sz="1500" dirty="0" smtClean="0">
                <a:latin typeface="+mj-lt"/>
              </a:rPr>
              <a:t>István Harkai</a:t>
            </a:r>
            <a:r>
              <a:rPr lang="hu-HU" sz="1500">
                <a:latin typeface="+mj-lt"/>
              </a:rPr>
              <a:t> </a:t>
            </a:r>
            <a:r>
              <a:rPr lang="hu-HU" sz="1500" smtClean="0">
                <a:latin typeface="+mj-lt"/>
              </a:rPr>
              <a:t>PhD,</a:t>
            </a:r>
            <a:r>
              <a:rPr lang="en-GB" sz="1500" smtClean="0">
                <a:latin typeface="+mj-lt"/>
              </a:rPr>
              <a:t> </a:t>
            </a:r>
            <a:r>
              <a:rPr lang="en-GB" sz="1500" dirty="0" smtClean="0">
                <a:latin typeface="+mj-lt"/>
              </a:rPr>
              <a:t>Assistant Lecturer</a:t>
            </a:r>
          </a:p>
          <a:p>
            <a:r>
              <a:rPr lang="en-GB" sz="1500" dirty="0" smtClean="0">
                <a:latin typeface="+mj-lt"/>
              </a:rPr>
              <a:t>University of Szeged Faculty of Law and Political Sciences</a:t>
            </a:r>
          </a:p>
          <a:p>
            <a:r>
              <a:rPr lang="en-GB" sz="1500" dirty="0" smtClean="0">
                <a:latin typeface="+mj-lt"/>
              </a:rPr>
              <a:t>Institute of Comparative Law and Legal Theory</a:t>
            </a: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018520" y="5684520"/>
            <a:ext cx="1173480" cy="117348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" y="6128656"/>
            <a:ext cx="713278" cy="729343"/>
          </a:xfrm>
          <a:prstGeom prst="rect">
            <a:avLst/>
          </a:prstGeom>
        </p:spPr>
      </p:pic>
      <p:pic>
        <p:nvPicPr>
          <p:cNvPr id="1026" name="Picture 2" descr="cszb128t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63" y="4763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02126359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000" dirty="0" err="1" smtClean="0">
                <a:solidFill>
                  <a:schemeClr val="tx1"/>
                </a:solidFill>
              </a:rPr>
              <a:t>Actors</a:t>
            </a:r>
            <a:r>
              <a:rPr lang="hu-HU" sz="4000" dirty="0" smtClean="0">
                <a:solidFill>
                  <a:schemeClr val="tx1"/>
                </a:solidFill>
              </a:rPr>
              <a:t> of </a:t>
            </a:r>
            <a:r>
              <a:rPr lang="hu-HU" sz="4000" dirty="0" err="1" smtClean="0">
                <a:solidFill>
                  <a:schemeClr val="tx1"/>
                </a:solidFill>
              </a:rPr>
              <a:t>the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creative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industry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Comparative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Perspective</a:t>
            </a:r>
            <a:endParaRPr lang="hu-HU" sz="4000" dirty="0">
              <a:solidFill>
                <a:schemeClr val="tx1"/>
              </a:solidFill>
            </a:endParaRPr>
          </a:p>
        </p:txBody>
      </p:sp>
      <p:pic>
        <p:nvPicPr>
          <p:cNvPr id="4" name="Tartalom helye 3"/>
          <p:cNvPicPr>
            <a:picLocks noGrp="1" noChangeAspect="1"/>
          </p:cNvPicPr>
          <p:nvPr>
            <p:ph idx="1"/>
          </p:nvPr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7204" y="2687666"/>
            <a:ext cx="2443942" cy="291776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093287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>
                <a:solidFill>
                  <a:schemeClr val="tx1"/>
                </a:solidFill>
              </a:rPr>
              <a:t>Authors</a:t>
            </a:r>
            <a:endParaRPr lang="en-GB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dirty="0" smtClean="0">
                <a:latin typeface="+mj-lt"/>
              </a:rPr>
              <a:t>Who is an author?</a:t>
            </a:r>
          </a:p>
          <a:p>
            <a:r>
              <a:rPr lang="en-GB" dirty="0" smtClean="0">
                <a:latin typeface="+mj-lt"/>
              </a:rPr>
              <a:t>Creator of the work (sweat of the brow).</a:t>
            </a:r>
          </a:p>
          <a:p>
            <a:r>
              <a:rPr lang="en-GB" dirty="0" smtClean="0">
                <a:latin typeface="+mj-lt"/>
              </a:rPr>
              <a:t>How long is a work protected? </a:t>
            </a:r>
            <a:r>
              <a:rPr lang="en-GB" b="1" u="sng" dirty="0" smtClean="0">
                <a:latin typeface="+mj-lt"/>
              </a:rPr>
              <a:t>LIFE+70</a:t>
            </a:r>
            <a:endParaRPr lang="en-GB" b="1" u="sng" dirty="0">
              <a:latin typeface="+mj-lt"/>
            </a:endParaRPr>
          </a:p>
        </p:txBody>
      </p:sp>
      <p:pic>
        <p:nvPicPr>
          <p:cNvPr id="10" name="Kép 9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77410" y="509570"/>
            <a:ext cx="2444742" cy="2919430"/>
          </a:xfrm>
          <a:prstGeom prst="rect">
            <a:avLst/>
          </a:prstGeom>
        </p:spPr>
      </p:pic>
      <p:pic>
        <p:nvPicPr>
          <p:cNvPr id="11" name="Kép 10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583" y="3686917"/>
            <a:ext cx="3885649" cy="2687058"/>
          </a:xfrm>
          <a:prstGeom prst="rect">
            <a:avLst/>
          </a:prstGeom>
        </p:spPr>
      </p:pic>
      <p:pic>
        <p:nvPicPr>
          <p:cNvPr id="4" name="Kép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289423" y="4077946"/>
            <a:ext cx="1619250" cy="1905000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445864" y="3998423"/>
            <a:ext cx="4225290" cy="237555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183955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 smtClean="0">
                <a:solidFill>
                  <a:schemeClr val="tx1"/>
                </a:solidFill>
              </a:rPr>
              <a:t>Rights related to copyright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GB" sz="1500" b="1" dirty="0" smtClean="0">
                <a:latin typeface="+mj-lt"/>
              </a:rPr>
              <a:t>Holders of related rights (neighbouring rights): </a:t>
            </a:r>
            <a:r>
              <a:rPr lang="en-GB" sz="1500" dirty="0" smtClean="0">
                <a:latin typeface="+mj-lt"/>
              </a:rPr>
              <a:t>facilitating the dissemination of copyright protected goods.</a:t>
            </a:r>
          </a:p>
          <a:p>
            <a:r>
              <a:rPr lang="en-GB" sz="1500" b="1" dirty="0" smtClean="0">
                <a:latin typeface="+mj-lt"/>
              </a:rPr>
              <a:t>Not works but other achievements.</a:t>
            </a:r>
          </a:p>
          <a:p>
            <a:r>
              <a:rPr lang="en-GB" sz="1500" b="1" dirty="0" smtClean="0">
                <a:latin typeface="+mj-lt"/>
              </a:rPr>
              <a:t>Protection of performers: </a:t>
            </a:r>
            <a:r>
              <a:rPr lang="en-GB" sz="1500" dirty="0" smtClean="0">
                <a:latin typeface="+mj-lt"/>
              </a:rPr>
              <a:t>interpreting works to the public</a:t>
            </a:r>
            <a:r>
              <a:rPr lang="en-GB" sz="1500" b="1" dirty="0" smtClean="0">
                <a:latin typeface="+mj-lt"/>
              </a:rPr>
              <a:t>.</a:t>
            </a:r>
            <a:endParaRPr lang="en-GB" sz="1500" dirty="0">
              <a:latin typeface="+mj-lt"/>
            </a:endParaRPr>
          </a:p>
        </p:txBody>
      </p:sp>
      <p:pic>
        <p:nvPicPr>
          <p:cNvPr id="7" name="Kép 6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44256" y="3689604"/>
            <a:ext cx="6109584" cy="27416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360275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sz="4000" dirty="0">
                <a:solidFill>
                  <a:schemeClr val="tx1"/>
                </a:solidFill>
              </a:rPr>
              <a:t>Rights related to copyright</a:t>
            </a:r>
            <a:endParaRPr lang="hu-HU" sz="4000" dirty="0">
              <a:solidFill>
                <a:schemeClr val="tx1"/>
              </a:solidFill>
            </a:endParaRP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1" dirty="0" smtClean="0">
                <a:latin typeface="+mj-lt"/>
              </a:rPr>
              <a:t>Phonogram producers,</a:t>
            </a:r>
          </a:p>
          <a:p>
            <a:r>
              <a:rPr lang="en-GB" b="1" dirty="0" smtClean="0">
                <a:latin typeface="+mj-lt"/>
              </a:rPr>
              <a:t>Radio and television organisations,</a:t>
            </a:r>
          </a:p>
          <a:p>
            <a:r>
              <a:rPr lang="en-GB" b="1" dirty="0" smtClean="0">
                <a:latin typeface="+mj-lt"/>
              </a:rPr>
              <a:t>Film producers.</a:t>
            </a:r>
            <a:endParaRPr lang="en-GB" b="1" dirty="0">
              <a:latin typeface="+mj-lt"/>
            </a:endParaRPr>
          </a:p>
        </p:txBody>
      </p:sp>
      <p:pic>
        <p:nvPicPr>
          <p:cNvPr id="4" name="Kép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54713" y="4998128"/>
            <a:ext cx="2799837" cy="1358745"/>
          </a:xfrm>
          <a:prstGeom prst="rect">
            <a:avLst/>
          </a:prstGeom>
        </p:spPr>
      </p:pic>
      <p:pic>
        <p:nvPicPr>
          <p:cNvPr id="5" name="Kép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5772" y="4800599"/>
            <a:ext cx="3914775" cy="1476375"/>
          </a:xfrm>
          <a:prstGeom prst="rect">
            <a:avLst/>
          </a:prstGeom>
        </p:spPr>
      </p:pic>
      <p:pic>
        <p:nvPicPr>
          <p:cNvPr id="7" name="Kép 6" descr="20160927disney-walt-disney-twitter-felvasarlas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8664605" y="1837121"/>
            <a:ext cx="2281562" cy="1283379"/>
          </a:xfrm>
          <a:prstGeom prst="rect">
            <a:avLst/>
          </a:prstGeom>
        </p:spPr>
      </p:pic>
      <p:pic>
        <p:nvPicPr>
          <p:cNvPr id="6" name="Kép 5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4605" y="4710385"/>
            <a:ext cx="2693720" cy="179709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221989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Rectangle 10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7545274" cy="6857999"/>
          </a:xfrm>
          <a:prstGeom prst="rect">
            <a:avLst/>
          </a:prstGeom>
          <a:blipFill dpi="0" rotWithShape="1">
            <a:blip r:embed="rId2" cstate="print">
              <a:alphaModFix amt="60000"/>
              <a:lum bright="70000" contrast="-70000"/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sharpenSoften amount="61000"/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tile tx="0" ty="-704850" sx="92000" sy="89000" flip="xy" algn="ctr"/>
          </a:blip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8" name="Group 12"/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11401725" y="6229681"/>
            <a:ext cx="457200" cy="457200"/>
            <a:chOff x="11361456" y="6195813"/>
            <a:chExt cx="548640" cy="548640"/>
          </a:xfrm>
        </p:grpSpPr>
        <p:sp>
          <p:nvSpPr>
            <p:cNvPr id="14" name="Oval 13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61456" y="6195813"/>
              <a:ext cx="548640" cy="548640"/>
            </a:xfrm>
            <a:prstGeom prst="ellipse">
              <a:avLst/>
            </a:prstGeom>
            <a:blipFill dpi="0" rotWithShape="1">
              <a:blip r:embed="rId4" cstate="print">
                <a:duotone>
                  <a:schemeClr val="accent1">
                    <a:shade val="45000"/>
                    <a:satMod val="135000"/>
                  </a:schemeClr>
                  <a:prstClr val="white"/>
                </a:duotone>
                <a:extLst/>
              </a:blip>
              <a:srcRect/>
              <a:tile tx="50800" ty="0" sx="85000" sy="85000" flip="none" algn="tl"/>
            </a:blipFill>
            <a:ln w="25400" cap="flat" cmpd="sng" algn="ctr">
              <a:noFill/>
              <a:prstDash val="solid"/>
            </a:ln>
            <a:effectLst/>
          </p:spPr>
          <p:txBody>
            <a:bodyPr lIns="0" tIns="0" rIns="0" bIns="0"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20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Rockwell Extra Bold" pitchFamily="18" charset="0"/>
                <a:ea typeface="+mn-ea"/>
                <a:cs typeface="+mn-cs"/>
              </a:endParaRPr>
            </a:p>
          </p:txBody>
        </p:sp>
        <p:sp>
          <p:nvSpPr>
            <p:cNvPr id="15" name="Oval 14"/>
            <p:cNvSpPr/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SpPr>
          <p:spPr>
            <a:xfrm>
              <a:off x="11396488" y="6230844"/>
              <a:ext cx="478576" cy="478578"/>
            </a:xfrm>
            <a:prstGeom prst="ellipse">
              <a:avLst/>
            </a:prstGeom>
            <a:noFill/>
            <a:ln w="12700" cap="flat" cmpd="sng" algn="ctr">
              <a:solidFill>
                <a:srgbClr val="FFFFFF"/>
              </a:solidFill>
              <a:prstDash val="solid"/>
            </a:ln>
            <a:effectLst/>
          </p:spPr>
          <p:txBody>
            <a:bodyPr rtlCol="0" anchor="ctr"/>
            <a:lstStyle/>
            <a:p>
              <a:pPr marL="0" marR="0" lvl="0" indent="0" algn="ctr" defTabSz="91440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800" b="0" i="0" u="none" strike="noStrike" kern="0" cap="none" spc="0" normalizeH="0" baseline="0" noProof="0" dirty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/>
                <a:ea typeface="+mn-ea"/>
                <a:cs typeface="+mn-cs"/>
              </a:endParaRPr>
            </a:p>
          </p:txBody>
        </p:sp>
      </p:grpSp>
      <p:sp>
        <p:nvSpPr>
          <p:cNvPr id="4" name="Cím 3"/>
          <p:cNvSpPr txBox="1">
            <a:spLocks/>
          </p:cNvSpPr>
          <p:nvPr/>
        </p:nvSpPr>
        <p:spPr>
          <a:xfrm>
            <a:off x="382280" y="484632"/>
            <a:ext cx="6743844" cy="160934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5400" kern="1200" cap="all" baseline="0">
                <a:blipFill>
                  <a:blip r:embed="rId5">
                    <a:extLst>
                      <a:ext uri="{28A0092B-C50C-407E-A947-70E740481C1C}">
                        <a14:useLocalDpi xmlns:a14="http://schemas.microsoft.com/office/drawing/2010/main" val="0"/>
                      </a:ext>
                    </a:extLst>
                  </a:blip>
                  <a:tile tx="6350" ty="-127000" sx="65000" sy="64000" flip="none" algn="tl"/>
                </a:blipFill>
                <a:latin typeface="+mj-lt"/>
                <a:ea typeface="+mj-ea"/>
                <a:cs typeface="+mj-cs"/>
              </a:defRPr>
            </a:lvl1pPr>
          </a:lstStyle>
          <a:p>
            <a:r>
              <a:rPr lang="hu-HU" sz="4000" dirty="0" err="1" smtClean="0">
                <a:solidFill>
                  <a:schemeClr val="tx1"/>
                </a:solidFill>
              </a:rPr>
              <a:t>Thank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you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for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your</a:t>
            </a:r>
            <a:r>
              <a:rPr lang="hu-HU" sz="4000" dirty="0" smtClean="0">
                <a:solidFill>
                  <a:schemeClr val="tx1"/>
                </a:solidFill>
              </a:rPr>
              <a:t> </a:t>
            </a:r>
            <a:r>
              <a:rPr lang="hu-HU" sz="4000" dirty="0" err="1" smtClean="0">
                <a:solidFill>
                  <a:schemeClr val="tx1"/>
                </a:solidFill>
              </a:rPr>
              <a:t>attention</a:t>
            </a:r>
            <a:endParaRPr lang="en-US" sz="4000" dirty="0">
              <a:solidFill>
                <a:schemeClr val="tx1"/>
              </a:solidFill>
            </a:endParaRPr>
          </a:p>
        </p:txBody>
      </p:sp>
      <p:sp>
        <p:nvSpPr>
          <p:cNvPr id="5" name="Alcím 4"/>
          <p:cNvSpPr txBox="1">
            <a:spLocks/>
          </p:cNvSpPr>
          <p:nvPr/>
        </p:nvSpPr>
        <p:spPr>
          <a:xfrm>
            <a:off x="382279" y="2121408"/>
            <a:ext cx="6743845" cy="405079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182880" indent="-182880" algn="l" defTabSz="914400" rtl="0" eaLnBrk="1" latinLnBrk="0" hangingPunct="1">
              <a:lnSpc>
                <a:spcPct val="90000"/>
              </a:lnSpc>
              <a:spcBef>
                <a:spcPts val="1200"/>
              </a:spcBef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73152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00584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280160" indent="-18288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9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2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500000" indent="-228600" algn="l" defTabSz="914400" rtl="0" eaLnBrk="1" latinLnBrk="0" hangingPunct="1">
              <a:lnSpc>
                <a:spcPct val="90000"/>
              </a:lnSpc>
              <a:spcBef>
                <a:spcPts val="400"/>
              </a:spcBef>
              <a:spcAft>
                <a:spcPts val="200"/>
              </a:spcAft>
              <a:buClr>
                <a:schemeClr val="accent1">
                  <a:lumMod val="75000"/>
                </a:schemeClr>
              </a:buClr>
              <a:buSzPct val="85000"/>
              <a:buFont typeface="Wingdings" pitchFamily="2" charset="2"/>
              <a:buChar char="§"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600" dirty="0" err="1">
                <a:latin typeface="+mj-lt"/>
              </a:rPr>
              <a:t>Harkai</a:t>
            </a:r>
            <a:r>
              <a:rPr lang="en-US" sz="2600" dirty="0">
                <a:latin typeface="+mj-lt"/>
              </a:rPr>
              <a:t> </a:t>
            </a:r>
            <a:r>
              <a:rPr lang="en-US" sz="2600" dirty="0" err="1">
                <a:latin typeface="+mj-lt"/>
              </a:rPr>
              <a:t>István</a:t>
            </a:r>
            <a:r>
              <a:rPr lang="en-US" sz="2600" dirty="0">
                <a:latin typeface="+mj-lt"/>
              </a:rPr>
              <a:t> (</a:t>
            </a:r>
            <a:r>
              <a:rPr lang="en-US" sz="2600" dirty="0" smtClean="0">
                <a:latin typeface="+mj-lt"/>
                <a:hlinkClick r:id="rId6"/>
              </a:rPr>
              <a:t>harkai.istvan89@gmail.com</a:t>
            </a:r>
            <a:r>
              <a:rPr lang="hu-HU" sz="2600" dirty="0" smtClean="0">
                <a:latin typeface="+mj-lt"/>
              </a:rPr>
              <a:t>; harkai.istvan@juris.u-szeged.hu</a:t>
            </a:r>
            <a:r>
              <a:rPr lang="en-US" sz="2600" dirty="0" smtClean="0">
                <a:latin typeface="+mj-lt"/>
              </a:rPr>
              <a:t>)</a:t>
            </a:r>
            <a:endParaRPr lang="en-US" sz="2600" dirty="0">
              <a:latin typeface="+mj-lt"/>
            </a:endParaRPr>
          </a:p>
          <a:p>
            <a:r>
              <a:rPr lang="hu-HU" sz="2600" dirty="0" err="1" smtClean="0">
                <a:latin typeface="+mj-lt"/>
              </a:rPr>
              <a:t>Blog</a:t>
            </a:r>
            <a:r>
              <a:rPr lang="hu-HU" sz="2600" dirty="0" smtClean="0">
                <a:latin typeface="+mj-lt"/>
              </a:rPr>
              <a:t>: C</a:t>
            </a:r>
            <a:r>
              <a:rPr lang="en-US" sz="2600" dirty="0" err="1" smtClean="0">
                <a:latin typeface="+mj-lt"/>
              </a:rPr>
              <a:t>opy</a:t>
            </a:r>
            <a:r>
              <a:rPr lang="en-US" sz="2600" dirty="0" smtClean="0">
                <a:latin typeface="+mj-lt"/>
              </a:rPr>
              <a:t> </a:t>
            </a:r>
            <a:r>
              <a:rPr lang="en-US" sz="2600" dirty="0">
                <a:latin typeface="+mj-lt"/>
              </a:rPr>
              <a:t>21 (</a:t>
            </a:r>
            <a:r>
              <a:rPr lang="en-US" sz="2600" dirty="0">
                <a:latin typeface="+mj-lt"/>
                <a:hlinkClick r:id="rId7"/>
              </a:rPr>
              <a:t>http://copy21.com</a:t>
            </a:r>
            <a:r>
              <a:rPr lang="en-US" sz="2600" dirty="0" smtClean="0">
                <a:latin typeface="+mj-lt"/>
                <a:hlinkClick r:id="rId7"/>
              </a:rPr>
              <a:t>/</a:t>
            </a:r>
            <a:r>
              <a:rPr lang="en-US" sz="2600" dirty="0" smtClean="0">
                <a:latin typeface="+mj-lt"/>
              </a:rPr>
              <a:t>)</a:t>
            </a:r>
            <a:r>
              <a:rPr lang="hu-HU" sz="2600" dirty="0" smtClean="0">
                <a:latin typeface="+mj-lt"/>
              </a:rPr>
              <a:t>.</a:t>
            </a:r>
          </a:p>
          <a:p>
            <a:pPr algn="just"/>
            <a:r>
              <a:rPr lang="en-US" sz="1500" i="1" dirty="0"/>
              <a:t>This teaching material has been made at the University of Szeged, and supported by the European Union by the project </a:t>
            </a:r>
            <a:r>
              <a:rPr lang="en-US" sz="1500" i="1" dirty="0" err="1"/>
              <a:t>nr</a:t>
            </a:r>
            <a:r>
              <a:rPr lang="en-US" sz="1500" i="1" dirty="0"/>
              <a:t>. EFOP-3.6.2-16-2017-00007, titled Aspects on the development of intelligent, sustainable and inclusive society: social, technological, innovation networks in employment and digital economy. The project has been supported by the European Union, co-financed by the European Social Fund and the budget of Hungary.</a:t>
            </a:r>
            <a:endParaRPr lang="hu-HU" sz="1500" dirty="0" smtClean="0">
              <a:latin typeface="+mj-lt"/>
            </a:endParaRPr>
          </a:p>
        </p:txBody>
      </p:sp>
      <p:pic>
        <p:nvPicPr>
          <p:cNvPr id="2" name="Kép 1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6276" y="4423734"/>
            <a:ext cx="3525724" cy="2434265"/>
          </a:xfrm>
          <a:prstGeom prst="rect">
            <a:avLst/>
          </a:prstGeom>
        </p:spPr>
      </p:pic>
      <p:pic>
        <p:nvPicPr>
          <p:cNvPr id="2050" name="Picture 2" descr="cszb128t"/>
          <p:cNvPicPr>
            <a:picLocks noChangeAspect="1" noChangeArrowheads="1"/>
          </p:cNvPicPr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762725" y="5572125"/>
            <a:ext cx="1200150" cy="1200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1207634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abetű">
  <a:themeElements>
    <a:clrScheme name="Fabetű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D34817"/>
      </a:accent1>
      <a:accent2>
        <a:srgbClr val="9B2D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CC9900"/>
      </a:hlink>
      <a:folHlink>
        <a:srgbClr val="96A9A9"/>
      </a:folHlink>
    </a:clrScheme>
    <a:fontScheme name="Fabetű">
      <a:majorFont>
        <a:latin typeface="Rockwell Condensed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微軟正黑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Rockwell"/>
        <a:ea typeface=""/>
        <a:cs typeface=""/>
        <a:font script="Grek" typeface="Cambria"/>
        <a:font script="Cyrl" typeface="Cambria"/>
        <a:font script="Jpan" typeface="HG明朝B"/>
        <a:font script="Hang" typeface="바탕"/>
        <a:font script="Hans" typeface="方正姚体"/>
        <a:font script="Hant" typeface="標楷體"/>
        <a:font script="Arab" typeface="Times New Roman"/>
        <a:font script="Hebr" typeface="David"/>
        <a:font script="Thai" typeface="Jasmine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abetű">
      <a:fillStyleLst>
        <a:solidFill>
          <a:schemeClr val="phClr"/>
        </a:solidFill>
        <a:blipFill rotWithShape="1">
          <a:blip xmlns:r="http://schemas.openxmlformats.org/officeDocument/2006/relationships" r:embed="rId1">
            <a:duotone>
              <a:schemeClr val="phClr">
                <a:tint val="70000"/>
                <a:shade val="63000"/>
              </a:schemeClr>
              <a:schemeClr val="phClr">
                <a:tint val="10000"/>
                <a:satMod val="150000"/>
              </a:schemeClr>
            </a:duotone>
          </a:blip>
          <a:tile tx="0" ty="0" sx="60000" sy="59000" flip="none" algn="tl"/>
        </a:blipFill>
        <a:blipFill rotWithShape="1">
          <a:blip xmlns:r="http://schemas.openxmlformats.org/officeDocument/2006/relationships" r:embed="rId1">
            <a:duotone>
              <a:schemeClr val="phClr">
                <a:shade val="36000"/>
                <a:satMod val="120000"/>
              </a:schemeClr>
              <a:schemeClr val="phClr">
                <a:tint val="40000"/>
              </a:schemeClr>
            </a:duotone>
          </a:blip>
          <a:tile tx="0" ty="0" sx="60000" sy="59000" flip="none" algn="tl"/>
        </a:blip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softEdge rad="12700"/>
          </a:effectLst>
        </a:effectStyle>
        <a:effectStyle>
          <a:effectLst>
            <a:outerShdw blurRad="50800" dist="19050" dir="5400000" algn="tl" rotWithShape="0">
              <a:srgbClr val="000000">
                <a:alpha val="60000"/>
              </a:srgbClr>
            </a:outerShdw>
            <a:softEdge rad="12700"/>
          </a:effectLst>
        </a:effectStyle>
      </a:effectStyleLst>
      <a:bgFillStyleLst>
        <a:solidFill>
          <a:schemeClr val="phClr"/>
        </a:solidFill>
        <a:solidFill>
          <a:schemeClr val="phClr">
            <a:shade val="97000"/>
            <a:satMod val="150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75000"/>
                <a:shade val="58000"/>
                <a:satMod val="120000"/>
              </a:schemeClr>
              <a:schemeClr val="phClr">
                <a:tint val="50000"/>
                <a:shade val="96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ood Type" id="{7ACABC62-BF99-48CF-A9DC-4DB89C7B13DC}" vid="{142A1326-48AB-42A9-8428-CB14AA30176D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TM03090434[[fn=Fás világ]]</Template>
  <TotalTime>5144</TotalTime>
  <Words>247</Words>
  <Application>Microsoft Office PowerPoint</Application>
  <PresentationFormat>Szélesvásznú</PresentationFormat>
  <Paragraphs>35</Paragraphs>
  <Slides>6</Slides>
  <Notes>5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6</vt:i4>
      </vt:variant>
    </vt:vector>
  </HeadingPairs>
  <TitlesOfParts>
    <vt:vector size="12" baseType="lpstr">
      <vt:lpstr>Calibri</vt:lpstr>
      <vt:lpstr>Rockwell</vt:lpstr>
      <vt:lpstr>Rockwell Condensed</vt:lpstr>
      <vt:lpstr>Rockwell Extra Bold</vt:lpstr>
      <vt:lpstr>Wingdings</vt:lpstr>
      <vt:lpstr>Fabetű</vt:lpstr>
      <vt:lpstr>Introduction to the Comparative Entertainment Law</vt:lpstr>
      <vt:lpstr>Actors of the creative industry Comparative Perspective</vt:lpstr>
      <vt:lpstr>Authors</vt:lpstr>
      <vt:lpstr>Rights related to copyright</vt:lpstr>
      <vt:lpstr>Rights related to copyright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the Comparative Entertainment Law</dc:title>
  <dc:creator>User</dc:creator>
  <cp:lastModifiedBy>Windows-felhasználó</cp:lastModifiedBy>
  <cp:revision>876</cp:revision>
  <dcterms:created xsi:type="dcterms:W3CDTF">2020-02-10T14:27:23Z</dcterms:created>
  <dcterms:modified xsi:type="dcterms:W3CDTF">2020-10-12T17:51:35Z</dcterms:modified>
</cp:coreProperties>
</file>