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7" r:id="rId2"/>
  </p:sldMasterIdLst>
  <p:notesMasterIdLst>
    <p:notesMasterId r:id="rId10"/>
  </p:notesMasterIdLst>
  <p:sldIdLst>
    <p:sldId id="272" r:id="rId3"/>
    <p:sldId id="274" r:id="rId4"/>
    <p:sldId id="275" r:id="rId5"/>
    <p:sldId id="276" r:id="rId6"/>
    <p:sldId id="277" r:id="rId7"/>
    <p:sldId id="278" r:id="rId8"/>
    <p:sldId id="273" r:id="rId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3483" autoAdjust="0"/>
  </p:normalViewPr>
  <p:slideViewPr>
    <p:cSldViewPr snapToGrid="0">
      <p:cViewPr varScale="1">
        <p:scale>
          <a:sx n="61" d="100"/>
          <a:sy n="61" d="100"/>
        </p:scale>
        <p:origin x="109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E4AC8-80CB-4FD9-980F-F1F53B33B8A1}" type="datetimeFigureOut">
              <a:rPr lang="hu-HU" smtClean="0"/>
              <a:t>2020. 10. 07.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8227E-2D1F-4CFE-8BC5-31FC2D2626B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4150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>
                <a:solidFill>
                  <a:prstClr val="black"/>
                </a:solidFill>
              </a:rPr>
              <a:pPr/>
              <a:t>1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997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>
                <a:solidFill>
                  <a:prstClr val="black"/>
                </a:solidFill>
              </a:rPr>
              <a:pPr/>
              <a:t>7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061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2020. 10. 07.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>
                <a:solidFill>
                  <a:srgbClr val="FFFFFF"/>
                </a:solidFill>
              </a:rPr>
              <a:t>Mintacím szerkesztése</a:t>
            </a:r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545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2020. 10. 07.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564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2020. 10. 07.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709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994400" y="3886200"/>
            <a:ext cx="57912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553864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667202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7319" y="1628801"/>
            <a:ext cx="6815667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7632171" y="1633102"/>
            <a:ext cx="432048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9309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1435101"/>
            <a:ext cx="6815667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2020. 10. 07.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5882724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0590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2020. 10. 07.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>
                <a:solidFill>
                  <a:srgbClr val="FFFFFF"/>
                </a:solidFill>
              </a:rPr>
              <a:t>Mintacím szerkesztése</a:t>
            </a:r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466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2020. 10. 07.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176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2020. 10. 07.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>
                <a:solidFill>
                  <a:srgbClr val="FFFFFF"/>
                </a:solidFill>
              </a:rPr>
              <a:t>Mintacím szerkesztése</a:t>
            </a:r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2580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2020. 10. 07.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671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2020. 10. 07.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5663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2020. 10. 07.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4732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2020. 10. 07.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7689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2020. 10. 07.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7763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2020. 10. 07.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1736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2020. 10. 07.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7526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2020. 10. 07.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6802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2020. 10. 07.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760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994400" y="3886200"/>
            <a:ext cx="57912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6423382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4015645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7319" y="1628801"/>
            <a:ext cx="6815667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7632171" y="1633102"/>
            <a:ext cx="432048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133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2020. 10. 07.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>
                <a:solidFill>
                  <a:srgbClr val="FFFFFF"/>
                </a:solidFill>
              </a:rPr>
              <a:t>Mintacím szerkesztése</a:t>
            </a:r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0704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1435101"/>
            <a:ext cx="6815667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2020. 10. 07.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5882724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71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2020. 10. 07.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546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2020. 10. 07.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99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2020. 10. 07.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66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2020. 10. 07.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760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2020. 10. 07.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102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2020. 10. 07.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16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defTabSz="4572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457200"/>
              <a:t>2020. 10. 07.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defTabSz="457200"/>
            <a:endParaRPr lang="hu-H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4572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4572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2648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defTabSz="4572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457200"/>
              <a:t>2020. 10. 07.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defTabSz="457200"/>
            <a:endParaRPr lang="hu-H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4572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4572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541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ult-kor.hu/amikor-egy-gombnyomasra-alltunk-az-atomhaborutol-20151028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2.xml"/><Relationship Id="rId5" Type="http://schemas.openxmlformats.org/officeDocument/2006/relationships/hyperlink" Target="https://www.britannica.com/event/Cuban-missile-crisis" TargetMode="Externa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55441" y="286492"/>
            <a:ext cx="10153126" cy="1368888"/>
          </a:xfrm>
        </p:spPr>
        <p:txBody>
          <a:bodyPr/>
          <a:lstStyle/>
          <a:p>
            <a:pPr algn="ctr"/>
            <a:r>
              <a:rPr lang="hu-HU" sz="3600" b="0" dirty="0"/>
              <a:t>  </a:t>
            </a:r>
            <a:endParaRPr lang="hu-HU" sz="18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1702675" y="99815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chemeClr val="bg1"/>
                </a:solidFill>
              </a:rPr>
              <a:t>XX. századi európai történelem 8. lecke</a:t>
            </a:r>
            <a:endParaRPr lang="hu-HU" sz="2800" dirty="0">
              <a:solidFill>
                <a:schemeClr val="bg1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702675" y="2569779"/>
            <a:ext cx="84345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>
                <a:solidFill>
                  <a:schemeClr val="bg1"/>
                </a:solidFill>
              </a:rPr>
              <a:t>A hidegháború és szakaszai; a hidegháború időszakának fegyveres konfliktusai I.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1277007" y="5202621"/>
            <a:ext cx="4729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Dr. Juhász Krisztina, 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SZTE ÁJTK Politológiai Tanszék</a:t>
            </a: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35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4294967295"/>
          </p:nvPr>
        </p:nvSpPr>
        <p:spPr>
          <a:xfrm>
            <a:off x="977461" y="266754"/>
            <a:ext cx="10972800" cy="5866031"/>
          </a:xfrm>
        </p:spPr>
        <p:txBody>
          <a:bodyPr/>
          <a:lstStyle/>
          <a:p>
            <a:pPr marL="0" indent="0" algn="just">
              <a:buNone/>
            </a:pPr>
            <a:r>
              <a:rPr lang="hu-HU" sz="2000" b="1" dirty="0"/>
              <a:t>1946/1947-től</a:t>
            </a:r>
            <a:r>
              <a:rPr lang="hu-HU" sz="2000" dirty="0"/>
              <a:t> </a:t>
            </a:r>
            <a:r>
              <a:rPr lang="hu-HU" sz="2000" b="1" dirty="0"/>
              <a:t>egyértelmű a korábbi szövetségesek elhidegülése</a:t>
            </a:r>
            <a:r>
              <a:rPr lang="hu-HU" sz="2000" dirty="0"/>
              <a:t> (lásd: Churchill fultoni beszéde, </a:t>
            </a:r>
            <a:r>
              <a:rPr lang="hu-HU" sz="2000" dirty="0" err="1"/>
              <a:t>Kennan</a:t>
            </a:r>
            <a:r>
              <a:rPr lang="hu-HU" sz="2000" dirty="0"/>
              <a:t> „hosszú távirata”, </a:t>
            </a:r>
            <a:r>
              <a:rPr lang="hu-HU" sz="2000" dirty="0" err="1"/>
              <a:t>Novikov</a:t>
            </a:r>
            <a:r>
              <a:rPr lang="hu-HU" sz="2000" dirty="0"/>
              <a:t>-távirat, Truman-doktrína, Marshall-terv), </a:t>
            </a:r>
            <a:r>
              <a:rPr lang="hu-HU" sz="2000" b="1" dirty="0"/>
              <a:t>az együttműködést felváltja a hidegháború</a:t>
            </a:r>
            <a:r>
              <a:rPr lang="hu-HU" sz="2000" b="1" dirty="0" smtClean="0"/>
              <a:t>.</a:t>
            </a:r>
          </a:p>
          <a:p>
            <a:pPr algn="just"/>
            <a:endParaRPr lang="hu-HU" sz="2000" dirty="0"/>
          </a:p>
          <a:p>
            <a:pPr marL="0" indent="0" algn="just">
              <a:buNone/>
            </a:pPr>
            <a:r>
              <a:rPr lang="hu-HU" sz="2000" b="1" dirty="0"/>
              <a:t>A hidegháború fogalma:</a:t>
            </a:r>
            <a:r>
              <a:rPr lang="hu-HU" sz="2000" dirty="0"/>
              <a:t> a II. világháborút követően a két szuperhatalom, az Egyesült Államok és a Szovjetunió között kialakult, a kettejük közötti közvetlen fegyveres összecsapást kerülő ideológiai, politikai és gazdasági versengés és feszültség, amelyben a nemzetközi kapcsolatok befagynak, a szemben álló felek közötti politikai, diplomáciai, gazdasági és kulturális kapcsolatok minimálisra csökkennek. A forró háborúk regionális jellegűek, amelyekben a szuperhatalmak közvetlenül nem vettek részt, de nyíltan vagy burkoltan támogatták az adott konfliktusban részt vevőket</a:t>
            </a:r>
            <a:r>
              <a:rPr lang="hu-HU" sz="2000" dirty="0" smtClean="0"/>
              <a:t>.</a:t>
            </a:r>
          </a:p>
          <a:p>
            <a:pPr marL="0" indent="0" algn="just">
              <a:buNone/>
            </a:pPr>
            <a:endParaRPr lang="hu-HU" sz="2000" dirty="0" smtClean="0"/>
          </a:p>
          <a:p>
            <a:pPr marL="0" indent="0" algn="just">
              <a:buNone/>
            </a:pPr>
            <a:r>
              <a:rPr lang="hu-HU" sz="2000" b="1" dirty="0"/>
              <a:t>A hidegháború kialakulása mögötti </a:t>
            </a:r>
            <a:r>
              <a:rPr lang="hu-HU" sz="2000" b="1" dirty="0" smtClean="0"/>
              <a:t>kérdések és tényezők:</a:t>
            </a:r>
          </a:p>
          <a:p>
            <a:pPr algn="just">
              <a:buFontTx/>
              <a:buChar char="-"/>
            </a:pPr>
            <a:r>
              <a:rPr lang="hu-HU" sz="2000" b="1" dirty="0" smtClean="0"/>
              <a:t>a </a:t>
            </a:r>
            <a:r>
              <a:rPr lang="hu-HU" sz="2000" b="1" dirty="0"/>
              <a:t>második front és a </a:t>
            </a:r>
            <a:r>
              <a:rPr lang="hu-HU" sz="2000" b="1" dirty="0" smtClean="0"/>
              <a:t>különbéke;</a:t>
            </a:r>
          </a:p>
          <a:p>
            <a:pPr algn="just">
              <a:buFontTx/>
              <a:buChar char="-"/>
            </a:pPr>
            <a:r>
              <a:rPr lang="hu-HU" sz="2000" b="1" dirty="0" smtClean="0"/>
              <a:t>a </a:t>
            </a:r>
            <a:r>
              <a:rPr lang="hu-HU" sz="2000" b="1" dirty="0"/>
              <a:t>befolyási övezetekért való </a:t>
            </a:r>
            <a:r>
              <a:rPr lang="hu-HU" sz="2000" b="1" dirty="0" smtClean="0"/>
              <a:t>verseny;</a:t>
            </a:r>
          </a:p>
          <a:p>
            <a:pPr algn="just">
              <a:buFontTx/>
              <a:buChar char="-"/>
            </a:pPr>
            <a:r>
              <a:rPr lang="hu-HU" sz="2000" b="1" dirty="0"/>
              <a:t>a</a:t>
            </a:r>
            <a:r>
              <a:rPr lang="hu-HU" sz="2000" b="1" dirty="0" smtClean="0"/>
              <a:t> </a:t>
            </a:r>
            <a:r>
              <a:rPr lang="hu-HU" sz="2000" b="1" dirty="0"/>
              <a:t>legyőzött Németországgal kapcsolatos </a:t>
            </a:r>
            <a:r>
              <a:rPr lang="hu-HU" sz="2000" b="1" dirty="0" smtClean="0"/>
              <a:t>viták;</a:t>
            </a:r>
          </a:p>
          <a:p>
            <a:pPr algn="just">
              <a:buFontTx/>
              <a:buChar char="-"/>
            </a:pPr>
            <a:r>
              <a:rPr lang="hu-HU" sz="2000" b="1" dirty="0" smtClean="0"/>
              <a:t>az </a:t>
            </a:r>
            <a:r>
              <a:rPr lang="hu-HU" sz="2000" b="1" dirty="0"/>
              <a:t>atombomba okozta </a:t>
            </a:r>
            <a:r>
              <a:rPr lang="hu-HU" sz="2000" b="1" dirty="0" smtClean="0"/>
              <a:t>feszültség.</a:t>
            </a:r>
            <a:endParaRPr lang="hu-HU" sz="2000" b="1" dirty="0"/>
          </a:p>
          <a:p>
            <a:pPr marL="0" indent="0">
              <a:buNone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7208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65886"/>
          </a:xfrm>
        </p:spPr>
        <p:txBody>
          <a:bodyPr/>
          <a:lstStyle/>
          <a:p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>A </a:t>
            </a:r>
            <a:r>
              <a:rPr lang="hu-HU" sz="2800" dirty="0"/>
              <a:t>hidegháború szakaszai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66648" y="1040525"/>
            <a:ext cx="10415752" cy="5085640"/>
          </a:xfrm>
        </p:spPr>
        <p:txBody>
          <a:bodyPr/>
          <a:lstStyle/>
          <a:p>
            <a:pPr marL="0" indent="0">
              <a:buNone/>
            </a:pPr>
            <a:r>
              <a:rPr lang="hu-HU" sz="2400" dirty="0"/>
              <a:t>A hidegháború évtizedeit elsősorban a két szuperhatalom, az USA és a Szovjetunió közötti ellenségeskedés intenzitása alapján </a:t>
            </a:r>
            <a:r>
              <a:rPr lang="hu-HU" sz="2400" i="1" dirty="0"/>
              <a:t>Fischer Ferenc </a:t>
            </a:r>
            <a:r>
              <a:rPr lang="hu-HU" sz="2400" dirty="0"/>
              <a:t>nyomán az alábbi szakaszokra oszthatjuk</a:t>
            </a:r>
            <a:r>
              <a:rPr lang="hu-HU" sz="2400" dirty="0" smtClean="0"/>
              <a:t>:</a:t>
            </a:r>
          </a:p>
          <a:p>
            <a:pPr marL="0" indent="0">
              <a:buNone/>
            </a:pPr>
            <a:endParaRPr lang="hu-HU" sz="2400" dirty="0"/>
          </a:p>
          <a:p>
            <a:r>
              <a:rPr lang="hu-HU" sz="2400" b="1" dirty="0" smtClean="0"/>
              <a:t>a </a:t>
            </a:r>
            <a:r>
              <a:rPr lang="hu-HU" sz="2400" b="1" dirty="0"/>
              <a:t>klasszikus hidegháború időszaka</a:t>
            </a:r>
            <a:r>
              <a:rPr lang="hu-HU" sz="2400" dirty="0"/>
              <a:t> (1947-1962);</a:t>
            </a:r>
          </a:p>
          <a:p>
            <a:r>
              <a:rPr lang="hu-HU" sz="2400" b="1" dirty="0" smtClean="0"/>
              <a:t>az </a:t>
            </a:r>
            <a:r>
              <a:rPr lang="hu-HU" sz="2400" b="1" dirty="0"/>
              <a:t>első kooperatív konfrontáció évei </a:t>
            </a:r>
            <a:r>
              <a:rPr lang="hu-HU" sz="2400" dirty="0"/>
              <a:t>(1962-1969);</a:t>
            </a:r>
          </a:p>
          <a:p>
            <a:r>
              <a:rPr lang="hu-HU" sz="2400" b="1" dirty="0" smtClean="0"/>
              <a:t>az </a:t>
            </a:r>
            <a:r>
              <a:rPr lang="hu-HU" sz="2400" b="1" dirty="0"/>
              <a:t>enyhülés, a </a:t>
            </a:r>
            <a:r>
              <a:rPr lang="hu-HU" sz="2400" b="1" dirty="0" err="1"/>
              <a:t>détente</a:t>
            </a:r>
            <a:r>
              <a:rPr lang="hu-HU" sz="2400" b="1" dirty="0"/>
              <a:t> korszaka </a:t>
            </a:r>
            <a:r>
              <a:rPr lang="hu-HU" sz="2400" dirty="0"/>
              <a:t>(1969-1975);</a:t>
            </a:r>
          </a:p>
          <a:p>
            <a:r>
              <a:rPr lang="hu-HU" sz="2400" b="1" dirty="0" smtClean="0"/>
              <a:t>a </a:t>
            </a:r>
            <a:r>
              <a:rPr lang="hu-HU" sz="2400" b="1" dirty="0"/>
              <a:t>második kooperatív konfrontáció időszaka </a:t>
            </a:r>
            <a:r>
              <a:rPr lang="hu-HU" sz="2400" dirty="0"/>
              <a:t>(1975-1979);</a:t>
            </a:r>
          </a:p>
          <a:p>
            <a:r>
              <a:rPr lang="hu-HU" sz="2400" b="1" dirty="0" smtClean="0"/>
              <a:t>a </a:t>
            </a:r>
            <a:r>
              <a:rPr lang="hu-HU" sz="2400" b="1" dirty="0"/>
              <a:t>kis hidegháború évei </a:t>
            </a:r>
            <a:r>
              <a:rPr lang="hu-HU" sz="2400" dirty="0"/>
              <a:t>(1979-1985);</a:t>
            </a:r>
          </a:p>
          <a:p>
            <a:r>
              <a:rPr lang="hu-HU" sz="2400" b="1" dirty="0" smtClean="0"/>
              <a:t>a </a:t>
            </a:r>
            <a:r>
              <a:rPr lang="hu-HU" sz="2400" b="1" dirty="0"/>
              <a:t>harmadik kooperatív konfrontáció és a hidegháború vége </a:t>
            </a:r>
            <a:r>
              <a:rPr lang="hu-HU" sz="2400" dirty="0"/>
              <a:t>(1985-1989/1991).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0023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599" y="141890"/>
            <a:ext cx="10972800" cy="804041"/>
          </a:xfrm>
        </p:spPr>
        <p:txBody>
          <a:bodyPr/>
          <a:lstStyle/>
          <a:p>
            <a:r>
              <a:rPr lang="hu-HU" sz="2800" b="1" u="sng" dirty="0" smtClean="0"/>
              <a:t/>
            </a:r>
            <a:br>
              <a:rPr lang="hu-HU" sz="2800" b="1" u="sng" dirty="0" smtClean="0"/>
            </a:br>
            <a:r>
              <a:rPr lang="hu-HU" sz="2800" dirty="0" smtClean="0"/>
              <a:t>A </a:t>
            </a:r>
            <a:r>
              <a:rPr lang="hu-HU" sz="2800" dirty="0"/>
              <a:t>klasszikus hidegháború időszaka (1947-1962)</a:t>
            </a:r>
            <a:br>
              <a:rPr lang="hu-HU" sz="2800" dirty="0"/>
            </a:b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25214" y="945931"/>
            <a:ext cx="11240814" cy="5180233"/>
          </a:xfrm>
        </p:spPr>
        <p:txBody>
          <a:bodyPr/>
          <a:lstStyle/>
          <a:p>
            <a:r>
              <a:rPr lang="hu-HU" sz="2200" b="1" dirty="0" smtClean="0"/>
              <a:t>Truman-doktrína</a:t>
            </a:r>
            <a:r>
              <a:rPr lang="hu-HU" sz="2200" dirty="0" smtClean="0"/>
              <a:t> 1947. március</a:t>
            </a:r>
          </a:p>
          <a:p>
            <a:r>
              <a:rPr lang="hu-HU" sz="2200" b="1" dirty="0" smtClean="0"/>
              <a:t>Marshall-terv</a:t>
            </a:r>
            <a:r>
              <a:rPr lang="hu-HU" sz="2200" dirty="0" smtClean="0"/>
              <a:t> 1947. június</a:t>
            </a:r>
          </a:p>
          <a:p>
            <a:r>
              <a:rPr lang="hu-HU" sz="2200" b="1" dirty="0" smtClean="0"/>
              <a:t>Kommunista és Munkáspártok Tájékoztató Irodája-</a:t>
            </a:r>
            <a:r>
              <a:rPr lang="hu-HU" sz="2200" dirty="0" smtClean="0"/>
              <a:t> </a:t>
            </a:r>
            <a:r>
              <a:rPr lang="hu-HU" sz="2200" b="1" dirty="0" err="1" smtClean="0"/>
              <a:t>Kominform</a:t>
            </a:r>
            <a:r>
              <a:rPr lang="hu-HU" sz="2200" dirty="0" smtClean="0"/>
              <a:t> 1947. szeptember </a:t>
            </a:r>
            <a:r>
              <a:rPr lang="hu-HU" sz="2200" dirty="0" err="1"/>
              <a:t>Szklarska</a:t>
            </a:r>
            <a:r>
              <a:rPr lang="hu-HU" sz="2200" dirty="0"/>
              <a:t> </a:t>
            </a:r>
            <a:r>
              <a:rPr lang="hu-HU" sz="2200" dirty="0" err="1" smtClean="0"/>
              <a:t>Poreba</a:t>
            </a:r>
            <a:endParaRPr lang="hu-HU" sz="2200" dirty="0" smtClean="0"/>
          </a:p>
          <a:p>
            <a:r>
              <a:rPr lang="hu-HU" sz="2200" b="1" dirty="0" smtClean="0"/>
              <a:t>1948 szakítás Jugoszlávia és a Szovjetunió között</a:t>
            </a:r>
          </a:p>
          <a:p>
            <a:r>
              <a:rPr lang="hu-HU" sz="2200" dirty="0" smtClean="0"/>
              <a:t>1948. április 6. </a:t>
            </a:r>
            <a:r>
              <a:rPr lang="hu-HU" sz="2200" dirty="0"/>
              <a:t>szovjet-finn barátsági szerződés </a:t>
            </a:r>
            <a:r>
              <a:rPr lang="hu-HU" sz="2200" dirty="0" smtClean="0"/>
              <a:t>=&gt; </a:t>
            </a:r>
            <a:r>
              <a:rPr lang="hu-HU" sz="2200" b="1" dirty="0" err="1" smtClean="0"/>
              <a:t>finlandizáció</a:t>
            </a:r>
            <a:endParaRPr lang="hu-HU" sz="2200" b="1" dirty="0" smtClean="0"/>
          </a:p>
          <a:p>
            <a:pPr algn="just"/>
            <a:r>
              <a:rPr lang="hu-HU" sz="2200" b="1" dirty="0" smtClean="0"/>
              <a:t>1949 Kölcsönös Gazdasági Segítségnyújtás Tanácsa </a:t>
            </a:r>
            <a:r>
              <a:rPr lang="hu-HU" sz="2200" dirty="0" smtClean="0"/>
              <a:t>(KGST)</a:t>
            </a:r>
          </a:p>
          <a:p>
            <a:pPr algn="just"/>
            <a:r>
              <a:rPr lang="hu-HU" sz="2200" b="1" dirty="0" smtClean="0"/>
              <a:t>1948. június-1949. május első berlini válság, Nyugat-Berlin blokádja</a:t>
            </a:r>
          </a:p>
          <a:p>
            <a:pPr algn="just"/>
            <a:r>
              <a:rPr lang="hu-HU" sz="2200" b="1" dirty="0"/>
              <a:t>1949. május 23-án </a:t>
            </a:r>
            <a:r>
              <a:rPr lang="hu-HU" sz="2200" dirty="0"/>
              <a:t>a nyugati megszállási övezetekből </a:t>
            </a:r>
            <a:r>
              <a:rPr lang="hu-HU" sz="2200" b="1" dirty="0"/>
              <a:t>létrejött a Német Szövetségi Köztársaság (NSZK), 1949. október 7-én pedig a Német Demokratikus Köztársaság </a:t>
            </a:r>
            <a:r>
              <a:rPr lang="hu-HU" sz="2200" dirty="0"/>
              <a:t>a volt szovjet zónából</a:t>
            </a:r>
            <a:r>
              <a:rPr lang="hu-HU" sz="2200" b="1" dirty="0" smtClean="0"/>
              <a:t>.</a:t>
            </a:r>
          </a:p>
          <a:p>
            <a:pPr algn="just"/>
            <a:r>
              <a:rPr lang="hu-HU" sz="2200" b="1" dirty="0" smtClean="0"/>
              <a:t>1949. április 4. NATO </a:t>
            </a:r>
            <a:r>
              <a:rPr lang="hu-HU" sz="2200" dirty="0" smtClean="0"/>
              <a:t>(Észak-atlanti Szerződés Szervezete)</a:t>
            </a:r>
          </a:p>
          <a:p>
            <a:pPr algn="just"/>
            <a:r>
              <a:rPr lang="hu-HU" sz="2200" b="1" dirty="0" smtClean="0"/>
              <a:t>1951. június 25. kitört  a koreai háború =&gt; </a:t>
            </a:r>
            <a:r>
              <a:rPr lang="hu-HU" sz="2000" b="1" dirty="0"/>
              <a:t>1953. július 27-én Panmindzsonban </a:t>
            </a:r>
            <a:r>
              <a:rPr lang="hu-HU" sz="2000" dirty="0"/>
              <a:t>írták alá a </a:t>
            </a:r>
            <a:r>
              <a:rPr lang="hu-HU" sz="2000" b="1" dirty="0"/>
              <a:t>fegyverszüneti </a:t>
            </a:r>
            <a:r>
              <a:rPr lang="hu-HU" sz="2000" b="1" dirty="0" smtClean="0"/>
              <a:t>egyezményt</a:t>
            </a:r>
            <a:r>
              <a:rPr lang="hu-HU" sz="2000" dirty="0" smtClean="0"/>
              <a:t>. 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40549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76700"/>
          </a:xfrm>
        </p:spPr>
        <p:txBody>
          <a:bodyPr/>
          <a:lstStyle/>
          <a:p>
            <a:r>
              <a:rPr lang="hu-HU" sz="2800" dirty="0" smtClean="0"/>
              <a:t/>
            </a:r>
            <a:br>
              <a:rPr lang="hu-HU" sz="2800" dirty="0" smtClean="0"/>
            </a:br>
            <a:r>
              <a:rPr lang="hu-HU" sz="2800" dirty="0" smtClean="0"/>
              <a:t>A </a:t>
            </a:r>
            <a:r>
              <a:rPr lang="hu-HU" sz="2800" dirty="0"/>
              <a:t>klasszikus hidegháború időszaka (1947-1962)</a:t>
            </a:r>
            <a:br>
              <a:rPr lang="hu-HU" sz="2800" dirty="0"/>
            </a:b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82868" y="851339"/>
            <a:ext cx="11004332" cy="5139558"/>
          </a:xfrm>
        </p:spPr>
        <p:txBody>
          <a:bodyPr/>
          <a:lstStyle/>
          <a:p>
            <a:endParaRPr lang="hu-HU" sz="2000" b="1" dirty="0" smtClean="0"/>
          </a:p>
          <a:p>
            <a:r>
              <a:rPr lang="hu-HU" sz="2000" b="1" dirty="0" smtClean="0"/>
              <a:t>Sztálin </a:t>
            </a:r>
            <a:r>
              <a:rPr lang="hu-HU" sz="2000" b="1" dirty="0"/>
              <a:t>1953. március 5-i halála </a:t>
            </a:r>
            <a:endParaRPr lang="hu-HU" sz="2000" b="1" dirty="0" smtClean="0"/>
          </a:p>
          <a:p>
            <a:r>
              <a:rPr lang="hu-HU" sz="2000" b="1" dirty="0"/>
              <a:t>1955. május 15-én az osztrák </a:t>
            </a:r>
            <a:r>
              <a:rPr lang="hu-HU" sz="2000" b="1" dirty="0" smtClean="0"/>
              <a:t>államszerződést</a:t>
            </a:r>
          </a:p>
          <a:p>
            <a:r>
              <a:rPr lang="hu-HU" sz="2000" b="1" dirty="0"/>
              <a:t>1953. június 17-én Kelet-Berlinben </a:t>
            </a:r>
            <a:r>
              <a:rPr lang="hu-HU" sz="2000" b="1" dirty="0" smtClean="0"/>
              <a:t>felkelés </a:t>
            </a:r>
            <a:r>
              <a:rPr lang="hu-HU" sz="2000" b="1" dirty="0"/>
              <a:t>(második </a:t>
            </a:r>
            <a:r>
              <a:rPr lang="hu-HU" sz="2000" b="1" dirty="0" smtClean="0"/>
              <a:t>berlini </a:t>
            </a:r>
            <a:r>
              <a:rPr lang="hu-HU" sz="2000" b="1" dirty="0"/>
              <a:t>válság</a:t>
            </a:r>
            <a:r>
              <a:rPr lang="hu-HU" sz="2000" b="1" dirty="0" smtClean="0"/>
              <a:t>)</a:t>
            </a:r>
          </a:p>
          <a:p>
            <a:r>
              <a:rPr lang="hu-HU" sz="2000" b="1" dirty="0"/>
              <a:t>1956 nyarán a lengyelországi Poznanban </a:t>
            </a:r>
            <a:r>
              <a:rPr lang="hu-HU" sz="2000" b="1" dirty="0" smtClean="0"/>
              <a:t>felkelés</a:t>
            </a:r>
          </a:p>
          <a:p>
            <a:r>
              <a:rPr lang="hu-HU" sz="2000" b="1" dirty="0"/>
              <a:t>1956. október </a:t>
            </a:r>
            <a:r>
              <a:rPr lang="hu-HU" sz="2000" b="1" dirty="0" smtClean="0"/>
              <a:t>23-án kitör a  forradalom Magyarországon</a:t>
            </a:r>
          </a:p>
          <a:p>
            <a:r>
              <a:rPr lang="da-DK" sz="2000" b="1" dirty="0" smtClean="0"/>
              <a:t>1956. </a:t>
            </a:r>
            <a:r>
              <a:rPr lang="da-DK" sz="2000" b="1" dirty="0"/>
              <a:t>október 29. és november 7. </a:t>
            </a:r>
            <a:r>
              <a:rPr lang="hu-HU" sz="2000" b="1" dirty="0" smtClean="0"/>
              <a:t>szuezi válság</a:t>
            </a:r>
          </a:p>
          <a:p>
            <a:pPr algn="just"/>
            <a:r>
              <a:rPr lang="hu-HU" sz="2000" b="1" dirty="0"/>
              <a:t>F</a:t>
            </a:r>
            <a:r>
              <a:rPr lang="hu-HU" sz="2000" b="1" dirty="0" smtClean="0"/>
              <a:t>egyverkezési </a:t>
            </a:r>
            <a:r>
              <a:rPr lang="hu-HU" sz="2000" b="1" dirty="0"/>
              <a:t>és űrverseny: az amerikai atommonopólium </a:t>
            </a:r>
            <a:r>
              <a:rPr lang="hu-HU" sz="2000" dirty="0"/>
              <a:t>és az ebből fakadó stratégiai előny </a:t>
            </a:r>
            <a:r>
              <a:rPr lang="hu-HU" sz="2000" b="1" dirty="0"/>
              <a:t>1949-ig tartott, a Szovjetunió ekkor állítja elő saját atombombáját. Az Egyesült Államok</a:t>
            </a:r>
            <a:r>
              <a:rPr lang="hu-HU" sz="2000" dirty="0"/>
              <a:t> a magyar származású Teller Ede vezette kutatásoknak köszönhetően </a:t>
            </a:r>
            <a:r>
              <a:rPr lang="hu-HU" sz="2000" b="1" dirty="0"/>
              <a:t>1952-ben robbantotta fel első hidrogénbombáját. 1957-ben a Szovjetunió felbocsátja az első mesterséges holdat (szputnyik), </a:t>
            </a:r>
            <a:r>
              <a:rPr lang="hu-HU" sz="2000" dirty="0"/>
              <a:t>amellyel az űrversenyben átmenetileg magához ragadja a vezetést. </a:t>
            </a:r>
            <a:r>
              <a:rPr lang="hu-HU" sz="2000" b="1" dirty="0"/>
              <a:t>1958-ban az első amerikai műholdat is </a:t>
            </a:r>
            <a:r>
              <a:rPr lang="hu-HU" sz="2000" b="1" dirty="0" smtClean="0"/>
              <a:t>felbocsátották.</a:t>
            </a:r>
          </a:p>
          <a:p>
            <a:pPr algn="just"/>
            <a:r>
              <a:rPr lang="hu-HU" sz="2000" b="1" dirty="0"/>
              <a:t>1962. októberi kubai rakétaválság </a:t>
            </a:r>
          </a:p>
        </p:txBody>
      </p:sp>
    </p:spTree>
    <p:extLst>
      <p:ext uri="{BB962C8B-B14F-4D97-AF65-F5344CB8AC3E}">
        <p14:creationId xmlns:p14="http://schemas.microsoft.com/office/powerpoint/2010/main" val="24928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882869" y="180045"/>
            <a:ext cx="4576682" cy="3240000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1200520" y="3420045"/>
            <a:ext cx="3941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>
                <a:hlinkClick r:id="rId3"/>
              </a:rPr>
              <a:t>https://</a:t>
            </a:r>
            <a:r>
              <a:rPr lang="hu-HU" sz="1200" dirty="0" smtClean="0">
                <a:hlinkClick r:id="rId3"/>
              </a:rPr>
              <a:t>mult-kor.hu/amikor-egy-gombnyomasra-alltunk-az-atomhaborutol-20151028</a:t>
            </a:r>
            <a:r>
              <a:rPr lang="hu-HU" sz="1200" dirty="0" smtClean="0"/>
              <a:t> (2020.09.29.)</a:t>
            </a:r>
            <a:endParaRPr lang="hu-HU" sz="1200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253" y="1566045"/>
            <a:ext cx="4537969" cy="3708000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6936828" y="5376041"/>
            <a:ext cx="42409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>
                <a:hlinkClick r:id="rId5"/>
              </a:rPr>
              <a:t>https://</a:t>
            </a:r>
            <a:r>
              <a:rPr lang="hu-HU" sz="1200" dirty="0" smtClean="0">
                <a:hlinkClick r:id="rId5"/>
              </a:rPr>
              <a:t>www.britannica.com/event/Cuban-missile-crisis</a:t>
            </a:r>
            <a:r>
              <a:rPr lang="hu-HU" sz="1200" dirty="0" smtClean="0"/>
              <a:t> (2020.09.29</a:t>
            </a:r>
            <a:r>
              <a:rPr lang="hu-HU" sz="1200" dirty="0"/>
              <a:t>.)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5581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73516" y="1008993"/>
            <a:ext cx="5044965" cy="1497102"/>
          </a:xfrm>
        </p:spPr>
        <p:txBody>
          <a:bodyPr/>
          <a:lstStyle/>
          <a:p>
            <a:pPr algn="ctr"/>
            <a:r>
              <a:rPr lang="hu-HU" dirty="0" err="1" smtClean="0"/>
              <a:t>KÖSZÖNöm</a:t>
            </a:r>
            <a:r>
              <a:rPr lang="hu-HU" dirty="0" smtClean="0"/>
              <a:t>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  <p:sp>
        <p:nvSpPr>
          <p:cNvPr id="3" name="Téglalap 2"/>
          <p:cNvSpPr/>
          <p:nvPr/>
        </p:nvSpPr>
        <p:spPr>
          <a:xfrm>
            <a:off x="3047999" y="2998866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u-HU" sz="1600" i="1" dirty="0">
                <a:solidFill>
                  <a:schemeClr val="bg1"/>
                </a:solidFill>
              </a:rPr>
              <a:t>Jelen tananyag a Szegedi Tudományegyetemen készült az Európai Unió támogatásával. Projekt azonosító: EFOP-3.6.2-16-2017-00007</a:t>
            </a:r>
          </a:p>
        </p:txBody>
      </p:sp>
    </p:spTree>
    <p:extLst>
      <p:ext uri="{BB962C8B-B14F-4D97-AF65-F5344CB8AC3E}">
        <p14:creationId xmlns:p14="http://schemas.microsoft.com/office/powerpoint/2010/main" val="156491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2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2131</TotalTime>
  <Words>522</Words>
  <Application>Microsoft Office PowerPoint</Application>
  <PresentationFormat>Szélesvásznú</PresentationFormat>
  <Paragraphs>50</Paragraphs>
  <Slides>7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Calibri</vt:lpstr>
      <vt:lpstr>SZTE</vt:lpstr>
      <vt:lpstr>1_SZTE</vt:lpstr>
      <vt:lpstr>  </vt:lpstr>
      <vt:lpstr>PowerPoint-bemutató</vt:lpstr>
      <vt:lpstr> A hidegháború szakaszai </vt:lpstr>
      <vt:lpstr> A klasszikus hidegháború időszaka (1947-1962) </vt:lpstr>
      <vt:lpstr> A klasszikus hidegháború időszaka (1947-1962) </vt:lpstr>
      <vt:lpstr>PowerPoint-bemutató</vt:lpstr>
      <vt:lpstr>KÖSZÖNöm  A FIGYELMET!</vt:lpstr>
    </vt:vector>
  </TitlesOfParts>
  <Company>MZ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USER MPZ</dc:creator>
  <cp:lastModifiedBy>AsusX541U</cp:lastModifiedBy>
  <cp:revision>98</cp:revision>
  <dcterms:created xsi:type="dcterms:W3CDTF">2016-02-28T20:05:27Z</dcterms:created>
  <dcterms:modified xsi:type="dcterms:W3CDTF">2020-10-07T12:33:13Z</dcterms:modified>
</cp:coreProperties>
</file>