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  <p:sldMasterId id="2147483685" r:id="rId2"/>
  </p:sldMasterIdLst>
  <p:notesMasterIdLst>
    <p:notesMasterId r:id="rId14"/>
  </p:notesMasterIdLst>
  <p:sldIdLst>
    <p:sldId id="256" r:id="rId3"/>
    <p:sldId id="275" r:id="rId4"/>
    <p:sldId id="272" r:id="rId5"/>
    <p:sldId id="259" r:id="rId6"/>
    <p:sldId id="276" r:id="rId7"/>
    <p:sldId id="277" r:id="rId8"/>
    <p:sldId id="278" r:id="rId9"/>
    <p:sldId id="279" r:id="rId10"/>
    <p:sldId id="280" r:id="rId11"/>
    <p:sldId id="281" r:id="rId12"/>
    <p:sldId id="28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335" autoAdjust="0"/>
    <p:restoredTop sz="95994" autoAdjust="0"/>
  </p:normalViewPr>
  <p:slideViewPr>
    <p:cSldViewPr snapToObjects="1">
      <p:cViewPr>
        <p:scale>
          <a:sx n="126" d="100"/>
          <a:sy n="126" d="100"/>
        </p:scale>
        <p:origin x="1704" y="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9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97" d="100"/>
          <a:sy n="97" d="100"/>
        </p:scale>
        <p:origin x="3688" y="2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0T12:09:05.95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24575,'10'0'0,"-4"0"0,-3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2020. 06. 20.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8801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4396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8592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0307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6927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8846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5529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2864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9769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4334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2020. 06. 20.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2119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2020. 06. 20.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898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2020. 06. 20.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8139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3672103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947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2020. 06. 20.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1B0818A-DCAB-7245-A1E6-924BFB586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876CD44-8B0E-A541-9658-A13E72A4A0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A9F1ACA-1AF4-934F-9251-6EECFD815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66B9-3C18-8B44-9965-3F7301AC53A3}" type="datetimeFigureOut">
              <a:rPr lang="hu-HU" smtClean="0"/>
              <a:t>2020. 06. 20.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BC40AF1-04F4-1E45-82AB-3AB098F21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1EC1423-6076-7F46-9EC2-5E8616073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35B1-86C0-7F4E-8581-C98315914C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4813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ED33226-D583-B442-B2AE-74CE3315E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B57996F-5BC2-0743-8A1F-370B91DBD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CB9A200-BA06-7B48-968D-F9695596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66B9-3C18-8B44-9965-3F7301AC53A3}" type="datetimeFigureOut">
              <a:rPr lang="hu-HU" smtClean="0"/>
              <a:t>2020. 06. 20.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1F36A3F-41C5-CE4B-AB1E-FA1D00291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AEC6000-A9DF-7A42-BA3C-FC665D9AB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35B1-86C0-7F4E-8581-C98315914C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8286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BB8D8C4-A82C-EB43-8F3A-087D73CAF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56E1AEC-5C04-7B4A-A472-1F405D39D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D216963-9056-DF4A-96C3-055A189CD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66B9-3C18-8B44-9965-3F7301AC53A3}" type="datetimeFigureOut">
              <a:rPr lang="hu-HU" smtClean="0"/>
              <a:t>2020. 06. 20.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09066BA-60BC-4946-81F1-41A459921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1EE0C45-5BF5-7845-9DA0-9481ABDB1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35B1-86C0-7F4E-8581-C98315914C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16396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C82D40D-7187-6D4C-8778-F2DEA6085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D6F17F6-C66B-0347-A7EF-1B497806A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A0166CF-10C4-9040-857F-A31B5E15BE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51610BF-6A85-324A-B815-C58EB4569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66B9-3C18-8B44-9965-3F7301AC53A3}" type="datetimeFigureOut">
              <a:rPr lang="hu-HU" smtClean="0"/>
              <a:t>2020. 06. 20.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E6473BA-697D-284F-88F0-BD7ABFEAE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A32B9B9-9A23-F941-B568-EC31FC34B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35B1-86C0-7F4E-8581-C98315914C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7625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2020. 06. 20.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39116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4F7BE32-8C34-6141-8095-4270DF210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FE5A060-C39C-BF49-849F-87DDACBB1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BD5F23F-A5A3-9447-AA53-AC2DB39EF2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E04E7E21-7C6D-8C40-A275-FD64474B29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DB367170-982D-7543-AB39-927CC96C39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D87AD4DB-43F6-414D-B586-5D4076AC9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66B9-3C18-8B44-9965-3F7301AC53A3}" type="datetimeFigureOut">
              <a:rPr lang="hu-HU" smtClean="0"/>
              <a:t>2020. 06. 20.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4F4B217A-E6BA-EC47-B17D-6EFFE98E2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53C0A742-D295-CC4D-8AAB-DD0F87EDD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35B1-86C0-7F4E-8581-C98315914C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27083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1C43FC1-6945-F54A-99F4-59B6A4C4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CA645FE4-5F0C-F644-8F55-46C7169CA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66B9-3C18-8B44-9965-3F7301AC53A3}" type="datetimeFigureOut">
              <a:rPr lang="hu-HU" smtClean="0"/>
              <a:t>2020. 06. 20.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220C3C78-0488-D048-9BD8-DA82F4462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DE4E03FA-28A1-064C-B5D6-3DEA1FD6A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35B1-86C0-7F4E-8581-C98315914C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355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5AD45C7B-0C89-6848-933B-726442457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66B9-3C18-8B44-9965-3F7301AC53A3}" type="datetimeFigureOut">
              <a:rPr lang="hu-HU" smtClean="0"/>
              <a:t>2020. 06. 20.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6DE41FB1-FD15-A540-BC4F-C22C40F9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D09E946-4D1A-4741-B4EF-BE10A5050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35B1-86C0-7F4E-8581-C98315914C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15403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1AE657D-CB21-E842-88FD-3E35BCE4C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B2E269D-526C-3A49-8D42-F185502CB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591B39-1E8E-4644-B02F-1DE146C12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3D8F167-4E67-D647-A7FB-4D749C936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66B9-3C18-8B44-9965-3F7301AC53A3}" type="datetimeFigureOut">
              <a:rPr lang="hu-HU" smtClean="0"/>
              <a:t>2020. 06. 20.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AF2FF27-213B-584F-AD4B-507EEC1A0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8F71E17-573A-0144-9C7A-70FEAF796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35B1-86C0-7F4E-8581-C98315914C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401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5A29F4C-4E34-7140-9196-AF49E0D62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1A0FA5EF-FB34-3A4B-9E15-386907E768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B7EA28B-DB1E-7E4F-A578-7BD0FA0270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BD10820-44D8-A842-9BF3-16BC006CF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66B9-3C18-8B44-9965-3F7301AC53A3}" type="datetimeFigureOut">
              <a:rPr lang="hu-HU" smtClean="0"/>
              <a:t>2020. 06. 20.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3D16734-A6BC-3A4A-A79C-244929E92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4824ACD1-543F-5B4B-8964-18D920F44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35B1-86C0-7F4E-8581-C98315914C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80721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9DD6282-1C2C-AB42-9E1F-163A0D735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8635E4F-58E9-5F4E-9521-D75580FB0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0E4F1BB-FA79-CA49-8291-A3A1BB22F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66B9-3C18-8B44-9965-3F7301AC53A3}" type="datetimeFigureOut">
              <a:rPr lang="hu-HU" smtClean="0"/>
              <a:t>2020. 06. 20.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ACDCBEB-1BF3-274C-BCF7-0F765BA0E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38EBAD4-34AE-444D-9912-150AC0E7A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35B1-86C0-7F4E-8581-C98315914C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49792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2F6C5112-5B7C-EA40-BAD5-EB5348386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9603D22-A6BE-9E4E-972E-9D0044BF37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C1DB977-6289-F840-9CF6-9448FA9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66B9-3C18-8B44-9965-3F7301AC53A3}" type="datetimeFigureOut">
              <a:rPr lang="hu-HU" smtClean="0"/>
              <a:t>2020. 06. 20.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F57FDAC-A43D-B24B-B24D-6202304FC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634CF1D-8D33-CF4E-B032-E74115753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35B1-86C0-7F4E-8581-C98315914C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9434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2020. 06. 20.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52136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2020. 06. 20.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845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2020. 06. 20.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067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2020. 06. 20.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496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2020. 06. 20.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545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2020. 06. 20.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942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2020. 06. 20.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662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0DD05FFA-4383-4574-9830-A5FF25BE8406}" type="datetimeFigureOut">
              <a:rPr lang="hu-HU" smtClean="0"/>
              <a:t>2020. 06. 20.</a:t>
            </a:fld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27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64" r:id="rId14"/>
    <p:sldLayoutId id="2147483666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F0C654D6-D47D-DD4C-8E2C-950AAF512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84D45CE-AD2A-6642-A612-EFA2247A8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CE45827-871F-EE48-8DA3-83B6C785F7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066B9-3C18-8B44-9965-3F7301AC53A3}" type="datetimeFigureOut">
              <a:rPr lang="hu-HU" smtClean="0"/>
              <a:t>2020. 06. 20.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2A76FBD-4BEB-7B43-9B3A-D48ACE253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A76D27E-A1DE-644F-8D65-3CA2503E26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035B1-86C0-7F4E-8581-C98315914C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790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86490"/>
            <a:ext cx="8874979" cy="766246"/>
          </a:xfrm>
        </p:spPr>
        <p:txBody>
          <a:bodyPr/>
          <a:lstStyle/>
          <a:p>
            <a:pPr algn="ctr"/>
            <a:r>
              <a:rPr lang="hu-HU" sz="3600" b="0" dirty="0"/>
              <a:t>  </a:t>
            </a:r>
            <a:r>
              <a:rPr lang="hu-HU" sz="2400" dirty="0"/>
              <a:t>EFOP-3.4.3-16-2016-00014</a:t>
            </a:r>
            <a:br>
              <a:rPr lang="hu-HU" sz="2400" dirty="0"/>
            </a:br>
            <a:endParaRPr lang="hu-HU" sz="18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899592" y="1892151"/>
            <a:ext cx="7632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i="1" cap="all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ÚTMUTATÓ A HITELES VEZETŐVÉ VÁLÁSHOZ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251520" y="5404447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cap="all">
                <a:solidFill>
                  <a:schemeClr val="bg1"/>
                </a:solidFill>
                <a:latin typeface="Arial"/>
                <a:ea typeface="+mj-ea"/>
                <a:cs typeface="Arial"/>
              </a:rPr>
              <a:t>POLGÁR ZITA</a:t>
            </a:r>
            <a:endParaRPr lang="hu-HU" sz="2400" b="1" i="1" cap="all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DFFFF7DB-5C36-C846-AFF0-71C627C5FF59}"/>
              </a:ext>
            </a:extLst>
          </p:cNvPr>
          <p:cNvSpPr txBox="1"/>
          <p:nvPr/>
        </p:nvSpPr>
        <p:spPr>
          <a:xfrm>
            <a:off x="611560" y="3717612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cap="all" dirty="0">
                <a:solidFill>
                  <a:schemeClr val="bg1"/>
                </a:solidFill>
                <a:cs typeface="Arial"/>
              </a:rPr>
              <a:t>AP6_Oktig_SZTE </a:t>
            </a:r>
            <a:r>
              <a:rPr lang="hu-HU" sz="2400" b="1" i="1" cap="all" dirty="0" err="1">
                <a:solidFill>
                  <a:schemeClr val="bg1"/>
                </a:solidFill>
                <a:cs typeface="Arial"/>
              </a:rPr>
              <a:t>open</a:t>
            </a:r>
            <a:r>
              <a:rPr lang="hu-HU" sz="2400" b="1" i="1" cap="all" dirty="0">
                <a:solidFill>
                  <a:schemeClr val="bg1"/>
                </a:solidFill>
                <a:cs typeface="Arial"/>
              </a:rPr>
              <a:t> online oktatás</a:t>
            </a:r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A69FA51-3298-184A-88AA-5850F2CC1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Példamutatás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1D38661-6C0B-D341-8512-C9902C117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vezetőnek tudnia kell, hogy rajta lesz az embereinek a szeme, „nem bújhat el”</a:t>
            </a:r>
          </a:p>
          <a:p>
            <a:r>
              <a:rPr lang="hu-HU" dirty="0"/>
              <a:t>Vágyunk felnézni a vezetőkre!</a:t>
            </a:r>
          </a:p>
          <a:p>
            <a:r>
              <a:rPr lang="hu-HU" dirty="0"/>
              <a:t>Tanulni tőlük, cselekedetei követendők</a:t>
            </a:r>
          </a:p>
          <a:p>
            <a:r>
              <a:rPr lang="hu-HU" dirty="0"/>
              <a:t>Akkor érhető el, ha a vezető jó és hiteles példával szolgál</a:t>
            </a:r>
          </a:p>
          <a:p>
            <a:r>
              <a:rPr lang="hu-HU" dirty="0">
                <a:solidFill>
                  <a:srgbClr val="FF0000"/>
                </a:solidFill>
              </a:rPr>
              <a:t>Olyat vár el, amit ő maga is működtet</a:t>
            </a:r>
          </a:p>
          <a:p>
            <a:r>
              <a:rPr lang="hu-HU" dirty="0"/>
              <a:t>A példamutatás szelíden mutatja az irányt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29033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611560" y="1982450"/>
            <a:ext cx="7632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b="1" cap="all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Köszönöm </a:t>
            </a:r>
          </a:p>
          <a:p>
            <a:r>
              <a:rPr lang="hu-HU" sz="4400" b="1" cap="all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a Figyelmet!</a:t>
            </a:r>
          </a:p>
        </p:txBody>
      </p:sp>
    </p:spTree>
    <p:extLst>
      <p:ext uri="{BB962C8B-B14F-4D97-AF65-F5344CB8AC3E}">
        <p14:creationId xmlns:p14="http://schemas.microsoft.com/office/powerpoint/2010/main" val="726777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476CF64-893C-9E44-A808-A76CD0377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39738"/>
            <a:ext cx="8229600" cy="1143000"/>
          </a:xfrm>
        </p:spPr>
        <p:txBody>
          <a:bodyPr/>
          <a:lstStyle/>
          <a:p>
            <a:r>
              <a:rPr lang="hu-HU" dirty="0"/>
              <a:t>A szolgálat jellemet kíván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95639C0-4232-D646-9DFB-882D89514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526" y="1892299"/>
            <a:ext cx="8229600" cy="398497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hu-HU" dirty="0"/>
              <a:t>Helyzetfüggő, hogy épp milyen viselkedésre és fellépésre van szükség a vezetésben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dirty="0"/>
              <a:t>Címkéket lehet ráhúzni bárkire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dirty="0"/>
              <a:t>A szolgálathoz azonban jellemre van szükség és bizonyos erények birtoklására, amelyek </a:t>
            </a:r>
            <a:r>
              <a:rPr lang="hu-HU"/>
              <a:t>mellett dönteni kell</a:t>
            </a:r>
            <a:endParaRPr lang="hu-HU" dirty="0"/>
          </a:p>
          <a:p>
            <a:pPr marL="0" indent="0" algn="just">
              <a:buNone/>
            </a:pPr>
            <a:endParaRPr lang="hu-HU" dirty="0"/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80233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C85EC3E-9B46-3942-9439-D6D41204E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vezető belül születik meg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83E622A-57D9-6641-8DE9-3F00F913F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dirty="0"/>
              <a:t>Vezetőnek lenni döntés kérdése</a:t>
            </a:r>
          </a:p>
          <a:p>
            <a:pPr marL="0" indent="0" algn="ctr">
              <a:buNone/>
            </a:pPr>
            <a:r>
              <a:rPr lang="hu-HU" dirty="0">
                <a:solidFill>
                  <a:srgbClr val="FF0000"/>
                </a:solidFill>
              </a:rPr>
              <a:t>Nem az egyéni siker és haladás a cél</a:t>
            </a:r>
          </a:p>
          <a:p>
            <a:pPr marL="0" indent="0" algn="ctr">
              <a:buNone/>
            </a:pPr>
            <a:r>
              <a:rPr lang="hu-HU" b="1" i="1" dirty="0"/>
              <a:t>„Ha gyorsan akarsz menni, menj egyedül! Ha messzire akarsz jutni, menj együtt másokkal!”</a:t>
            </a:r>
            <a:r>
              <a:rPr lang="hu-HU" dirty="0"/>
              <a:t> </a:t>
            </a:r>
            <a:endParaRPr lang="hu-HU" b="1" dirty="0"/>
          </a:p>
          <a:p>
            <a:pPr marL="0" indent="0" algn="ctr">
              <a:buNone/>
            </a:pPr>
            <a:r>
              <a:rPr lang="hu-HU" dirty="0"/>
              <a:t>Tehát a vezetőnek azzal kell foglalkoznia, hogy hogyan tudja a csapatát eredményessé tenni. Ez a szolgálat.</a:t>
            </a:r>
          </a:p>
          <a:p>
            <a:pPr marL="0" indent="0">
              <a:buNone/>
            </a:pPr>
            <a:endParaRPr lang="hu-HU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Szabadkéz 4">
                <a:extLst>
                  <a:ext uri="{FF2B5EF4-FFF2-40B4-BE49-F238E27FC236}">
                    <a16:creationId xmlns:a16="http://schemas.microsoft.com/office/drawing/2014/main" id="{C3BB0ED5-B31B-2B4C-8A9F-19CE3E4584E1}"/>
                  </a:ext>
                </a:extLst>
              </p14:cNvPr>
              <p14:cNvContentPartPr/>
              <p14:nvPr/>
            </p14:nvContentPartPr>
            <p14:xfrm>
              <a:off x="3888877" y="1077496"/>
              <a:ext cx="7200" cy="360"/>
            </p14:xfrm>
          </p:contentPart>
        </mc:Choice>
        <mc:Fallback xmlns="">
          <p:pic>
            <p:nvPicPr>
              <p:cNvPr id="5" name="Szabadkéz 4">
                <a:extLst>
                  <a:ext uri="{FF2B5EF4-FFF2-40B4-BE49-F238E27FC236}">
                    <a16:creationId xmlns:a16="http://schemas.microsoft.com/office/drawing/2014/main" id="{C3BB0ED5-B31B-2B4C-8A9F-19CE3E4584E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80237" y="1068496"/>
                <a:ext cx="2484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56895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9D9DAC2-942B-364D-BDB1-479E1D130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7273"/>
            <a:ext cx="8229600" cy="1143000"/>
          </a:xfrm>
        </p:spPr>
        <p:txBody>
          <a:bodyPr/>
          <a:lstStyle/>
          <a:p>
            <a:r>
              <a:rPr lang="hu-HU" dirty="0"/>
              <a:t>A hiteles vezető erényei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7289C6C-17F3-1C42-AABF-64E64F04F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52596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hu-HU" dirty="0"/>
              <a:t>Szolgálatkészség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dirty="0"/>
              <a:t>Felelősségtudat 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dirty="0"/>
              <a:t>Alázat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dirty="0"/>
              <a:t>Emberségesség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dirty="0"/>
              <a:t>Példamutatás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dirty="0"/>
              <a:t>Ítéletmentesség 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dirty="0"/>
              <a:t>Lelkesedés</a:t>
            </a:r>
          </a:p>
        </p:txBody>
      </p:sp>
    </p:spTree>
    <p:extLst>
      <p:ext uri="{BB962C8B-B14F-4D97-AF65-F5344CB8AC3E}">
        <p14:creationId xmlns:p14="http://schemas.microsoft.com/office/powerpoint/2010/main" val="3102035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895F67-A264-1443-8E4A-D7FF5023A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hiteles vezető erényei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1D5AC32-6D17-1D4D-964C-811C4A4A3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 startAt="8"/>
            </a:pPr>
            <a:r>
              <a:rPr lang="hu-HU" dirty="0"/>
              <a:t>Kitartás</a:t>
            </a:r>
          </a:p>
          <a:p>
            <a:pPr marL="514350" lvl="0" indent="-514350">
              <a:buFont typeface="+mj-lt"/>
              <a:buAutoNum type="arabicPeriod" startAt="8"/>
            </a:pPr>
            <a:r>
              <a:rPr lang="hu-HU" dirty="0"/>
              <a:t>Döntésképesség</a:t>
            </a:r>
          </a:p>
          <a:p>
            <a:pPr marL="514350" lvl="0" indent="-514350">
              <a:buFont typeface="+mj-lt"/>
              <a:buAutoNum type="arabicPeriod" startAt="8"/>
            </a:pPr>
            <a:r>
              <a:rPr lang="hu-HU" dirty="0"/>
              <a:t>Megbízhatóság</a:t>
            </a:r>
          </a:p>
          <a:p>
            <a:pPr marL="514350" lvl="0" indent="-514350">
              <a:buFont typeface="+mj-lt"/>
              <a:buAutoNum type="arabicPeriod" startAt="8"/>
            </a:pPr>
            <a:r>
              <a:rPr lang="hu-HU" dirty="0"/>
              <a:t>Megközelíthetőség</a:t>
            </a:r>
          </a:p>
          <a:p>
            <a:pPr marL="514350" lvl="0" indent="-514350">
              <a:buFont typeface="+mj-lt"/>
              <a:buAutoNum type="arabicPeriod" startAt="8"/>
            </a:pPr>
            <a:r>
              <a:rPr lang="hu-HU" dirty="0"/>
              <a:t>Következetesség</a:t>
            </a:r>
          </a:p>
          <a:p>
            <a:r>
              <a:rPr lang="hu-HU" dirty="0"/>
              <a:t>+ 1 Változásra való hajlandóság</a:t>
            </a:r>
          </a:p>
        </p:txBody>
      </p:sp>
    </p:spTree>
    <p:extLst>
      <p:ext uri="{BB962C8B-B14F-4D97-AF65-F5344CB8AC3E}">
        <p14:creationId xmlns:p14="http://schemas.microsoft.com/office/powerpoint/2010/main" val="4145058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6F84A21-BA06-0A44-96B6-5CED6D69D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Szolgálatkészség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AB4B504-3C32-4D40-8F09-AABCEB332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hu-HU" dirty="0"/>
              <a:t>A vezetés maga a szolgálat</a:t>
            </a:r>
          </a:p>
          <a:p>
            <a:pPr algn="just"/>
            <a:r>
              <a:rPr lang="hu-HU" dirty="0"/>
              <a:t>Feledésbe merül sokszor</a:t>
            </a:r>
          </a:p>
          <a:p>
            <a:pPr algn="just"/>
            <a:r>
              <a:rPr lang="hu-HU" dirty="0"/>
              <a:t>A szolgálat magasrendű tevékenység</a:t>
            </a:r>
          </a:p>
          <a:p>
            <a:pPr algn="just"/>
            <a:r>
              <a:rPr lang="hu-HU" dirty="0">
                <a:solidFill>
                  <a:srgbClr val="FF0000"/>
                </a:solidFill>
              </a:rPr>
              <a:t>Azt jelenti, hogy egy vezető tesz az embereiért</a:t>
            </a:r>
          </a:p>
          <a:p>
            <a:pPr algn="just"/>
            <a:r>
              <a:rPr lang="hu-HU" dirty="0"/>
              <a:t>A csapat felemeléséről szól</a:t>
            </a:r>
          </a:p>
          <a:p>
            <a:pPr algn="just"/>
            <a:r>
              <a:rPr lang="hu-HU" dirty="0"/>
              <a:t>Megmutatja, hogy egy ember mennyire erős jellem</a:t>
            </a:r>
          </a:p>
        </p:txBody>
      </p:sp>
    </p:spTree>
    <p:extLst>
      <p:ext uri="{BB962C8B-B14F-4D97-AF65-F5344CB8AC3E}">
        <p14:creationId xmlns:p14="http://schemas.microsoft.com/office/powerpoint/2010/main" val="4149584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34A6083-363D-F347-BDB1-4B72D9E63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Felelősségtudat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E47B341-A1FA-DD42-B311-23CF1360B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A felelősségtudat hiánya okozza a legnagyobb tragédiát a szervezeteknél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FF0000"/>
                </a:solidFill>
              </a:rPr>
              <a:t>A vezető emberekért és az ő eredményeikért felel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A magas fizetés=a felelősség mértékét mutatja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A vezető „feje” mellett vannak a számok!!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Megtegye, ami tőle telik és ne hárítson</a:t>
            </a:r>
          </a:p>
          <a:p>
            <a:pPr>
              <a:buFont typeface="Arial" panose="020B0604020202020204" pitchFamily="34" charset="0"/>
              <a:buChar char="•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10756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4E07BCD-DBEA-764D-A9D4-F1413A15A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736" y="260648"/>
            <a:ext cx="8229600" cy="1143000"/>
          </a:xfrm>
        </p:spPr>
        <p:txBody>
          <a:bodyPr/>
          <a:lstStyle/>
          <a:p>
            <a:r>
              <a:rPr lang="hu-HU" dirty="0"/>
              <a:t>Alázat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6B2EF0-668D-7A4A-B5E8-1E2D375AC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736" y="1166018"/>
            <a:ext cx="8229600" cy="4525963"/>
          </a:xfrm>
        </p:spPr>
        <p:txBody>
          <a:bodyPr/>
          <a:lstStyle/>
          <a:p>
            <a:pPr algn="just"/>
            <a:r>
              <a:rPr lang="hu-HU" dirty="0"/>
              <a:t>Az alázat nem megalázkodást jelent</a:t>
            </a:r>
          </a:p>
          <a:p>
            <a:pPr algn="just"/>
            <a:r>
              <a:rPr lang="hu-HU" dirty="0"/>
              <a:t>A víziónak való önátadást jelenti és a felismerést, hogy az egyedül nem elérhető</a:t>
            </a:r>
          </a:p>
          <a:p>
            <a:pPr algn="just"/>
            <a:r>
              <a:rPr lang="hu-HU" dirty="0">
                <a:solidFill>
                  <a:srgbClr val="FF0000"/>
                </a:solidFill>
              </a:rPr>
              <a:t>Az „én” helyét átveszi a „mi”</a:t>
            </a:r>
          </a:p>
          <a:p>
            <a:pPr algn="just"/>
            <a:r>
              <a:rPr lang="hu-HU" dirty="0"/>
              <a:t>Nem öncélú tevékenység a vezetés</a:t>
            </a:r>
          </a:p>
          <a:p>
            <a:pPr algn="just"/>
            <a:r>
              <a:rPr lang="hu-HU" dirty="0"/>
              <a:t>Az ember nem eszköz, hanem egyenrangú partner</a:t>
            </a:r>
          </a:p>
          <a:p>
            <a:pPr algn="just"/>
            <a:r>
              <a:rPr lang="hu-HU" i="1" dirty="0"/>
              <a:t>„Ha megtanultál engedelmeskedni, akkor fogsz tudni uralkodni.”</a:t>
            </a: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7749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F40227A-D781-104D-8825-10CCE7F63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Emberségesség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6F7F404-D6B1-BA4D-9E82-9A5B7339E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375" y="1417638"/>
            <a:ext cx="8229600" cy="4525963"/>
          </a:xfrm>
        </p:spPr>
        <p:txBody>
          <a:bodyPr/>
          <a:lstStyle/>
          <a:p>
            <a:pPr algn="just"/>
            <a:r>
              <a:rPr lang="hu-HU" dirty="0">
                <a:solidFill>
                  <a:srgbClr val="FF0000"/>
                </a:solidFill>
              </a:rPr>
              <a:t>Azt tenni a másikkal, amit akarunk, hogy velünk tegyenek</a:t>
            </a:r>
          </a:p>
          <a:p>
            <a:pPr algn="just"/>
            <a:r>
              <a:rPr lang="hu-HU" dirty="0"/>
              <a:t>Sokféle igazságtalanság érhet egy vezetőt</a:t>
            </a:r>
          </a:p>
          <a:p>
            <a:pPr algn="just"/>
            <a:r>
              <a:rPr lang="hu-HU" dirty="0"/>
              <a:t>Az emberségesség nem felmentése a másiknak</a:t>
            </a:r>
          </a:p>
          <a:p>
            <a:pPr algn="just"/>
            <a:r>
              <a:rPr lang="hu-HU" dirty="0"/>
              <a:t>A cél, hogy bármi is éri, emberhez méltó bánásmódban részesítse a másikat</a:t>
            </a:r>
          </a:p>
          <a:p>
            <a:pPr algn="just"/>
            <a:r>
              <a:rPr lang="hu-HU" dirty="0"/>
              <a:t>Olyan vezetővé válni, amelyet magunknak akarnánk</a:t>
            </a:r>
          </a:p>
        </p:txBody>
      </p:sp>
    </p:spTree>
    <p:extLst>
      <p:ext uri="{BB962C8B-B14F-4D97-AF65-F5344CB8AC3E}">
        <p14:creationId xmlns:p14="http://schemas.microsoft.com/office/powerpoint/2010/main" val="1373511098"/>
      </p:ext>
    </p:extLst>
  </p:cSld>
  <p:clrMapOvr>
    <a:masterClrMapping/>
  </p:clrMapOvr>
</p:sld>
</file>

<file path=ppt/theme/theme1.xml><?xml version="1.0" encoding="utf-8"?>
<a:theme xmlns:a="http://schemas.openxmlformats.org/drawingml/2006/main" name="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2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SZTE</Template>
  <TotalTime>2283</TotalTime>
  <Words>378</Words>
  <Application>Microsoft Macintosh PowerPoint</Application>
  <PresentationFormat>Diavetítés a képernyőre (4:3 oldalarány)</PresentationFormat>
  <Paragraphs>74</Paragraphs>
  <Slides>11</Slides>
  <Notes>11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SZTE</vt:lpstr>
      <vt:lpstr>Egyéni tervezés</vt:lpstr>
      <vt:lpstr>  EFOP-3.4.3-16-2016-00014 </vt:lpstr>
      <vt:lpstr>A szolgálat jellemet kíván</vt:lpstr>
      <vt:lpstr>A vezető belül születik meg</vt:lpstr>
      <vt:lpstr>A hiteles vezető erényei</vt:lpstr>
      <vt:lpstr>A hiteles vezető erényei</vt:lpstr>
      <vt:lpstr>Szolgálatkészség</vt:lpstr>
      <vt:lpstr>Felelősségtudat</vt:lpstr>
      <vt:lpstr>Alázat</vt:lpstr>
      <vt:lpstr>Emberségesség</vt:lpstr>
      <vt:lpstr>Példamutatás</vt:lpstr>
      <vt:lpstr>PowerPoint-bemutató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Zita Polgár</cp:lastModifiedBy>
  <cp:revision>206</cp:revision>
  <dcterms:created xsi:type="dcterms:W3CDTF">2014-03-03T11:13:53Z</dcterms:created>
  <dcterms:modified xsi:type="dcterms:W3CDTF">2020-06-20T14:59:26Z</dcterms:modified>
</cp:coreProperties>
</file>