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53"/>
  </p:notesMasterIdLst>
  <p:sldIdLst>
    <p:sldId id="315" r:id="rId3"/>
    <p:sldId id="316" r:id="rId4"/>
    <p:sldId id="317" r:id="rId5"/>
    <p:sldId id="258" r:id="rId6"/>
    <p:sldId id="259" r:id="rId7"/>
    <p:sldId id="261" r:id="rId8"/>
    <p:sldId id="262" r:id="rId9"/>
    <p:sldId id="267" r:id="rId10"/>
    <p:sldId id="325" r:id="rId11"/>
    <p:sldId id="309" r:id="rId12"/>
    <p:sldId id="308" r:id="rId13"/>
    <p:sldId id="269" r:id="rId14"/>
    <p:sldId id="270" r:id="rId15"/>
    <p:sldId id="310" r:id="rId16"/>
    <p:sldId id="311" r:id="rId17"/>
    <p:sldId id="318" r:id="rId18"/>
    <p:sldId id="271" r:id="rId19"/>
    <p:sldId id="272" r:id="rId20"/>
    <p:sldId id="312" r:id="rId21"/>
    <p:sldId id="274" r:id="rId22"/>
    <p:sldId id="275" r:id="rId23"/>
    <p:sldId id="277" r:id="rId24"/>
    <p:sldId id="313" r:id="rId25"/>
    <p:sldId id="278" r:id="rId26"/>
    <p:sldId id="306" r:id="rId27"/>
    <p:sldId id="323" r:id="rId28"/>
    <p:sldId id="324" r:id="rId29"/>
    <p:sldId id="280" r:id="rId30"/>
    <p:sldId id="314" r:id="rId31"/>
    <p:sldId id="319" r:id="rId32"/>
    <p:sldId id="282" r:id="rId33"/>
    <p:sldId id="283" r:id="rId34"/>
    <p:sldId id="307" r:id="rId35"/>
    <p:sldId id="286" r:id="rId36"/>
    <p:sldId id="287" r:id="rId37"/>
    <p:sldId id="288" r:id="rId38"/>
    <p:sldId id="290" r:id="rId39"/>
    <p:sldId id="289" r:id="rId40"/>
    <p:sldId id="291" r:id="rId41"/>
    <p:sldId id="292" r:id="rId42"/>
    <p:sldId id="321" r:id="rId43"/>
    <p:sldId id="322" r:id="rId44"/>
    <p:sldId id="320" r:id="rId45"/>
    <p:sldId id="293" r:id="rId46"/>
    <p:sldId id="294" r:id="rId47"/>
    <p:sldId id="295" r:id="rId48"/>
    <p:sldId id="296" r:id="rId49"/>
    <p:sldId id="298" r:id="rId50"/>
    <p:sldId id="302" r:id="rId51"/>
    <p:sldId id="326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19"/>
    <p:restoredTop sz="9471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0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B5AEB-F82B-4288-997D-4DF4369E9300}" type="datetimeFigureOut">
              <a:rPr lang="hu-HU" smtClean="0"/>
              <a:t>2018.08.20.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D8D3-CFFB-4CC4-BCCE-F40F6217C3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56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50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23995E-C5B0-4744-92AD-D2BF2F3E6800}" type="datetime1">
              <a:rPr lang="hu-HU" smtClean="0"/>
              <a:t>2018.08.20.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DB7F-B0E8-44CB-8F49-15A6E5BB5DCC}" type="datetime1">
              <a:rPr lang="hu-HU" smtClean="0"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F52-7A37-4F8E-A639-7FF6EE68D94B}" type="datetime1">
              <a:rPr lang="hu-HU" smtClean="0"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11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2032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4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79A9-EF85-4CEE-B09B-A35861702C18}" type="datetime1">
              <a:rPr lang="hu-HU" smtClean="0"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76530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89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1" y="16288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082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3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76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2C7E-61C9-4531-BDD6-155989E697AA}" type="datetime1">
              <a:rPr lang="hu-HU" smtClean="0"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48A-F1C1-498E-AF8D-32E8D8FB283C}" type="datetime1">
              <a:rPr lang="hu-HU" smtClean="0"/>
              <a:t>2018.08.20.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F120D1-E1DF-459B-B781-BD4255EF4A21}" type="datetime1">
              <a:rPr lang="hu-HU" smtClean="0"/>
              <a:t>2018.08.20.</a:t>
            </a:fld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/>
              <a:t>Versenyszabályozás és kereskedelempolitika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E7279A-8728-47EC-B972-F0B78F774F64}" type="datetime1">
              <a:rPr lang="hu-HU" smtClean="0"/>
              <a:t>2018.08.20.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F472-D473-4499-88D2-72846706840A}" type="datetime1">
              <a:rPr lang="hu-HU" smtClean="0"/>
              <a:t>2018.08.20.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CBF8-F388-4269-BD7F-1769A50D02A2}" type="datetime1">
              <a:rPr lang="hu-HU" smtClean="0"/>
              <a:t>2018.08.20.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76B5-AB4E-4772-98AC-DE2BED6E56E4}" type="datetime1">
              <a:rPr lang="hu-HU" smtClean="0"/>
              <a:t>2018.08.20.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Versenyszabályozás és kereskedelempolitika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E1032B5-2B10-4281-A785-CBD912BA370A}" type="datetime1">
              <a:rPr lang="hu-HU" smtClean="0"/>
              <a:t>2018.08.20.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hu-HU"/>
              <a:t>Versenyszabályozás és kereskedelempolitika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93A948-6988-4ED8-88DC-898E51AB3FC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3RXEe36ql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2016/06/13/12-biggest-mergers-and-acquisitions-of-2016/" TargetMode="External"/><Relationship Id="rId2" Type="http://schemas.openxmlformats.org/officeDocument/2006/relationships/hyperlink" Target="http://www.investopedia.com/terms/m/mergersandacquisitions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kinsey.com/insights/health_systems_and_services/why_pharma_megamergers_work?cid=other-eml-nsl-mip-mck-oth-140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competition/state_aid/overview/index_en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uropa.eu/rapid/press-release_IP-12-7_hu.htm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mpetition/state_aid/overview/state_aid_procedures_en.html" TargetMode="External"/><Relationship Id="rId2" Type="http://schemas.openxmlformats.org/officeDocument/2006/relationships/hyperlink" Target="http://ec.europa.eu/competition/state_aid/registe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Európai Unió gazdasága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SZTE GTK</a:t>
            </a:r>
          </a:p>
          <a:p>
            <a:endParaRPr lang="hu-HU" dirty="0"/>
          </a:p>
          <a:p>
            <a:r>
              <a:rPr lang="hu-HU" dirty="0"/>
              <a:t>Távoktatás</a:t>
            </a:r>
            <a:endParaRPr lang="en-US" dirty="0"/>
          </a:p>
        </p:txBody>
      </p:sp>
      <p:pic>
        <p:nvPicPr>
          <p:cNvPr id="4" name="Picture 4" descr="http://www.eco.u-szeged.hu/site/img/design_gtk/headbg_gt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31"/>
            <a:ext cx="9144000" cy="1333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0112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Kartelltilalom – </a:t>
            </a:r>
            <a:b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versenykorl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meg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llapod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tilalma</a:t>
            </a:r>
            <a:endParaRPr lang="hu-HU" alt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00188"/>
            <a:ext cx="8715375" cy="5072062"/>
          </a:xfrm>
        </p:spPr>
        <p:txBody>
          <a:bodyPr>
            <a:normAutofit fontScale="92500"/>
          </a:bodyPr>
          <a:lstStyle/>
          <a:p>
            <a:r>
              <a:rPr lang="hu-HU" altLang="en-US" sz="2400" b="1" dirty="0" err="1"/>
              <a:t>EUMSz</a:t>
            </a:r>
            <a:r>
              <a:rPr lang="hu-HU" altLang="en-US" sz="2400" b="1" dirty="0"/>
              <a:t> 101. cikk </a:t>
            </a:r>
            <a:r>
              <a:rPr lang="hu-HU" altLang="en-US" sz="2200" i="1" dirty="0"/>
              <a:t>(1) </a:t>
            </a:r>
            <a:r>
              <a:rPr lang="hu-HU" altLang="en-US" sz="2200" b="1" i="1" dirty="0"/>
              <a:t>A belső piaccal összeegyeztethetetlen és tilos </a:t>
            </a:r>
            <a:r>
              <a:rPr lang="hu-HU" altLang="en-US" sz="2200" i="1" dirty="0"/>
              <a:t>minden olyan vállalkozások közötti </a:t>
            </a:r>
            <a:r>
              <a:rPr lang="hu-HU" altLang="en-US" sz="2200" b="1" i="1" dirty="0"/>
              <a:t>megállapodás</a:t>
            </a:r>
            <a:r>
              <a:rPr lang="hu-HU" altLang="en-US" sz="2200" i="1" dirty="0"/>
              <a:t>, vállalkozások társulásai által hozott döntés és összehangolt magatartás, </a:t>
            </a:r>
            <a:r>
              <a:rPr lang="hu-HU" altLang="en-US" sz="2200" b="1" i="1" dirty="0"/>
              <a:t>amely hatással lehet a tagállamok közötti kereskedelemre, és amelynek célja vagy hatása a belső piacon belüli verseny megakadályozása, korlátozása vagy torzítása, így különösen: </a:t>
            </a:r>
          </a:p>
          <a:p>
            <a:pPr lvl="1"/>
            <a:r>
              <a:rPr lang="hu-HU" altLang="en-US" sz="1700" i="1" dirty="0"/>
              <a:t>a) </a:t>
            </a:r>
            <a:r>
              <a:rPr lang="hu-HU" altLang="en-US" sz="1700" i="1" dirty="0" err="1"/>
              <a:t>a</a:t>
            </a:r>
            <a:r>
              <a:rPr lang="hu-HU" altLang="en-US" sz="1700" i="1" dirty="0"/>
              <a:t> beszerzési vagy eladási </a:t>
            </a:r>
            <a:r>
              <a:rPr lang="hu-HU" altLang="en-US" sz="1700" b="1" i="1" dirty="0"/>
              <a:t>árak</a:t>
            </a:r>
            <a:r>
              <a:rPr lang="hu-HU" altLang="en-US" sz="1700" i="1" dirty="0"/>
              <a:t>, illetve bármely egyéb üzleti feltétel közvetlen vagy közvetett </a:t>
            </a:r>
            <a:r>
              <a:rPr lang="hu-HU" altLang="en-US" sz="1700" b="1" i="1" dirty="0"/>
              <a:t>rögzítése</a:t>
            </a:r>
            <a:r>
              <a:rPr lang="hu-HU" altLang="en-US" sz="1700" i="1" dirty="0"/>
              <a:t>; </a:t>
            </a:r>
          </a:p>
          <a:p>
            <a:pPr lvl="1"/>
            <a:r>
              <a:rPr lang="hu-HU" altLang="en-US" sz="1700" i="1" dirty="0"/>
              <a:t>b) </a:t>
            </a:r>
            <a:r>
              <a:rPr lang="hu-HU" altLang="en-US" sz="1700" b="1" i="1" dirty="0"/>
              <a:t>a termelés, az értékesítés</a:t>
            </a:r>
            <a:r>
              <a:rPr lang="hu-HU" altLang="en-US" sz="1700" i="1" dirty="0"/>
              <a:t>, a műszaki fejlesztés vagy a befektetés </a:t>
            </a:r>
            <a:r>
              <a:rPr lang="hu-HU" altLang="en-US" sz="1700" b="1" i="1" dirty="0"/>
              <a:t>korlátozása vagy ellenőrzése</a:t>
            </a:r>
            <a:r>
              <a:rPr lang="hu-HU" altLang="en-US" sz="1700" i="1" dirty="0"/>
              <a:t>; </a:t>
            </a:r>
          </a:p>
          <a:p>
            <a:pPr lvl="1"/>
            <a:r>
              <a:rPr lang="hu-HU" altLang="en-US" sz="1700" i="1" dirty="0"/>
              <a:t>c) a </a:t>
            </a:r>
            <a:r>
              <a:rPr lang="hu-HU" altLang="en-US" sz="1700" b="1" i="1" dirty="0"/>
              <a:t>piacok</a:t>
            </a:r>
            <a:r>
              <a:rPr lang="hu-HU" altLang="en-US" sz="1700" i="1" dirty="0"/>
              <a:t> vagy a beszerzési források </a:t>
            </a:r>
            <a:r>
              <a:rPr lang="hu-HU" altLang="en-US" sz="1700" b="1" i="1" dirty="0"/>
              <a:t>felosztása</a:t>
            </a:r>
            <a:r>
              <a:rPr lang="hu-HU" altLang="en-US" sz="1700" i="1" dirty="0"/>
              <a:t>; </a:t>
            </a:r>
          </a:p>
          <a:p>
            <a:pPr lvl="1"/>
            <a:r>
              <a:rPr lang="hu-HU" altLang="en-US" sz="1700" i="1" dirty="0"/>
              <a:t>d) egyenértékű ügyletek esetén </a:t>
            </a:r>
            <a:r>
              <a:rPr lang="hu-HU" altLang="en-US" sz="1700" b="1" i="1" dirty="0"/>
              <a:t>eltérő feltételek alkalmazása </a:t>
            </a:r>
            <a:r>
              <a:rPr lang="hu-HU" altLang="en-US" sz="1700" i="1" dirty="0"/>
              <a:t>az üzletfelekkel szemben, ami által azok hátrányos versenyhelyzetbe kerülnek; </a:t>
            </a:r>
          </a:p>
          <a:p>
            <a:pPr lvl="1"/>
            <a:r>
              <a:rPr lang="hu-HU" altLang="en-US" sz="1700" i="1" dirty="0"/>
              <a:t>e) a szerződések megkötésének függővé tétele olyan </a:t>
            </a:r>
            <a:r>
              <a:rPr lang="hu-HU" altLang="en-US" sz="1700" b="1" i="1" dirty="0"/>
              <a:t>kiegészítő kötelezettségeknek </a:t>
            </a:r>
            <a:r>
              <a:rPr lang="hu-HU" altLang="en-US" sz="1700" i="1" dirty="0"/>
              <a:t>a másik fél részéről történő vállalásától, amelyek sem természetüknél fogva, sem a kereskedelmi szokások szerint nem tartoznak a szerződés tárgyához.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29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kartell fogalma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733925"/>
          </a:xfrm>
        </p:spPr>
        <p:txBody>
          <a:bodyPr>
            <a:normAutofit/>
          </a:bodyPr>
          <a:lstStyle/>
          <a:p>
            <a:r>
              <a:rPr lang="hu-HU" altLang="en-US" sz="2600" i="1" u="sng" dirty="0"/>
              <a:t>tág</a:t>
            </a:r>
            <a:r>
              <a:rPr lang="hu-HU" altLang="en-US" sz="2600" dirty="0"/>
              <a:t>: mindenféle vállalkozások közötti versenykorlátozó megállapodás vagy egyéb praktika</a:t>
            </a:r>
          </a:p>
          <a:p>
            <a:r>
              <a:rPr lang="hu-HU" altLang="en-US" sz="2600" i="1" u="sng" dirty="0"/>
              <a:t>szűk</a:t>
            </a:r>
            <a:r>
              <a:rPr lang="hu-HU" altLang="en-US" sz="2600" dirty="0"/>
              <a:t>: az egymástól független, versenytárs vállalkozások közötti összehangolt magatartást, megállapodást értünk, melynek nemcsak </a:t>
            </a:r>
            <a:r>
              <a:rPr lang="hu-HU" altLang="en-US" sz="2600" b="1" i="1" dirty="0"/>
              <a:t>hatása</a:t>
            </a:r>
            <a:r>
              <a:rPr lang="hu-HU" altLang="en-US" sz="2600" dirty="0"/>
              <a:t>, hanem </a:t>
            </a:r>
            <a:r>
              <a:rPr lang="hu-HU" altLang="en-US" sz="2600" b="1" i="1" dirty="0"/>
              <a:t>célja</a:t>
            </a:r>
            <a:r>
              <a:rPr lang="hu-HU" altLang="en-US" sz="2600" dirty="0"/>
              <a:t> is a </a:t>
            </a:r>
            <a:r>
              <a:rPr lang="hu-HU" altLang="en-US" sz="2600" b="1" i="1" dirty="0"/>
              <a:t>verseny kizárása, korlátozása vagy torzítása</a:t>
            </a:r>
            <a:r>
              <a:rPr lang="hu-HU" altLang="en-US" sz="2600" dirty="0"/>
              <a:t>, tipikusan az árak szintjének együttes befolyásolása, a piacok elosztása vagy a termelés, kibocsátás korlátozása  (!)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15411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Kartelltilalom-</a:t>
            </a:r>
            <a:b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versenykorl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toz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meg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llapod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tilalma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132763" cy="4565650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/>
              <a:t>Eljárás: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Tagállamok közötti kereskedelem érintettsége </a:t>
            </a:r>
            <a:r>
              <a:rPr lang="hu-HU" altLang="hu-HU" sz="2400" dirty="0">
                <a:cs typeface="Lucida Sans Unicode" pitchFamily="34" charset="0"/>
              </a:rPr>
              <a:t>→ mit jelent az érintettség, </a:t>
            </a:r>
            <a:r>
              <a:rPr lang="hu-HU" altLang="hu-HU" sz="2400" b="1" dirty="0">
                <a:cs typeface="Lucida Sans Unicode" pitchFamily="34" charset="0"/>
              </a:rPr>
              <a:t>közösségi relevancia</a:t>
            </a:r>
            <a:r>
              <a:rPr lang="hu-HU" altLang="hu-HU" sz="2400" dirty="0">
                <a:cs typeface="Lucida Sans Unicode" pitchFamily="34" charset="0"/>
              </a:rPr>
              <a:t>?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Vállalkozásokról van-e szó? </a:t>
            </a:r>
            <a:r>
              <a:rPr lang="hu-HU" altLang="hu-HU" sz="2400" dirty="0">
                <a:cs typeface="Lucida Sans Unicode" pitchFamily="34" charset="0"/>
              </a:rPr>
              <a:t>→ </a:t>
            </a:r>
            <a:r>
              <a:rPr lang="hu-HU" altLang="hu-HU" sz="2400" b="1" dirty="0">
                <a:cs typeface="Lucida Sans Unicode" pitchFamily="34" charset="0"/>
              </a:rPr>
              <a:t>vállalkozás</a:t>
            </a:r>
            <a:r>
              <a:rPr lang="hu-HU" altLang="hu-HU" sz="2400" dirty="0">
                <a:cs typeface="Lucida Sans Unicode" pitchFamily="34" charset="0"/>
              </a:rPr>
              <a:t> fogalma</a:t>
            </a:r>
            <a:endParaRPr lang="hu-HU" altLang="hu-HU" sz="2400" dirty="0"/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Van-e összejátszás? </a:t>
            </a:r>
            <a:r>
              <a:rPr lang="hu-HU" altLang="hu-HU" sz="2400" dirty="0">
                <a:cs typeface="Lucida Sans Unicode" pitchFamily="34" charset="0"/>
              </a:rPr>
              <a:t>→ összejátszás formái, fogalma</a:t>
            </a:r>
            <a:endParaRPr lang="hu-HU" altLang="hu-HU" sz="2400" dirty="0"/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400" b="1" dirty="0"/>
              <a:t>Cél </a:t>
            </a:r>
            <a:r>
              <a:rPr lang="hu-HU" altLang="hu-HU" sz="2400" b="1" u="sng" dirty="0"/>
              <a:t>vagy</a:t>
            </a:r>
            <a:r>
              <a:rPr lang="hu-HU" altLang="hu-HU" sz="2400" b="1" dirty="0"/>
              <a:t> hatás</a:t>
            </a:r>
            <a:r>
              <a:rPr lang="hu-HU" altLang="hu-HU" sz="2400" dirty="0"/>
              <a:t>?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hu-HU" altLang="hu-HU" sz="2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hu-HU" altLang="hu-HU" sz="2400" dirty="0"/>
              <a:t>Bizonyos fokú piaci magatartás-összehangolás kormányzati szándékra is létrejöhet (ld. „terméktanácsok” Magyarországon, vagy a közös agrárpolitika)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hu-HU" altLang="hu-HU" sz="2400" dirty="0"/>
              <a:t>Lehetséges az önkéntelen összehangolás is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hu-HU" altLang="hu-HU" sz="2400" dirty="0"/>
              <a:t>„</a:t>
            </a:r>
            <a:r>
              <a:rPr lang="hu-HU" altLang="hu-HU" sz="2400" dirty="0" err="1"/>
              <a:t>Leniency</a:t>
            </a:r>
            <a:r>
              <a:rPr lang="hu-HU" altLang="hu-HU" sz="2400" dirty="0"/>
              <a:t> policy” – engedékenységi politika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51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Kartelltilalom-</a:t>
            </a:r>
            <a:b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versenykorl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meg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llapod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tilalma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137029" cy="45370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hu-HU" altLang="hu-HU" sz="2800" dirty="0"/>
              <a:t>Európai Bíróság: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versenyt nemcsak a horizontális, hanem a </a:t>
            </a:r>
            <a:r>
              <a:rPr lang="hu-HU" altLang="hu-HU" sz="2000" dirty="0">
                <a:solidFill>
                  <a:srgbClr val="FF0000"/>
                </a:solidFill>
              </a:rPr>
              <a:t>vertikális megállapodások is </a:t>
            </a:r>
            <a:r>
              <a:rPr lang="hu-HU" altLang="hu-HU" sz="2000" dirty="0"/>
              <a:t>korlátozhatják;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nemcsak a felek közötti versenyt korlátozó megállapodások tilosak, hanem azok is, </a:t>
            </a:r>
            <a:r>
              <a:rPr lang="hu-HU" altLang="hu-HU" sz="2000" dirty="0">
                <a:solidFill>
                  <a:srgbClr val="FF0000"/>
                </a:solidFill>
              </a:rPr>
              <a:t>amelyek</a:t>
            </a:r>
            <a:r>
              <a:rPr lang="hu-HU" altLang="hu-HU" sz="2000" dirty="0"/>
              <a:t> </a:t>
            </a:r>
            <a:r>
              <a:rPr lang="hu-HU" altLang="hu-HU" sz="2000" dirty="0">
                <a:solidFill>
                  <a:srgbClr val="FF0000"/>
                </a:solidFill>
              </a:rPr>
              <a:t>korlátozzák</a:t>
            </a:r>
            <a:r>
              <a:rPr lang="hu-HU" altLang="hu-HU" sz="2000" dirty="0"/>
              <a:t> </a:t>
            </a:r>
            <a:r>
              <a:rPr lang="hu-HU" altLang="hu-HU" sz="2000" dirty="0">
                <a:solidFill>
                  <a:srgbClr val="FF0000"/>
                </a:solidFill>
              </a:rPr>
              <a:t>az egyik fél és kívülálló harmadik felek között</a:t>
            </a:r>
            <a:r>
              <a:rPr lang="hu-HU" altLang="hu-HU" sz="2000" dirty="0"/>
              <a:t> a megállapodás hiányában létrejövő </a:t>
            </a:r>
            <a:r>
              <a:rPr lang="hu-HU" altLang="hu-HU" sz="2000" dirty="0">
                <a:solidFill>
                  <a:srgbClr val="FF0000"/>
                </a:solidFill>
              </a:rPr>
              <a:t>versenyt</a:t>
            </a:r>
            <a:r>
              <a:rPr lang="hu-HU" altLang="hu-HU" sz="2000" dirty="0"/>
              <a:t>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minden olyan megállapodás alkalmas lehet a tagállamok közötti verseny befolyásolására, amely akadályozza a tagállamok közötti egységes piac célkitűzését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nincs szükség a megállapodás konkrét </a:t>
            </a:r>
            <a:r>
              <a:rPr lang="hu-HU" altLang="hu-HU" sz="2000" dirty="0">
                <a:solidFill>
                  <a:srgbClr val="FF0000"/>
                </a:solidFill>
              </a:rPr>
              <a:t>hatásainak</a:t>
            </a:r>
            <a:r>
              <a:rPr lang="hu-HU" altLang="hu-HU" sz="2000" dirty="0"/>
              <a:t> a vizsgálatára, ha annak </a:t>
            </a:r>
            <a:r>
              <a:rPr lang="hu-HU" altLang="hu-HU" sz="2000" dirty="0">
                <a:solidFill>
                  <a:srgbClr val="FF0000"/>
                </a:solidFill>
              </a:rPr>
              <a:t>célja</a:t>
            </a:r>
            <a:r>
              <a:rPr lang="hu-HU" altLang="hu-HU" sz="2000" dirty="0"/>
              <a:t> a verseny korlátozása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teljes területi védelmet eredményező megállapodások tilosak, mert veszélyeztetik az integrációs célkitűzéseket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95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Horizontális megállapodások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4041648" cy="792088"/>
          </a:xfrm>
        </p:spPr>
        <p:txBody>
          <a:bodyPr/>
          <a:lstStyle/>
          <a:p>
            <a:r>
              <a:rPr lang="hu-HU" sz="2000" dirty="0"/>
              <a:t>Kartell (tisztán versenyellenes célzatú!)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1225" y="1916832"/>
            <a:ext cx="4041775" cy="785338"/>
          </a:xfrm>
        </p:spPr>
        <p:txBody>
          <a:bodyPr/>
          <a:lstStyle/>
          <a:p>
            <a:r>
              <a:rPr lang="hu-HU" altLang="en-US" sz="2000" dirty="0"/>
              <a:t>Együttműködések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60000" lvl="3" indent="-540000">
              <a:buFont typeface="Wingdings" pitchFamily="2" charset="2"/>
              <a:buAutoNum type="romanUcPeriod"/>
              <a:defRPr/>
            </a:pPr>
            <a:r>
              <a:rPr lang="hu-HU" sz="2000" dirty="0"/>
              <a:t>árkartell</a:t>
            </a:r>
          </a:p>
          <a:p>
            <a:pPr marL="360000" lvl="3" indent="-540000">
              <a:buFont typeface="Wingdings" pitchFamily="2" charset="2"/>
              <a:buAutoNum type="romanUcPeriod"/>
              <a:defRPr/>
            </a:pPr>
            <a:r>
              <a:rPr lang="hu-HU" sz="2000" dirty="0"/>
              <a:t>földrajzi piac felosztása, fogyasztók elosztása</a:t>
            </a:r>
          </a:p>
          <a:p>
            <a:pPr marL="360000" lvl="3" indent="-540000">
              <a:buFont typeface="Wingdings" pitchFamily="2" charset="2"/>
              <a:buAutoNum type="romanUcPeriod"/>
              <a:defRPr/>
            </a:pPr>
            <a:r>
              <a:rPr lang="hu-HU" sz="2000" dirty="0"/>
              <a:t>termeléskorlátozás</a:t>
            </a:r>
          </a:p>
          <a:p>
            <a:pPr marL="360000" lvl="3" indent="-540000">
              <a:buFont typeface="Wingdings" pitchFamily="2" charset="2"/>
              <a:buAutoNum type="romanUcPeriod"/>
              <a:defRPr/>
            </a:pPr>
            <a:r>
              <a:rPr lang="hu-HU" sz="2000" dirty="0"/>
              <a:t>információcsere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29700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-762000">
              <a:buFont typeface="Wingdings" pitchFamily="2" charset="2"/>
              <a:buNone/>
            </a:pPr>
            <a:r>
              <a:rPr lang="hu-HU" altLang="en-US" sz="2400" dirty="0"/>
              <a:t>Cél lehet a hatékonyabb piaci szereplés, a verseny növelése, de lehet versenykorlátozó hatás is!</a:t>
            </a:r>
          </a:p>
          <a:p>
            <a:pPr marL="358775" lvl="3" indent="-539750">
              <a:buFont typeface="Wingdings" pitchFamily="2" charset="2"/>
              <a:buAutoNum type="romanUcPeriod"/>
            </a:pPr>
            <a:r>
              <a:rPr lang="hu-HU" altLang="en-US" sz="2000" dirty="0"/>
              <a:t>Műszaki szabványok</a:t>
            </a:r>
          </a:p>
          <a:p>
            <a:pPr marL="358775" lvl="3" indent="-539750">
              <a:buFont typeface="Wingdings" pitchFamily="2" charset="2"/>
              <a:buAutoNum type="romanUcPeriod"/>
            </a:pPr>
            <a:r>
              <a:rPr lang="hu-HU" altLang="en-US" sz="2000" dirty="0"/>
              <a:t>Közös értékesítés</a:t>
            </a:r>
          </a:p>
          <a:p>
            <a:pPr marL="358775" lvl="3" indent="-539750">
              <a:buFont typeface="Wingdings" pitchFamily="2" charset="2"/>
              <a:buAutoNum type="romanUcPeriod"/>
            </a:pPr>
            <a:r>
              <a:rPr lang="hu-HU" altLang="en-US" sz="2000" dirty="0"/>
              <a:t>Közös beszerzés</a:t>
            </a:r>
          </a:p>
          <a:p>
            <a:pPr marL="358775" lvl="3" indent="-539750">
              <a:buFont typeface="Wingdings" pitchFamily="2" charset="2"/>
              <a:buAutoNum type="romanUcPeriod"/>
            </a:pPr>
            <a:r>
              <a:rPr lang="hu-HU" altLang="en-US" sz="2000" dirty="0"/>
              <a:t>Együttes kizárólagos beszerzés/forgalmazás</a:t>
            </a:r>
          </a:p>
          <a:p>
            <a:pPr marL="358775" lvl="3" indent="-539750">
              <a:buFont typeface="Wingdings" pitchFamily="2" charset="2"/>
              <a:buAutoNum type="romanUcPeriod"/>
            </a:pPr>
            <a:r>
              <a:rPr lang="hu-HU" altLang="en-US" sz="2000" dirty="0"/>
              <a:t>Közös K+F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52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53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Vertikális kartellek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hu-HU" altLang="en-US" dirty="0"/>
              <a:t>Az értékesítési láncolat (hagyományosan gyártó nagykereskedő, kiskereskedő) különböző fokain tevékenykedő, egymással vevő-eladó kapcsolatban álló piaci szereplők kötik a versenykorlátozó megállapodást.</a:t>
            </a:r>
          </a:p>
          <a:p>
            <a:r>
              <a:rPr lang="hu-HU" altLang="en-US" dirty="0"/>
              <a:t>Okai: </a:t>
            </a:r>
          </a:p>
          <a:p>
            <a:pPr lvl="1"/>
            <a:r>
              <a:rPr lang="hu-HU" altLang="en-US" dirty="0"/>
              <a:t>A fogyasztói igények jobb kielégítése és </a:t>
            </a:r>
          </a:p>
          <a:p>
            <a:pPr lvl="1"/>
            <a:r>
              <a:rPr lang="hu-HU" altLang="en-US" dirty="0"/>
              <a:t>a hatékonyság fokozása</a:t>
            </a:r>
          </a:p>
          <a:p>
            <a:endParaRPr lang="hu-HU" altLang="en-US" dirty="0"/>
          </a:p>
          <a:p>
            <a:r>
              <a:rPr lang="hu-HU" altLang="hu-HU" dirty="0">
                <a:cs typeface="Lucida Sans Unicode" pitchFamily="34" charset="0"/>
              </a:rPr>
              <a:t>Komoly bevétel folyik be pénzbírság formájában éves szinten a kartell-ügyekből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79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887612" cy="1066800"/>
          </a:xfrm>
        </p:spPr>
        <p:txBody>
          <a:bodyPr>
            <a:normAutofit/>
          </a:bodyPr>
          <a:lstStyle/>
          <a:p>
            <a:r>
              <a:rPr lang="hu-HU" sz="2400" dirty="0"/>
              <a:t>A tíz legnagyobb bírságot „kiérdemelt” kartell eset és egyes résztvevő cégek bírságai 1969 és 2017 között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102848"/>
              </p:ext>
            </p:extLst>
          </p:nvPr>
        </p:nvGraphicFramePr>
        <p:xfrm>
          <a:off x="251520" y="1268760"/>
          <a:ext cx="8712969" cy="5609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8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0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24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 dirty="0">
                          <a:effectLst/>
                        </a:rPr>
                        <a:t>Év</a:t>
                      </a:r>
                      <a:endParaRPr lang="en-US" sz="12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Az eset neve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Teljes bírság, euróban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Résztvevő cég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Céget érintő bírság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559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2016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Kamiongyártók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 dirty="0">
                          <a:effectLst/>
                        </a:rPr>
                        <a:t>2 926 499 000 </a:t>
                      </a:r>
                      <a:endParaRPr lang="en-US" sz="12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Daimler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1 008 766 000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55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DAF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752 679 000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0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Volvo/Renault Trucks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670 448 000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55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Iveco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494 606 000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55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2012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TV és számítógép monitorok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1 409 588 000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Philips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705 296 000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55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LG Electronics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687 537 000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82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2013/2016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Euró kamatderivatíva (kamatláb származékos termékek)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1 310 039 000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Deutsche Bank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465 861 000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5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2008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Autóüveg-gyártók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1 185 500 000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Saint Gobain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715 000 000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5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2014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Autóipari csapágyak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953 306 000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5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2007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Liftek és mozgólépcsők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832 422 250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0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2001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Vitaminkartell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790 515 000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F. Hoffmann-La Roche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462 000 000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5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2010/2017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Légi árufuvarozás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785 345 000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5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2013/2015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Yen kamatderivatíva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684 679 000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 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0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2007/2012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</a:rPr>
                        <a:t>Gázszigetelt kapcsolóberendezések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675 445 000 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>
                          <a:effectLst/>
                        </a:rPr>
                        <a:t>Siemens</a:t>
                      </a:r>
                      <a:endParaRPr lang="en-US" sz="12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50" dirty="0">
                          <a:effectLst/>
                        </a:rPr>
                        <a:t>396 562 500 </a:t>
                      </a:r>
                      <a:endParaRPr lang="en-US" sz="12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437" marR="58437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63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Kartelltilalom-</a:t>
            </a:r>
            <a:b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versenykorl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meg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llapod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tilalma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3"/>
            <a:ext cx="8353623" cy="46085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400" dirty="0"/>
              <a:t>Kivételek</a:t>
            </a:r>
            <a:r>
              <a:rPr lang="hu-HU" altLang="hu-HU" sz="2000" dirty="0"/>
              <a:t>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u-HU" altLang="hu-HU" sz="2000" dirty="0"/>
              <a:t>Szektorális semlegesség – agrárium, állami szektor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u-HU" altLang="hu-HU" sz="2000" dirty="0"/>
              <a:t>Mentesülő megállapodások – pl.: csoportmentesség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u-HU" altLang="hu-HU" sz="2000" dirty="0"/>
              <a:t>Kis jelentőségű megállapodások (de </a:t>
            </a:r>
            <a:r>
              <a:rPr lang="hu-HU" altLang="hu-HU" sz="2000" dirty="0" err="1"/>
              <a:t>minimis</a:t>
            </a:r>
            <a:r>
              <a:rPr lang="hu-HU" altLang="hu-HU" sz="2000" dirty="0"/>
              <a:t>, bagatellkartell) 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400" dirty="0"/>
              <a:t>Tilalom alóli mentesülés 4 feltétele: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Valamilyen hatékonyságot eredményez  (+)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Haszon méltányos része a fogyasztókhoz kerül (+)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megállapodás arányos versenykorlátozó hatással járjon (-)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Az érintett áru tekintetében a verseny nem szűnhet meg (-)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400" dirty="0"/>
              <a:t>Csoportmentességi rendeletek</a:t>
            </a:r>
          </a:p>
          <a:p>
            <a:pPr marL="990600" lvl="1" indent="-533400">
              <a:lnSpc>
                <a:spcPct val="80000"/>
              </a:lnSpc>
            </a:pPr>
            <a:r>
              <a:rPr lang="hu-HU" sz="1800" dirty="0"/>
              <a:t>a technológiaátadási megállapodások (772/2004/EK rendelet)</a:t>
            </a:r>
          </a:p>
          <a:p>
            <a:pPr marL="990600" lvl="1" indent="-533400">
              <a:lnSpc>
                <a:spcPct val="80000"/>
              </a:lnSpc>
            </a:pPr>
            <a:r>
              <a:rPr lang="hu-HU" sz="2000" dirty="0"/>
              <a:t>K+F megállapodások (1217/2010/EU rendelet)</a:t>
            </a:r>
          </a:p>
          <a:p>
            <a:pPr marL="990600" lvl="1" indent="-533400">
              <a:lnSpc>
                <a:spcPct val="80000"/>
              </a:lnSpc>
            </a:pPr>
            <a:r>
              <a:rPr lang="hu-HU" sz="2000" dirty="0"/>
              <a:t>szakosítási megállapodások (1218/2010/EU rendelet)</a:t>
            </a:r>
            <a:endParaRPr lang="hu-HU" altLang="hu-H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98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Kartelltilalom-</a:t>
            </a:r>
            <a:b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versenykorl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meg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llapod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tilalma</a:t>
            </a:r>
          </a:p>
        </p:txBody>
      </p:sp>
      <p:sp>
        <p:nvSpPr>
          <p:cNvPr id="12800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7848872" cy="4669979"/>
          </a:xfrm>
        </p:spPr>
        <p:txBody>
          <a:bodyPr/>
          <a:lstStyle/>
          <a:p>
            <a:pPr marL="109728" indent="0" eaLnBrk="1" hangingPunct="1">
              <a:lnSpc>
                <a:spcPct val="90000"/>
              </a:lnSpc>
              <a:buNone/>
            </a:pPr>
            <a:endParaRPr lang="hu-HU" altLang="hu-HU" sz="28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/>
              <a:t>Kritikák: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Hiányos a bírósági döntések gazdasági elemzési háttere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„nem, de mégis…” – megítélés kérdése egy-egy döntés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Ex post vagy ex ante hatásvizsgálat és harc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Időigényes bizottsági vagy bírósági döntések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26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96944" cy="10112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Gazdasági erőfölénnyel való visszaélés tilalma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496300" cy="489743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hu-HU" sz="2400" dirty="0"/>
              <a:t>Az EUMSZ 102. cikke értelmében: „A belső piaccal összeegyeztethetetlen és tilos egy vagy több vállalkozásnak a belső piacon vagy annak egy jelentős részén meglévő erőfölényével való visszaélése, amennyiben ez hatással lehet a tagállamok közötti kereskedelemre.”</a:t>
            </a:r>
          </a:p>
          <a:p>
            <a:pPr marL="609600" indent="-609600">
              <a:lnSpc>
                <a:spcPct val="90000"/>
              </a:lnSpc>
            </a:pPr>
            <a:r>
              <a:rPr lang="hu-HU" altLang="en-US" sz="2000" dirty="0"/>
              <a:t>Tipikus</a:t>
            </a:r>
            <a:r>
              <a:rPr lang="hu-HU" altLang="en-US" sz="2400" dirty="0"/>
              <a:t> f</a:t>
            </a:r>
            <a:r>
              <a:rPr lang="hu-HU" altLang="en-US" sz="2000" dirty="0"/>
              <a:t>ormái: Méltánytalan eladási vagy vételárak, egyéb üzleti feltételek kikényszerítése, termelés, forgalmazás vagy fejlesztés korlátozása, azonos ügyletek esetén a különböző partnerekkel szemben eltérő feltételek alkalmazása, a szerződés kötésének többletszolgáltatásokhoz való kötése.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u-HU" altLang="en-US" sz="2400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en-US" sz="2400" dirty="0"/>
              <a:t>Abszolút tilalom (generálklauzula, ld. kartelltilalomnál)</a:t>
            </a:r>
          </a:p>
          <a:p>
            <a:pPr marL="882650" lvl="2" indent="-609600" eaLnBrk="1" hangingPunct="1">
              <a:lnSpc>
                <a:spcPct val="9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hu-HU" altLang="en-US" sz="2100" dirty="0"/>
              <a:t>Mentesség nincs!</a:t>
            </a:r>
          </a:p>
          <a:p>
            <a:pPr marL="882650" lvl="2" indent="-609600" eaLnBrk="1" hangingPunct="1">
              <a:lnSpc>
                <a:spcPct val="9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hu-HU" altLang="en-US" sz="2100" dirty="0"/>
              <a:t>Mentesség helyett igazolhatóság!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en-US" sz="2400" dirty="0"/>
              <a:t>Nem az erőfölény tilos, hanem az azzal való visszaélés!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46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</a:t>
            </a:r>
            <a:r>
              <a:rPr lang="hu-HU"/>
              <a:t>. </a:t>
            </a:r>
            <a:r>
              <a:rPr lang="hu-HU" dirty="0"/>
              <a:t>lecke: Az uniós versenyszabályozás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56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Gazdasági erőf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nnyel val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vissza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 tilalma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628800"/>
            <a:ext cx="8280598" cy="4824536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hu-HU" altLang="hu-HU" sz="2000" dirty="0"/>
          </a:p>
          <a:p>
            <a:pPr marL="813816" indent="-457200">
              <a:lnSpc>
                <a:spcPct val="90000"/>
              </a:lnSpc>
              <a:buFontTx/>
              <a:buAutoNum type="arabicPeriod"/>
            </a:pPr>
            <a:r>
              <a:rPr lang="hu-HU" altLang="hu-HU" sz="2400" dirty="0"/>
              <a:t>Tagállamok közötti kereskedelem érintettsége </a:t>
            </a:r>
            <a:r>
              <a:rPr lang="hu-HU" altLang="hu-HU" sz="2400" dirty="0">
                <a:cs typeface="Lucida Sans Unicode" pitchFamily="34" charset="0"/>
              </a:rPr>
              <a:t>→ mit jelent az érintettség, közösségi relevancia?</a:t>
            </a:r>
          </a:p>
          <a:p>
            <a:pPr marL="813816" indent="-457200">
              <a:lnSpc>
                <a:spcPct val="90000"/>
              </a:lnSpc>
              <a:buFontTx/>
              <a:buAutoNum type="arabicPeriod"/>
            </a:pPr>
            <a:r>
              <a:rPr lang="hu-HU" altLang="hu-HU" sz="2400" dirty="0"/>
              <a:t>Vállalkozásokról van-e szó? </a:t>
            </a:r>
            <a:r>
              <a:rPr lang="hu-HU" altLang="hu-HU" sz="2400" dirty="0">
                <a:cs typeface="Lucida Sans Unicode" pitchFamily="34" charset="0"/>
              </a:rPr>
              <a:t>→ vállalkozás fogalma</a:t>
            </a:r>
            <a:endParaRPr lang="hu-HU" altLang="hu-HU" sz="2400" dirty="0"/>
          </a:p>
          <a:p>
            <a:pPr marL="813816" indent="-457200">
              <a:lnSpc>
                <a:spcPct val="90000"/>
              </a:lnSpc>
              <a:buFontTx/>
              <a:buAutoNum type="arabicPeriod"/>
            </a:pPr>
            <a:r>
              <a:rPr lang="hu-HU" altLang="hu-HU" sz="2400" dirty="0"/>
              <a:t>Bizonyított-e az erőfölény? </a:t>
            </a:r>
          </a:p>
          <a:p>
            <a:pPr marL="813816" indent="-457200">
              <a:lnSpc>
                <a:spcPct val="90000"/>
              </a:lnSpc>
              <a:buFontTx/>
              <a:buAutoNum type="arabicPeriod"/>
            </a:pPr>
            <a:r>
              <a:rPr lang="hu-HU" altLang="hu-HU" sz="2400" dirty="0"/>
              <a:t>Történt-e visszaélés az erőfölénnyel?</a:t>
            </a:r>
            <a:endParaRPr lang="hu-HU" altLang="hu-HU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Gazdasági erőf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nnyel val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vissza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 tilalma</a:t>
            </a:r>
          </a:p>
        </p:txBody>
      </p:sp>
      <p:sp>
        <p:nvSpPr>
          <p:cNvPr id="131077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00807"/>
            <a:ext cx="8075240" cy="482453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/>
              <a:t>Piaci erőfölény értelmezése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000" dirty="0"/>
              <a:t>Releváns piac meghatározása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u-HU" altLang="hu-HU" sz="1800" dirty="0"/>
              <a:t>Termék és 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u-HU" altLang="hu-HU" sz="1800" dirty="0"/>
              <a:t>Földrajzi dimenzió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u-HU" altLang="hu-HU" sz="1800" dirty="0"/>
              <a:t>Verseny korlátai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u-HU" altLang="hu-HU" sz="1800" dirty="0"/>
              <a:t>Helyettesíthetőség – keresleti, kínálati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u-HU" altLang="hu-HU" sz="1800" dirty="0"/>
              <a:t>Potenciális verseny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000" dirty="0"/>
              <a:t>Erőfölény meghatározása az adott piacon: 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1800" dirty="0"/>
              <a:t>Piaci részesedés különböző foka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1800" dirty="0"/>
              <a:t>Érintett kereskedelem nagysága is szempont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1800" dirty="0"/>
              <a:t>Lehetséges a cégek erőfölényes csoportja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/>
              <a:t>Erőfölénnyel való visszaélés megállapítása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altLang="hu-HU" sz="2000" dirty="0"/>
              <a:t>Erőfölényes pozíció különleges felelősséggel jár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altLang="hu-HU" sz="2000" dirty="0"/>
              <a:t>Két típusa: kizsákmányoló vagy korlátozó magatartás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91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Elj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srend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556792"/>
            <a:ext cx="8219256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Versenyügyi vizsgálat indulhat: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Panasztételre (versenytárs, fogyasztó, beszállító, vevő vagy tagállam részéről),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Bizottsági kezdeményezésre.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Vizsgálatot végrehajtja: a Bizottság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Vizsgálat eredménye: döntés (másodlagos jogforrás)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Versenykorlátozó magatartás megszüntetése,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Pénzbírság.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Fellebbezés lehetséges az Elsőfokú Bíróságnál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További fellebbezés: Európai Bíróságnál.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96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Mentesség helyett: igazolhatóság</a:t>
            </a:r>
            <a:endParaRPr lang="en-US" alt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98801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dirty="0"/>
              <a:t>A jogsértő magatartás elkövetője mentesülhet  a jogkövetkezmények alól, ha bebizonyítja, hogy magatartása „objektíven igazolható”.</a:t>
            </a:r>
          </a:p>
          <a:p>
            <a:pPr marL="640080" lvl="1" indent="-246888" eaLnBrk="1" fontAlgn="auto" hangingPunct="1">
              <a:spcAft>
                <a:spcPts val="0"/>
              </a:spcAft>
              <a:defRPr/>
            </a:pPr>
            <a:r>
              <a:rPr lang="hu-HU" dirty="0"/>
              <a:t>ingoványos terület</a:t>
            </a:r>
          </a:p>
          <a:p>
            <a:pPr marL="640080" lvl="1" indent="-246888" eaLnBrk="1" fontAlgn="auto" hangingPunct="1">
              <a:spcAft>
                <a:spcPts val="0"/>
              </a:spcAft>
              <a:defRPr/>
            </a:pPr>
            <a:r>
              <a:rPr lang="hu-HU" dirty="0"/>
              <a:t>bizonyítás terhe a vállalaton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dirty="0"/>
              <a:t>Ilyenkor a visszaélés vádja helyett a „nem visszaélés” tényének megállapítása lehet a vizsgálat kimenetele.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dirty="0"/>
              <a:t>Az egyetlen olyan helyzet, amelyben a visszaélés elfogadott, a közszolgáltatások nyújtása, bizonyos feltételek fennállása esetén (102. cikk (2) bekezdés).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019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Szankci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354887" cy="4840288"/>
          </a:xfrm>
        </p:spPr>
        <p:txBody>
          <a:bodyPr/>
          <a:lstStyle/>
          <a:p>
            <a:pPr eaLnBrk="1" hangingPunct="1"/>
            <a:r>
              <a:rPr lang="hu-HU" altLang="hu-HU" sz="2800" dirty="0"/>
              <a:t>Előző üzleti év teljes forgalmának 1%-a</a:t>
            </a:r>
          </a:p>
          <a:p>
            <a:pPr lvl="1" eaLnBrk="1" hangingPunct="1"/>
            <a:r>
              <a:rPr lang="hu-HU" altLang="hu-HU" sz="2400" dirty="0"/>
              <a:t>Félrevezetés, téves vagy hiányos információ, mulasztás, válaszadás megtagadása, nem teljesítés…</a:t>
            </a:r>
          </a:p>
          <a:p>
            <a:pPr eaLnBrk="1" hangingPunct="1"/>
            <a:r>
              <a:rPr lang="hu-HU" altLang="hu-HU" sz="2800" dirty="0"/>
              <a:t>Előző üzleti év teljes forgalmának 10%-a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hu-HU" altLang="hu-HU" sz="2400" dirty="0"/>
              <a:t>A vállalkozások és vállalkozások társulásai jogsértésben vesznek részt 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hu-HU" altLang="hu-HU" sz="2400" dirty="0"/>
              <a:t>A bírság mértékének meghatározásakor tekintetbe kell venni mind a jogsértés súlyát, mind annak időtartamát. 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2800" dirty="0"/>
              <a:t>Kényszerítő bírság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57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3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„Erőfölényes” esetek</a:t>
            </a:r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608512"/>
          </a:xfrm>
        </p:spPr>
        <p:txBody>
          <a:bodyPr/>
          <a:lstStyle/>
          <a:p>
            <a:r>
              <a:rPr lang="hu-HU" altLang="en-US" dirty="0"/>
              <a:t>Gázpiaci szereplők ellen indultak eljárások – RWE, </a:t>
            </a:r>
            <a:r>
              <a:rPr lang="hu-HU" altLang="en-US" dirty="0" err="1"/>
              <a:t>GdF</a:t>
            </a:r>
            <a:r>
              <a:rPr lang="hu-HU" altLang="en-US" dirty="0"/>
              <a:t>…</a:t>
            </a:r>
          </a:p>
          <a:p>
            <a:r>
              <a:rPr lang="hu-HU" altLang="en-US" dirty="0"/>
              <a:t>Microsoft(!) </a:t>
            </a:r>
          </a:p>
          <a:p>
            <a:pPr lvl="1"/>
            <a:r>
              <a:rPr lang="hu-HU" altLang="en-US" dirty="0">
                <a:hlinkClick r:id="rId2"/>
              </a:rPr>
              <a:t>http://www.youtube.com/watch?v=y3RXEe36qlw</a:t>
            </a:r>
            <a:r>
              <a:rPr lang="hu-HU" altLang="en-US" dirty="0"/>
              <a:t> </a:t>
            </a:r>
          </a:p>
          <a:p>
            <a:r>
              <a:rPr lang="hu-HU" altLang="en-US" dirty="0" err="1">
                <a:hlinkClick r:id="" action="ppaction://noaction"/>
              </a:rPr>
              <a:t>Ryanair</a:t>
            </a:r>
            <a:r>
              <a:rPr lang="hu-HU" altLang="en-US" dirty="0">
                <a:hlinkClick r:id="" action="ppaction://noaction"/>
              </a:rPr>
              <a:t>:</a:t>
            </a:r>
          </a:p>
          <a:p>
            <a:pPr lvl="1"/>
            <a:r>
              <a:rPr lang="hu-HU" altLang="en-US" dirty="0">
                <a:hlinkClick r:id="" action="ppaction://noaction"/>
              </a:rPr>
              <a:t>http://www.youtube.com/watch?v=lRfRYczhqAc</a:t>
            </a:r>
            <a:r>
              <a:rPr lang="hu-HU" altLang="en-US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941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DE0B297C-D96A-9C4A-ABE7-41BAA10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26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9CF3558-AD0B-5544-BFE1-E659A0B4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032"/>
            <a:ext cx="9144000" cy="64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504D43C8-1D4D-E249-9F26-AFCB6462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27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1562306-FD77-EB48-BF33-55DD585A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032"/>
            <a:ext cx="9144000" cy="64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11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ú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zi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kontroll 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–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sszefon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ellenőrz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08912" cy="4968552"/>
          </a:xfrm>
        </p:spPr>
        <p:txBody>
          <a:bodyPr>
            <a:noAutofit/>
          </a:bodyPr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/>
              <a:t>4046/1989/EK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>
                <a:sym typeface="Wingdings" pitchFamily="2" charset="2"/>
              </a:rPr>
              <a:t></a:t>
            </a:r>
            <a:endParaRPr lang="hu-HU" altLang="hu-HU" sz="2400" dirty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hu-HU" altLang="hu-HU" sz="2400" dirty="0"/>
              <a:t>139/2004/EK rendelet: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hu-HU" sz="2400" dirty="0"/>
              <a:t>a </a:t>
            </a:r>
            <a:r>
              <a:rPr lang="hu-HU" sz="2400" b="1" dirty="0"/>
              <a:t>belső piaccal összeegyeztethetetlennek</a:t>
            </a:r>
            <a:r>
              <a:rPr lang="hu-HU" sz="2400" dirty="0"/>
              <a:t> kell nyilvánítani azokat az </a:t>
            </a:r>
            <a:r>
              <a:rPr lang="hu-HU" sz="2400" b="1" dirty="0"/>
              <a:t>összefonódásokat,</a:t>
            </a:r>
            <a:r>
              <a:rPr lang="hu-HU" sz="2400" dirty="0"/>
              <a:t> amelyeknek eredményeként a belső piacon vagy annak jelentős részén a </a:t>
            </a:r>
            <a:r>
              <a:rPr lang="hu-HU" sz="2400" b="1" dirty="0"/>
              <a:t>hatékony verseny jelentősen korlátozottá</a:t>
            </a:r>
            <a:r>
              <a:rPr lang="hu-HU" sz="2400" dirty="0"/>
              <a:t> válik, különösen erőfölény létrehozása vagy megerősítése következményeként.</a:t>
            </a:r>
          </a:p>
          <a:p>
            <a:pPr marL="609600" indent="-609600" algn="ctr">
              <a:lnSpc>
                <a:spcPct val="80000"/>
              </a:lnSpc>
              <a:buNone/>
            </a:pPr>
            <a:endParaRPr lang="hu-HU" altLang="hu-HU" sz="2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hu-HU" altLang="hu-HU" sz="2400" dirty="0"/>
              <a:t>Az egységes belső piacon végrehajtott </a:t>
            </a:r>
            <a:r>
              <a:rPr lang="hu-HU" altLang="hu-HU" sz="2400" i="1" u="sng" dirty="0"/>
              <a:t>vállalati egyesülések</a:t>
            </a:r>
            <a:r>
              <a:rPr lang="hu-HU" altLang="hu-HU" sz="2400" u="sng" dirty="0"/>
              <a:t> nem tilosak</a:t>
            </a:r>
            <a:r>
              <a:rPr lang="hu-HU" altLang="hu-HU" sz="2400" dirty="0"/>
              <a:t>, de </a:t>
            </a:r>
            <a:r>
              <a:rPr lang="hu-HU" altLang="hu-HU" sz="2400" i="1" dirty="0"/>
              <a:t>a </a:t>
            </a:r>
            <a:r>
              <a:rPr lang="hu-HU" altLang="hu-HU" sz="2400" i="1" u="sng" dirty="0">
                <a:solidFill>
                  <a:srgbClr val="002060"/>
                </a:solidFill>
              </a:rPr>
              <a:t>Bizottság engedélye szükséges</a:t>
            </a:r>
            <a:r>
              <a:rPr lang="hu-HU" altLang="hu-HU" sz="2400" dirty="0"/>
              <a:t>, amennyiben a fúzióval </a:t>
            </a:r>
            <a:r>
              <a:rPr lang="hu-HU" altLang="hu-HU" sz="2400" i="1" dirty="0"/>
              <a:t>közösségi méretű vállalat</a:t>
            </a:r>
            <a:r>
              <a:rPr lang="hu-HU" altLang="hu-HU" sz="2400" dirty="0"/>
              <a:t> jön létre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36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53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fúziók közgazdasági megközelítése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68052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400" dirty="0"/>
              <a:t>A piacon természetes jelenség, hogy vállalatok megszűnnek – például úgy, hogy másik vállalatba beolvadnak. </a:t>
            </a:r>
            <a:r>
              <a:rPr lang="hu-HU" sz="2400" dirty="0">
                <a:hlinkClick r:id="rId2"/>
              </a:rPr>
              <a:t>http://www.investopedia.com/terms/m/mergersandacquisitions.asp</a:t>
            </a:r>
            <a:r>
              <a:rPr lang="hu-HU" sz="2400" dirty="0"/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400" dirty="0"/>
              <a:t>A fejlett kapitalista gazdaságokban a XIX. században indultak meg a koncentrációs folyamatok.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400" dirty="0"/>
              <a:t>A vállalategyesülések és </a:t>
            </a:r>
            <a:r>
              <a:rPr lang="hu-HU" sz="2400" dirty="0" err="1"/>
              <a:t>-felvásárlások</a:t>
            </a:r>
            <a:r>
              <a:rPr lang="hu-HU" sz="2400" dirty="0"/>
              <a:t> általában „hullámokban” szoktak végbemenni a piacokon. </a:t>
            </a:r>
            <a:r>
              <a:rPr lang="hu-HU" sz="2400" dirty="0">
                <a:hlinkClick r:id="rId3"/>
              </a:rPr>
              <a:t>http://fortune.com/2016/06/13/12-biggest-mergers-and-acquisitions-of-2016/</a:t>
            </a:r>
            <a:r>
              <a:rPr lang="hu-HU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68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verseny mibenléte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Korlátozások hiánya</a:t>
            </a:r>
          </a:p>
          <a:p>
            <a:r>
              <a:rPr lang="hu-HU" dirty="0"/>
              <a:t>Kellően sok piaci szereplő jelenléte</a:t>
            </a:r>
          </a:p>
          <a:p>
            <a:r>
              <a:rPr lang="hu-HU" dirty="0"/>
              <a:t>A fogyasztói jólét tovább nem növelhető kormányzati intézkedéssel</a:t>
            </a:r>
          </a:p>
          <a:p>
            <a:endParaRPr lang="hu-HU" dirty="0"/>
          </a:p>
          <a:p>
            <a:r>
              <a:rPr lang="hu-HU" dirty="0"/>
              <a:t>Versenyről beszélhetünk, amikor hasonló termékeket vagy szolgáltatásokat értékesítő, egymástól független vállalatok versengenek egymással az ügyfelek megnyeréséért, például az árak, a minőség vagy a szolgáltatások terén.</a:t>
            </a:r>
          </a:p>
          <a:p>
            <a:r>
              <a:rPr lang="hu-HU" dirty="0"/>
              <a:t>Gazdasági jelentősége: az egységes belső piacon nagyobb (termelési, allokációs és dinamikus) hatékonyság, innováció erősödése és jólét növekedése várható.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</a:t>
            </a:fld>
            <a:endParaRPr lang="hu-HU"/>
          </a:p>
        </p:txBody>
      </p:sp>
      <p:sp>
        <p:nvSpPr>
          <p:cNvPr id="5" name="Right Brace 4"/>
          <p:cNvSpPr/>
          <p:nvPr/>
        </p:nvSpPr>
        <p:spPr>
          <a:xfrm>
            <a:off x="7023924" y="1447909"/>
            <a:ext cx="576064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7532443" y="2024843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Mindezek együttesen</a:t>
            </a:r>
          </a:p>
        </p:txBody>
      </p:sp>
    </p:spTree>
    <p:extLst>
      <p:ext uri="{BB962C8B-B14F-4D97-AF65-F5344CB8AC3E}">
        <p14:creationId xmlns:p14="http://schemas.microsoft.com/office/powerpoint/2010/main" val="1978040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fúziók közgazdasági megközelítése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0"/>
              </a:spcBef>
              <a:defRPr/>
            </a:pPr>
            <a:r>
              <a:rPr lang="hu-HU" sz="2400" dirty="0"/>
              <a:t>Horizontális és vertikális fúziók egyaránt jellemzőek.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hu-HU" sz="2400" dirty="0"/>
              <a:t>Ez önmagában nem jelent problémát a versenyszabályozás szempontjából.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hu-HU" sz="2400" dirty="0"/>
              <a:t>A kérdés az, hogy a tervezett fúziónak célja vagy hatása-e olyan erőfölényes vállalat létrejötte, amely erőfölényével vissza fog élni?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hu-HU" sz="2400" dirty="0"/>
              <a:t>A fúzió ezekből következően nem tilos, hanem – bizonyos méret felett – engedélyköteles.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hu-HU" sz="2400" dirty="0"/>
              <a:t>A vizsgálat lényege: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Milyen jellegű az összefonódás?</a:t>
            </a:r>
          </a:p>
          <a:p>
            <a:pPr marL="1371600" lvl="2" indent="-457200">
              <a:lnSpc>
                <a:spcPct val="80000"/>
              </a:lnSpc>
              <a:buFontTx/>
              <a:buAutoNum type="arabicPeriod"/>
            </a:pPr>
            <a:r>
              <a:rPr lang="hu-HU" altLang="hu-HU" dirty="0"/>
              <a:t>Irányításszerzés</a:t>
            </a:r>
          </a:p>
          <a:p>
            <a:pPr marL="1371600" lvl="2" indent="-457200">
              <a:lnSpc>
                <a:spcPct val="80000"/>
              </a:lnSpc>
              <a:buFontTx/>
              <a:buAutoNum type="arabicPeriod"/>
            </a:pPr>
            <a:r>
              <a:rPr lang="hu-HU" altLang="hu-HU" dirty="0"/>
              <a:t>Kizárólagos irányítás</a:t>
            </a:r>
          </a:p>
          <a:p>
            <a:pPr marL="1371600" lvl="2" indent="-457200">
              <a:lnSpc>
                <a:spcPct val="80000"/>
              </a:lnSpc>
              <a:buFontTx/>
              <a:buAutoNum type="arabicPeriod"/>
            </a:pPr>
            <a:r>
              <a:rPr lang="hu-HU" altLang="hu-HU" dirty="0"/>
              <a:t>Közös irányítás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Közösségi lépték?</a:t>
            </a:r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343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ú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zi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kontroll 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–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k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ss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gi l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pt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80921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800" i="1" dirty="0"/>
              <a:t>2.cikk: (három konjunktív feltétel)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i="1" dirty="0"/>
              <a:t>az összes érintett vállalkozás összevont </a:t>
            </a:r>
            <a:r>
              <a:rPr lang="hu-HU" altLang="hu-HU" sz="1800" i="1" u="sng" dirty="0">
                <a:solidFill>
                  <a:srgbClr val="002060"/>
                </a:solidFill>
              </a:rPr>
              <a:t>világméretű forgalma </a:t>
            </a:r>
            <a:r>
              <a:rPr lang="hu-HU" altLang="hu-HU" sz="1800" i="1" dirty="0"/>
              <a:t>meghaladja az 5 milliárd eurót, és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i="1" dirty="0"/>
              <a:t>az érintett vállalkozások közül legalább két vállalkozás mindegyikének teljes </a:t>
            </a:r>
            <a:r>
              <a:rPr lang="hu-HU" altLang="hu-HU" sz="1800" i="1" u="sng" dirty="0">
                <a:solidFill>
                  <a:srgbClr val="002060"/>
                </a:solidFill>
              </a:rPr>
              <a:t>közösségi szintű forgalma </a:t>
            </a:r>
            <a:r>
              <a:rPr lang="hu-HU" altLang="hu-HU" sz="1800" i="1" dirty="0"/>
              <a:t>meghaladja a 250 millió eurót,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i="1" u="sng" dirty="0">
                <a:solidFill>
                  <a:srgbClr val="002060"/>
                </a:solidFill>
              </a:rPr>
              <a:t>kivéve</a:t>
            </a:r>
            <a:r>
              <a:rPr lang="hu-HU" altLang="hu-HU" sz="1800" i="1" dirty="0"/>
              <a:t>, ha az érintett vállalkozások mindegyike </a:t>
            </a:r>
            <a:r>
              <a:rPr lang="hu-HU" altLang="hu-HU" sz="1800" i="1" u="sng" dirty="0">
                <a:solidFill>
                  <a:srgbClr val="002060"/>
                </a:solidFill>
              </a:rPr>
              <a:t>teljes közösségi szintű forgalmának több mint 2/3-t egy és ugyanazon tagállamban éri el</a:t>
            </a:r>
            <a:r>
              <a:rPr lang="hu-HU" altLang="hu-HU" sz="1800" i="1" dirty="0"/>
              <a:t>.</a:t>
            </a:r>
            <a:r>
              <a:rPr lang="hu-HU" altLang="hu-HU" sz="1800" dirty="0"/>
              <a:t> </a:t>
            </a:r>
            <a:endParaRPr lang="hu-HU" altLang="hu-HU" sz="18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800" i="1" dirty="0"/>
              <a:t>3. cikk: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i="1" dirty="0"/>
              <a:t>Egy összefonódás, amely nem éri el a 2. cikk szerinti küszöbértékeket, közösségi léptékű, ha: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i="1" dirty="0"/>
              <a:t>a) az összes érintett vállalkozás összevont világméretű forgalma meghaladja a 2,5 milliárd eurót;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i="1" dirty="0"/>
              <a:t>b) legalább három tagállam mindegyikében az összes érintett vállalkozás összevont teljes forgalma meghaladja a 100 millió eurót;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i="1" dirty="0"/>
              <a:t>c) a b) pont alapján számításba vett legalább három tagállam mindegyikében legalább két érintett vállalkozás mindegyikének a teljes forgalma meghaladja a 25 millió eurót; és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i="1" dirty="0"/>
              <a:t>d) legalább két érintett vállalkozás mindegyikének a teljes közösségi szintű forgalma meghaladja a 100 millió eurót,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i="1" dirty="0"/>
              <a:t>kivéve, ha az érintett vállalkozások mindegyike teljes közösségi szintű forgalmának több mint 2/3-t egy és ugyanazon tagállamban éri el.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83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ú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zi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kontroll 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–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sszefon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ó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sok ellenőrz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08912" cy="4752975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hu-HU" altLang="hu-HU" dirty="0"/>
              <a:t>Az összefonódások elbírálásának szempontjai: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hu-HU" altLang="hu-HU" sz="2400" dirty="0"/>
              <a:t>Ha a hatékony versenyt nem akadályozza </a:t>
            </a:r>
            <a:r>
              <a:rPr lang="hu-HU" altLang="hu-HU" sz="2400" dirty="0">
                <a:cs typeface="Lucida Sans Unicode" pitchFamily="34" charset="0"/>
              </a:rPr>
              <a:t>⇒ összeegyeztethető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hu-HU" altLang="hu-HU" sz="2400" dirty="0">
                <a:cs typeface="Lucida Sans Unicode" pitchFamily="34" charset="0"/>
              </a:rPr>
              <a:t>Erőfölényes pozíció vizsgálata, DE: a fúzió elbírálása a jövőre vonatkozik!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hu-HU" altLang="hu-HU" dirty="0"/>
              <a:t>Eljárási szabályok: 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hu-HU" altLang="hu-HU" sz="2400" dirty="0"/>
              <a:t>Kétfázisú eljárás – előzetes bejelentéssel indul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Bizottság megállapíthatja 25 napon belül, hogy: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Nincs hatásköre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Nincs szó veszélyes koncentrációról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Eljárást indíthat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altLang="hu-HU" sz="2400" dirty="0"/>
              <a:t>Engedélyezési eljárás lehetséges kimenetelei 90 napon belül: a Bizottság a fúziót: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hu-HU" altLang="hu-HU" sz="2000" dirty="0"/>
              <a:t>nem engedélyezi – utólag is semmissé nyilváníthat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hu-HU" altLang="hu-HU" sz="2000" dirty="0"/>
              <a:t>engedélyezi,</a:t>
            </a:r>
          </a:p>
          <a:p>
            <a:pPr marL="1676400" lvl="3" indent="-304800" eaLnBrk="1" hangingPunct="1">
              <a:lnSpc>
                <a:spcPct val="80000"/>
              </a:lnSpc>
            </a:pPr>
            <a:r>
              <a:rPr lang="hu-HU" altLang="hu-HU" sz="1800" dirty="0"/>
              <a:t>feltételekkel vagy feltétel nélkül.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768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3400" cy="990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Fúziókontroll kötelezettségébe eső esetek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781128"/>
          </a:xfrm>
        </p:spPr>
        <p:txBody>
          <a:bodyPr>
            <a:normAutofit/>
          </a:bodyPr>
          <a:lstStyle/>
          <a:p>
            <a:r>
              <a:rPr lang="hu-HU" altLang="en-US" dirty="0" err="1"/>
              <a:t>Carrefour</a:t>
            </a:r>
            <a:r>
              <a:rPr lang="hu-HU" altLang="en-US" dirty="0"/>
              <a:t> és a </a:t>
            </a:r>
            <a:r>
              <a:rPr lang="hu-HU" altLang="en-US" dirty="0" err="1"/>
              <a:t>Promodés</a:t>
            </a:r>
            <a:r>
              <a:rPr lang="hu-HU" altLang="en-US" dirty="0"/>
              <a:t> fúziója (</a:t>
            </a:r>
            <a:r>
              <a:rPr lang="hu-HU" altLang="en-US" dirty="0" err="1"/>
              <a:t>Case</a:t>
            </a:r>
            <a:r>
              <a:rPr lang="hu-HU" altLang="en-US" dirty="0"/>
              <a:t> No COMP/M.1684)</a:t>
            </a:r>
          </a:p>
          <a:p>
            <a:r>
              <a:rPr lang="hu-HU" altLang="en-US" dirty="0" err="1"/>
              <a:t>TotalFina</a:t>
            </a:r>
            <a:r>
              <a:rPr lang="hu-HU" altLang="en-US" dirty="0"/>
              <a:t> és az </a:t>
            </a:r>
            <a:r>
              <a:rPr lang="hu-HU" altLang="en-US" dirty="0" err="1"/>
              <a:t>Elf</a:t>
            </a:r>
            <a:r>
              <a:rPr lang="hu-HU" altLang="en-US" dirty="0"/>
              <a:t> </a:t>
            </a:r>
            <a:r>
              <a:rPr lang="hu-HU" altLang="en-US" dirty="0" err="1"/>
              <a:t>Aquitaine</a:t>
            </a:r>
            <a:r>
              <a:rPr lang="hu-HU" altLang="en-US" dirty="0"/>
              <a:t> fúziója (</a:t>
            </a:r>
            <a:r>
              <a:rPr lang="hu-HU" altLang="en-US" dirty="0" err="1"/>
              <a:t>Case</a:t>
            </a:r>
            <a:r>
              <a:rPr lang="hu-HU" altLang="en-US" dirty="0"/>
              <a:t> No COMP/M.1628)</a:t>
            </a:r>
          </a:p>
          <a:p>
            <a:endParaRPr lang="hu-HU" altLang="en-US" dirty="0"/>
          </a:p>
          <a:p>
            <a:r>
              <a:rPr lang="hu-HU" altLang="en-US" dirty="0">
                <a:hlinkClick r:id="rId2"/>
              </a:rPr>
              <a:t>http://www.mckinsey.com/insights/health_systems_and_services/why_pharma_megamergers_work?cid=other-eml-nsl-mip-mck-oth-1403</a:t>
            </a:r>
            <a:r>
              <a:rPr lang="hu-HU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87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Államokra vonatkozó szabályozások</a:t>
            </a:r>
          </a:p>
        </p:txBody>
      </p:sp>
      <p:sp>
        <p:nvSpPr>
          <p:cNvPr id="142338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51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Államokra vonatkozó szabályozások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00188"/>
            <a:ext cx="8280598" cy="4953148"/>
          </a:xfrm>
        </p:spPr>
        <p:txBody>
          <a:bodyPr/>
          <a:lstStyle/>
          <a:p>
            <a:pPr eaLnBrk="1" hangingPunct="1"/>
            <a:r>
              <a:rPr lang="hu-HU" altLang="hu-HU" sz="2800" dirty="0"/>
              <a:t>Állami vállalatokra vonatkozó szabályozás</a:t>
            </a:r>
          </a:p>
          <a:p>
            <a:pPr lvl="1" eaLnBrk="1" hangingPunct="1"/>
            <a:r>
              <a:rPr lang="hu-HU" altLang="hu-HU" sz="2500" dirty="0"/>
              <a:t>Különleges és kizárólagos jogokkal felruházott vállalkozásokat érintő állami intézkedések</a:t>
            </a:r>
          </a:p>
          <a:p>
            <a:pPr lvl="1" eaLnBrk="1" hangingPunct="1"/>
            <a:r>
              <a:rPr lang="hu-HU" altLang="hu-HU" sz="2500" dirty="0"/>
              <a:t>Általános gazdasági érdekű szolgáltatások – pl. postai szolgáltatások</a:t>
            </a:r>
          </a:p>
          <a:p>
            <a:pPr lvl="1" eaLnBrk="1" hangingPunct="1">
              <a:buFontTx/>
              <a:buNone/>
            </a:pPr>
            <a:endParaRPr lang="hu-HU" altLang="hu-HU" sz="2500" dirty="0"/>
          </a:p>
          <a:p>
            <a:pPr eaLnBrk="1" hangingPunct="1"/>
            <a:r>
              <a:rPr lang="hu-HU" altLang="hu-HU" sz="2800" dirty="0"/>
              <a:t>Állami támogatások szabályozása</a:t>
            </a:r>
          </a:p>
          <a:p>
            <a:pPr eaLnBrk="1" hangingPunct="1">
              <a:buFontTx/>
              <a:buNone/>
            </a:pPr>
            <a:r>
              <a:rPr lang="hu-HU" altLang="hu-HU" sz="2800" dirty="0"/>
              <a:t>		</a:t>
            </a:r>
            <a:r>
              <a:rPr lang="hu-HU" altLang="hu-HU" sz="2800" i="1" dirty="0"/>
              <a:t> „egy államháztartás több jogrendszerrel”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934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állami támogatások: speciális terület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98631" cy="453650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/>
              <a:t>A közösségi versenyjog az egyetlen olyan versenyszabályozási rendszer, amelynek tárgyát képezhetik egyes állami támogatások.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/>
              <a:t>OK: az EK-é az </a:t>
            </a:r>
            <a:r>
              <a:rPr lang="hu-HU" sz="2800" b="1" dirty="0"/>
              <a:t>egyetlen szupranacionális </a:t>
            </a:r>
            <a:r>
              <a:rPr lang="hu-HU" sz="2800" dirty="0"/>
              <a:t>versenyszabályozási rendszer.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189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állami támogatások szabályozása</a:t>
            </a:r>
          </a:p>
        </p:txBody>
      </p:sp>
      <p:sp>
        <p:nvSpPr>
          <p:cNvPr id="146435" name="Tartalom helye 2"/>
          <p:cNvSpPr>
            <a:spLocks noGrp="1"/>
          </p:cNvSpPr>
          <p:nvPr>
            <p:ph idx="1"/>
          </p:nvPr>
        </p:nvSpPr>
        <p:spPr>
          <a:xfrm>
            <a:off x="539552" y="1600200"/>
            <a:ext cx="8226623" cy="4781128"/>
          </a:xfrm>
        </p:spPr>
        <p:txBody>
          <a:bodyPr>
            <a:normAutofit/>
          </a:bodyPr>
          <a:lstStyle/>
          <a:p>
            <a:r>
              <a:rPr lang="hu-HU" altLang="hu-HU" sz="2400" i="1" dirty="0"/>
              <a:t>„Ha a Szerződések másként nem rendelkeznek, a belső piaccal összeegyeztethetetlen a tag</a:t>
            </a:r>
            <a:r>
              <a:rPr lang="hu-HU" altLang="hu-HU" sz="2400" b="1" i="1" dirty="0"/>
              <a:t>államok</a:t>
            </a:r>
            <a:r>
              <a:rPr lang="hu-HU" altLang="hu-HU" sz="2400" i="1" dirty="0"/>
              <a:t> által vagy </a:t>
            </a:r>
            <a:r>
              <a:rPr lang="hu-HU" altLang="hu-HU" sz="2400" b="1" i="1" dirty="0"/>
              <a:t>állami forrásból </a:t>
            </a:r>
            <a:r>
              <a:rPr lang="hu-HU" altLang="hu-HU" sz="2400" i="1" dirty="0"/>
              <a:t>bármilyen formában </a:t>
            </a:r>
            <a:r>
              <a:rPr lang="hu-HU" altLang="hu-HU" sz="2400" b="1" i="1" dirty="0"/>
              <a:t>nyújtott</a:t>
            </a:r>
            <a:r>
              <a:rPr lang="hu-HU" altLang="hu-HU" sz="2400" i="1" dirty="0"/>
              <a:t> olyan </a:t>
            </a:r>
            <a:r>
              <a:rPr lang="hu-HU" altLang="hu-HU" sz="2400" b="1" i="1" dirty="0"/>
              <a:t>támogatás</a:t>
            </a:r>
            <a:r>
              <a:rPr lang="hu-HU" altLang="hu-HU" sz="2400" i="1" dirty="0"/>
              <a:t>, amely bizonyos vállalkozásoknak vagy bizonyos áruk termelésének előnyben részesítése által torzítja a versenyt, vagy azzal fenyeget, amennyiben ez érinti a tagállamok közötti </a:t>
            </a:r>
            <a:r>
              <a:rPr lang="nb-NO" altLang="hu-HU" sz="2400" i="1" dirty="0"/>
              <a:t>kereskedelmet.” </a:t>
            </a:r>
            <a:r>
              <a:rPr lang="nb-NO" altLang="hu-HU" sz="2400" dirty="0"/>
              <a:t>(EUMSz. 107. cikk (1) bek.)</a:t>
            </a:r>
            <a:endParaRPr lang="hu-HU" altLang="hu-HU" sz="2400" dirty="0"/>
          </a:p>
          <a:p>
            <a:pPr lvl="1"/>
            <a:r>
              <a:rPr lang="hu-HU" altLang="hu-HU" sz="2000" dirty="0"/>
              <a:t>Általános tiltás</a:t>
            </a:r>
          </a:p>
          <a:p>
            <a:pPr lvl="1"/>
            <a:endParaRPr lang="hu-HU" altLang="hu-HU" sz="2000" dirty="0"/>
          </a:p>
          <a:p>
            <a:pPr lvl="1"/>
            <a:r>
              <a:rPr lang="hu-HU" altLang="hu-HU" sz="1800" dirty="0">
                <a:hlinkClick r:id="rId2"/>
              </a:rPr>
              <a:t>http://ec.europa.eu/competition/state_aid/overview/index_en.html</a:t>
            </a:r>
            <a:r>
              <a:rPr lang="hu-HU" altLang="hu-HU" sz="18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605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állami támogatások szabályozása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00188"/>
            <a:ext cx="8425631" cy="495314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dirty="0"/>
              <a:t>Főszabályként az EU-ban tilos minden állami támogatás.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dirty="0"/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Állami támogatás nyújtásának </a:t>
            </a:r>
            <a:r>
              <a:rPr lang="hu-HU" altLang="hu-HU" u="sng" dirty="0"/>
              <a:t>indokai</a:t>
            </a:r>
            <a:r>
              <a:rPr lang="hu-HU" altLang="hu-HU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Nemzeti érdek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Politikai okok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Hatékonyság növelésének elősegítése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hu-HU" altLang="hu-HU" sz="2400" dirty="0"/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Állami beavatkozás kedvezőtlen </a:t>
            </a:r>
            <a:r>
              <a:rPr lang="hu-HU" altLang="hu-HU" u="sng" dirty="0"/>
              <a:t>hatásai</a:t>
            </a:r>
            <a:r>
              <a:rPr lang="hu-HU" altLang="hu-HU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Versenytorzító hatás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Támogatási verseny (telephelyválasztás)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Ex ante torzító hatás (piacfelosztás a belső piacon)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 err="1"/>
              <a:t>Lobbicsoportok</a:t>
            </a:r>
            <a:r>
              <a:rPr lang="hu-HU" altLang="hu-HU" sz="2400" dirty="0"/>
              <a:t> tevékenysége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Gyártással és az árakkal kapcsolatos döntésekre gyakorolt torzító hatás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110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állami támogatások szabályozása</a:t>
            </a:r>
          </a:p>
        </p:txBody>
      </p:sp>
      <p:sp>
        <p:nvSpPr>
          <p:cNvPr id="147459" name="Tartalom helye 2"/>
          <p:cNvSpPr>
            <a:spLocks noGrp="1"/>
          </p:cNvSpPr>
          <p:nvPr>
            <p:ph idx="1"/>
          </p:nvPr>
        </p:nvSpPr>
        <p:spPr>
          <a:xfrm>
            <a:off x="611560" y="1500188"/>
            <a:ext cx="8154615" cy="4953148"/>
          </a:xfrm>
        </p:spPr>
        <p:txBody>
          <a:bodyPr/>
          <a:lstStyle/>
          <a:p>
            <a:r>
              <a:rPr lang="hu-HU" altLang="hu-HU" sz="2800" dirty="0"/>
              <a:t>„Állam” fogalma</a:t>
            </a:r>
          </a:p>
          <a:p>
            <a:pPr lvl="1"/>
            <a:r>
              <a:rPr lang="hu-HU" altLang="hu-HU" sz="2400" dirty="0"/>
              <a:t>Maguk a tagállamok (ill. azok intézményei, szervei) a jogalanyok</a:t>
            </a:r>
          </a:p>
          <a:p>
            <a:r>
              <a:rPr lang="hu-HU" altLang="hu-HU" sz="2800" dirty="0"/>
              <a:t>Állami támogatás fogalma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/>
              <a:t>Állami forrásból származik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/>
              <a:t>Előnyt jelent az érintett vállalkozás részére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/>
              <a:t>Szelektivitás (Bizonyos vállalatot, vagy ágazatot részesít csak előnyben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/>
              <a:t>Versenytorzító hatású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/>
              <a:t>Befolyásolja a tagállamok közötti kereskedelmet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/>
              <a:t>EU: A támogatásnak van kereskedelemterelő vagy torzító hatása a tagállamok között - különben nem támogatás</a:t>
            </a:r>
          </a:p>
          <a:p>
            <a:endParaRPr lang="hu-HU" altLang="hu-H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4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Versenypolitika szerepe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hu-HU" altLang="hu-HU" sz="2500" dirty="0"/>
              <a:t>A verseny minden pozitívuma ellenére vannak határai: piaci elégtelenségek</a:t>
            </a:r>
          </a:p>
          <a:p>
            <a:pPr marL="109728" indent="0" algn="ctr" eaLnBrk="1" hangingPunct="1">
              <a:lnSpc>
                <a:spcPct val="70000"/>
              </a:lnSpc>
              <a:buNone/>
            </a:pPr>
            <a:r>
              <a:rPr lang="hu-HU" altLang="hu-HU" sz="2500" dirty="0"/>
              <a:t>+</a:t>
            </a:r>
          </a:p>
          <a:p>
            <a:pPr eaLnBrk="1" hangingPunct="1">
              <a:lnSpc>
                <a:spcPct val="70000"/>
              </a:lnSpc>
            </a:pPr>
            <a:r>
              <a:rPr lang="hu-HU" altLang="hu-HU" sz="2500" dirty="0"/>
              <a:t>„A verseny gazdasági jelentősége elsősorban abban áll, hogy olcsó és jó minőségű javak előállítására készteti a gazdasági élet szereplőit.” (</a:t>
            </a:r>
            <a:r>
              <a:rPr lang="hu-HU" altLang="hu-HU" sz="2500" dirty="0" err="1"/>
              <a:t>Stigler</a:t>
            </a:r>
            <a:r>
              <a:rPr lang="hu-HU" altLang="hu-HU" sz="2500" dirty="0"/>
              <a:t> 1964) 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hu-HU" altLang="hu-HU" sz="2500" dirty="0"/>
              <a:t>↕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hu-HU" altLang="hu-HU" sz="2500" dirty="0"/>
              <a:t>állandó a kísértés a verseny elkerülésére 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hu-HU" altLang="hu-HU" sz="2500" dirty="0"/>
              <a:t>⇓</a:t>
            </a:r>
          </a:p>
          <a:p>
            <a:pPr eaLnBrk="1" hangingPunct="1">
              <a:lnSpc>
                <a:spcPct val="70000"/>
              </a:lnSpc>
            </a:pPr>
            <a:r>
              <a:rPr lang="hu-HU" altLang="hu-HU" sz="2500" dirty="0"/>
              <a:t>A versenypolitika biztosítja a hatékony verseny védelmét és fejlesztését, oly módon, hogy az ne legyen káros a fogyasztókra nézve.</a:t>
            </a:r>
          </a:p>
          <a:p>
            <a:pPr eaLnBrk="1" hangingPunct="1">
              <a:lnSpc>
                <a:spcPct val="70000"/>
              </a:lnSpc>
            </a:pPr>
            <a:endParaRPr lang="hu-HU" altLang="hu-HU" sz="2500" dirty="0"/>
          </a:p>
          <a:p>
            <a:pPr eaLnBrk="1" hangingPunct="1">
              <a:lnSpc>
                <a:spcPct val="70000"/>
              </a:lnSpc>
            </a:pPr>
            <a:r>
              <a:rPr lang="hu-HU" altLang="hu-HU" sz="2500" dirty="0"/>
              <a:t>„A társadalmi szabályozás legkevésbé személyes és diszkriminatív eszköztára” (A. </a:t>
            </a:r>
            <a:r>
              <a:rPr lang="hu-HU" altLang="hu-HU" sz="2500" dirty="0" err="1"/>
              <a:t>Jacquemin</a:t>
            </a:r>
            <a:r>
              <a:rPr lang="hu-HU" altLang="hu-HU" sz="2500" dirty="0"/>
              <a:t> 1994)</a:t>
            </a:r>
          </a:p>
          <a:p>
            <a:pPr eaLnBrk="1" hangingPunct="1">
              <a:lnSpc>
                <a:spcPct val="70000"/>
              </a:lnSpc>
            </a:pPr>
            <a:endParaRPr lang="hu-HU" altLang="hu-HU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403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Állami támogatás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5" y="1772815"/>
            <a:ext cx="4385444" cy="48245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u="sng" dirty="0"/>
              <a:t>Formái</a:t>
            </a:r>
            <a:r>
              <a:rPr lang="hu-HU" altLang="hu-HU" sz="22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Vissza nem térítendő támogatás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Kedvezményes kamatú vagy kamatmentes kölcsön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Adókedvezmény, </a:t>
            </a:r>
            <a:r>
              <a:rPr lang="hu-HU" altLang="hu-HU" sz="2200" dirty="0" err="1"/>
              <a:t>-mentesség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-hitel</a:t>
            </a:r>
            <a:r>
              <a:rPr lang="hu-HU" altLang="hu-HU" sz="2200" dirty="0"/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Állami kezességvállalás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Ingyenes vagy kedvezményes tőkejuttatás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Állami követelés elengedése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Veszteség átvállalása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Különleges jogok juttatása,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200" dirty="0"/>
              <a:t>Állami megrendelések…</a:t>
            </a:r>
          </a:p>
          <a:p>
            <a:pPr lvl="1" eaLnBrk="1" hangingPunct="1">
              <a:lnSpc>
                <a:spcPct val="80000"/>
              </a:lnSpc>
            </a:pPr>
            <a:endParaRPr lang="hu-HU" altLang="hu-HU" sz="22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„Engedélyezhető mérték”</a:t>
            </a:r>
          </a:p>
        </p:txBody>
      </p:sp>
      <p:sp>
        <p:nvSpPr>
          <p:cNvPr id="148484" name="Tartalom helye 4"/>
          <p:cNvSpPr>
            <a:spLocks noGrp="1"/>
          </p:cNvSpPr>
          <p:nvPr>
            <p:ph sz="half" idx="2"/>
          </p:nvPr>
        </p:nvSpPr>
        <p:spPr>
          <a:xfrm>
            <a:off x="4932040" y="1844824"/>
            <a:ext cx="3886200" cy="446449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b="1" u="sng" dirty="0"/>
              <a:t>Nem</a:t>
            </a:r>
            <a:r>
              <a:rPr lang="hu-HU" altLang="hu-HU" sz="2400" b="1" dirty="0"/>
              <a:t> állami támogatás</a:t>
            </a:r>
            <a:r>
              <a:rPr lang="hu-HU" altLang="hu-HU" sz="24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Általános intézkedés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Szociális támogatás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De </a:t>
            </a:r>
            <a:r>
              <a:rPr lang="hu-HU" altLang="hu-HU" sz="2400" dirty="0" err="1"/>
              <a:t>minimis</a:t>
            </a:r>
            <a:r>
              <a:rPr lang="hu-HU" altLang="hu-HU" sz="2400" dirty="0"/>
              <a:t> támogatás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Közszolgáltatások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/>
              <a:t>+ </a:t>
            </a:r>
            <a:r>
              <a:rPr lang="hu-HU" altLang="hu-HU" sz="2400" b="1" dirty="0"/>
              <a:t>Piaci magánbefektető elve</a:t>
            </a:r>
            <a:r>
              <a:rPr lang="hu-HU" altLang="hu-HU" sz="2400" dirty="0"/>
              <a:t>: amikor piaci alapokon is indokolható egy befektetés pl. egy önkormányzat részéről.</a:t>
            </a:r>
          </a:p>
          <a:p>
            <a:pPr eaLnBrk="1" hangingPunct="1"/>
            <a:endParaRPr lang="hu-HU" altLang="hu-H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079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A4E7934A-3596-1749-9ACA-8FC07002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41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9C5390AE-4DCC-C146-8487-BE0415A9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7" y="368032"/>
            <a:ext cx="9151127" cy="64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BBAC06D3-C906-6A4D-A0C3-4A13A57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42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D77AC8B-ED52-7647-9867-0ED958F0D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73" y="368032"/>
            <a:ext cx="9144000" cy="64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4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MALÉV esete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hu-HU" sz="2000" b="1" dirty="0"/>
              <a:t>Malév-esetről: </a:t>
            </a:r>
            <a:r>
              <a:rPr lang="hu-HU" sz="2000" dirty="0">
                <a:hlinkClick r:id="rId2"/>
              </a:rPr>
              <a:t>http://europa.eu/rapid/press-release_IP-12-7_hu.htm</a:t>
            </a:r>
            <a:r>
              <a:rPr lang="hu-HU" sz="2000" dirty="0"/>
              <a:t> </a:t>
            </a:r>
            <a:endParaRPr lang="hu-HU" dirty="0"/>
          </a:p>
          <a:p>
            <a:pPr marL="109728" indent="0">
              <a:buNone/>
            </a:pP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43</a:t>
            </a:fld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01" y="3655907"/>
            <a:ext cx="2286198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85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állami támogatások szabályozása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62144" cy="49440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A Bizottság egy monitoring rendszert működtet (</a:t>
            </a:r>
            <a:r>
              <a:rPr lang="hu-HU" altLang="hu-HU" sz="2400" dirty="0" err="1"/>
              <a:t>State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Aid</a:t>
            </a:r>
            <a:r>
              <a:rPr lang="hu-HU" altLang="hu-HU" sz="2400" dirty="0"/>
              <a:t> </a:t>
            </a:r>
            <a:r>
              <a:rPr lang="hu-HU" altLang="hu-HU" sz="2400" dirty="0" err="1"/>
              <a:t>Register</a:t>
            </a:r>
            <a:r>
              <a:rPr lang="hu-HU" altLang="hu-HU" sz="2400" dirty="0"/>
              <a:t>) az előzetes bejelentési kötelezettségek nyomán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dirty="0">
                <a:hlinkClick r:id="rId2"/>
              </a:rPr>
              <a:t>http://ec.europa.eu/competition/state_aid/register/</a:t>
            </a:r>
            <a:r>
              <a:rPr lang="hu-HU" altLang="hu-HU" sz="2400" dirty="0"/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altLang="hu-HU" sz="2000" dirty="0"/>
              <a:t>Uniós szinten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altLang="hu-HU" sz="2000" dirty="0"/>
              <a:t>Tagállami szinten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800" dirty="0"/>
              <a:t>Támogatások megítélésénél fontos kérdés lehet: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altLang="hu-HU" sz="1800" dirty="0"/>
              <a:t>„Aszimmetria”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altLang="hu-HU" sz="1800" dirty="0"/>
              <a:t>„Határokon átnyúló hatás”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altLang="hu-HU" sz="1800" dirty="0"/>
              <a:t>„Piacműködési zavar”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/>
              <a:t>Nem köztudott: az EU Bizottság elvben ellenzi a támogatásokat, de kb. 98%-ukat engedélyezi (gyakran társadalmi vagy ellátási okokból)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1600" dirty="0">
                <a:hlinkClick r:id="rId3"/>
              </a:rPr>
              <a:t>http://ec.europa.eu/competition/state_aid/overview/state_aid_procedures_en.html</a:t>
            </a:r>
            <a:r>
              <a:rPr lang="hu-HU" altLang="hu-HU" sz="16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136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Állami támogatások tilalma – az EUMSz-ben szabályozott kivételek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91264" cy="4823817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400" dirty="0"/>
              <a:t>Mentesség intézménye kezdettől fogva létezik</a:t>
            </a:r>
          </a:p>
          <a:p>
            <a:pPr marL="594995" lvl="1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400" dirty="0"/>
              <a:t>Összeegyeztethető támogatások (</a:t>
            </a:r>
            <a:r>
              <a:rPr lang="hu-HU" sz="2400" dirty="0" err="1"/>
              <a:t>EUMSz</a:t>
            </a:r>
            <a:r>
              <a:rPr lang="hu-HU" sz="2400" dirty="0"/>
              <a:t>. 107. cikk (2) </a:t>
            </a:r>
            <a:r>
              <a:rPr lang="hu-HU" sz="2400" dirty="0" err="1"/>
              <a:t>bek</a:t>
            </a:r>
            <a:r>
              <a:rPr lang="hu-HU" sz="2400" dirty="0"/>
              <a:t>.)  </a:t>
            </a:r>
            <a:r>
              <a:rPr lang="hu-HU" dirty="0"/>
              <a:t>automatikus mentesség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dirty="0"/>
              <a:t>Szociális jellegű támogatások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dirty="0"/>
              <a:t>Természeti katasztrófák, és egyéb rendkívüli események utáni kárelhárítás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dirty="0"/>
              <a:t>NSZK és NDK bizonyos területeinek támogatása</a:t>
            </a:r>
          </a:p>
          <a:p>
            <a:pPr marL="594995" lvl="1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400" dirty="0"/>
              <a:t>Összeegyeztethetőnek tekinthető támogatásokról ((3) </a:t>
            </a:r>
            <a:r>
              <a:rPr lang="hu-HU" sz="2400" dirty="0" err="1"/>
              <a:t>bek</a:t>
            </a:r>
            <a:r>
              <a:rPr lang="hu-HU" sz="2400" dirty="0"/>
              <a:t>.) a</a:t>
            </a:r>
            <a:r>
              <a:rPr lang="hu-HU" dirty="0"/>
              <a:t> Bizottság dönt</a:t>
            </a:r>
          </a:p>
          <a:p>
            <a:pPr marL="869632" lvl="2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dirty="0"/>
              <a:t>Regionális támogatások</a:t>
            </a:r>
          </a:p>
          <a:p>
            <a:pPr marL="869632" lvl="2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dirty="0"/>
              <a:t>Horizontális támogatások</a:t>
            </a:r>
          </a:p>
          <a:p>
            <a:pPr marL="869632" lvl="2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dirty="0"/>
              <a:t>Ágazati támogatások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963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Állami támogatások tilalma – Másodlagos jogforrás által szabályozott kivételek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1555" name="Tartalom helye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824536"/>
          </a:xfrm>
        </p:spPr>
        <p:txBody>
          <a:bodyPr/>
          <a:lstStyle/>
          <a:p>
            <a:r>
              <a:rPr lang="hu-HU" altLang="hu-HU" sz="2400" dirty="0"/>
              <a:t>A Tanács 994/98/EK rendelete a horizontális állami támogatások bizonyos fajtáira történő alkalmazásáról</a:t>
            </a:r>
          </a:p>
          <a:p>
            <a:pPr lvl="1"/>
            <a:r>
              <a:rPr lang="hu-HU" altLang="hu-HU" sz="2400" i="1" dirty="0"/>
              <a:t>„nem tartozik a bejelentési kötelezettség hatálya alá: </a:t>
            </a:r>
            <a:r>
              <a:rPr lang="pt-BR" altLang="hu-HU" sz="2400" i="1" dirty="0"/>
              <a:t>a) támogatás a következők javára:</a:t>
            </a:r>
          </a:p>
          <a:p>
            <a:pPr lvl="2"/>
            <a:r>
              <a:rPr lang="hu-HU" altLang="hu-HU" sz="2000" i="1" dirty="0"/>
              <a:t>kis- és középvállalkozások;</a:t>
            </a:r>
          </a:p>
          <a:p>
            <a:pPr lvl="2"/>
            <a:r>
              <a:rPr lang="hu-HU" altLang="hu-HU" sz="2000" i="1" dirty="0"/>
              <a:t>kutatás és fejlesztés;</a:t>
            </a:r>
          </a:p>
          <a:p>
            <a:pPr lvl="2"/>
            <a:r>
              <a:rPr lang="hu-HU" altLang="hu-HU" sz="2000" i="1" dirty="0"/>
              <a:t>környezetvédelem;</a:t>
            </a:r>
          </a:p>
          <a:p>
            <a:pPr lvl="2"/>
            <a:r>
              <a:rPr lang="hu-HU" altLang="hu-HU" sz="2000" i="1" dirty="0"/>
              <a:t>foglalkoztatás és képzés;</a:t>
            </a:r>
          </a:p>
          <a:p>
            <a:pPr lvl="1"/>
            <a:r>
              <a:rPr lang="hu-HU" altLang="hu-HU" sz="2400" i="1" dirty="0"/>
              <a:t>b) a Bizottság által minden egyes tagállamra jóváhagyott, regionális támogatási térképpel összhangban lévő támogatás.”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739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Állami támogatások tilalma – Másodlagos jogforrás által szabályozott kivételek</a:t>
            </a:r>
          </a:p>
        </p:txBody>
      </p:sp>
      <p:sp>
        <p:nvSpPr>
          <p:cNvPr id="152579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68394" cy="4667820"/>
          </a:xfrm>
        </p:spPr>
        <p:txBody>
          <a:bodyPr/>
          <a:lstStyle/>
          <a:p>
            <a:r>
              <a:rPr lang="hu-HU" altLang="hu-HU" sz="2400" dirty="0"/>
              <a:t>A Bizottság 1998/2006/EK rendelete a Szerződés 87. és 88. cikkének a </a:t>
            </a:r>
            <a:r>
              <a:rPr lang="hu-HU" altLang="hu-HU" sz="2400" i="1" dirty="0"/>
              <a:t>de </a:t>
            </a:r>
            <a:r>
              <a:rPr lang="hu-HU" altLang="hu-HU" sz="2400" i="1" dirty="0" err="1"/>
              <a:t>minimis</a:t>
            </a:r>
            <a:r>
              <a:rPr lang="hu-HU" altLang="hu-HU" sz="2400" i="1" dirty="0"/>
              <a:t> támogatásokra való alkalmazásáról </a:t>
            </a:r>
          </a:p>
          <a:p>
            <a:pPr lvl="1"/>
            <a:r>
              <a:rPr lang="hu-HU" altLang="hu-HU" sz="1800" i="1" dirty="0"/>
              <a:t>„</a:t>
            </a:r>
            <a:r>
              <a:rPr lang="hu-HU" altLang="hu-HU" sz="1800" b="1" i="1" dirty="0"/>
              <a:t>Bármely három pénzügyi év időszakában bármely vállalkozás részére </a:t>
            </a:r>
            <a:r>
              <a:rPr lang="hu-HU" altLang="hu-HU" sz="1800" i="1" dirty="0"/>
              <a:t>odaítélt csekély összegű (de </a:t>
            </a:r>
            <a:r>
              <a:rPr lang="hu-HU" altLang="hu-HU" sz="1800" i="1" dirty="0" err="1"/>
              <a:t>minimis</a:t>
            </a:r>
            <a:r>
              <a:rPr lang="hu-HU" altLang="hu-HU" sz="1800" i="1" dirty="0"/>
              <a:t>) támogatás összege </a:t>
            </a:r>
            <a:r>
              <a:rPr lang="hu-HU" altLang="hu-HU" sz="1800" b="1" i="1" dirty="0"/>
              <a:t>nem haladhatja meg a 200 000 eurót</a:t>
            </a:r>
            <a:r>
              <a:rPr lang="hu-HU" altLang="hu-HU" sz="1800" i="1" dirty="0"/>
              <a:t>. Bármely három pénzügyi év időszakában a </a:t>
            </a:r>
            <a:r>
              <a:rPr lang="hu-HU" altLang="hu-HU" sz="1800" b="1" i="1" dirty="0"/>
              <a:t>közúti szállítás terén működő vállalkozás részére </a:t>
            </a:r>
            <a:r>
              <a:rPr lang="hu-HU" altLang="hu-HU" sz="1800" i="1" dirty="0"/>
              <a:t>odaítélt csekély összegű (de </a:t>
            </a:r>
            <a:r>
              <a:rPr lang="hu-HU" altLang="hu-HU" sz="1800" i="1" dirty="0" err="1"/>
              <a:t>minimis</a:t>
            </a:r>
            <a:r>
              <a:rPr lang="hu-HU" altLang="hu-HU" sz="1800" i="1" dirty="0"/>
              <a:t>) támogatás összege </a:t>
            </a:r>
            <a:r>
              <a:rPr lang="hu-HU" altLang="hu-HU" sz="1800" b="1" i="1" dirty="0"/>
              <a:t>nem haladhatja meg a 100 000 eurót</a:t>
            </a:r>
            <a:r>
              <a:rPr lang="hu-HU" altLang="hu-HU" sz="1800" i="1" dirty="0"/>
              <a:t>. E felső határok a csekély összegű (de </a:t>
            </a:r>
            <a:r>
              <a:rPr lang="hu-HU" altLang="hu-HU" sz="1800" i="1" dirty="0" err="1"/>
              <a:t>minimis</a:t>
            </a:r>
            <a:r>
              <a:rPr lang="hu-HU" altLang="hu-HU" sz="1800" i="1" dirty="0"/>
              <a:t>) támogatás formájától és a kitűzött céltól függetlenül alkalmazandók, valamint tekintet nélkül arra, hogy a tagállam által biztosított támogatást teljesen vagy részben közösségi eredetű forrásokból finanszírozzák.”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132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Közvállalkozásokkal kapcsolatos tilalmak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4627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472488" cy="5040560"/>
          </a:xfrm>
        </p:spPr>
        <p:txBody>
          <a:bodyPr>
            <a:normAutofit fontScale="85000" lnSpcReduction="20000"/>
          </a:bodyPr>
          <a:lstStyle/>
          <a:p>
            <a:pPr indent="-246063"/>
            <a:r>
              <a:rPr lang="hu-HU" altLang="hu-HU" i="1" dirty="0"/>
              <a:t>(1) A </a:t>
            </a:r>
            <a:r>
              <a:rPr lang="hu-HU" altLang="hu-HU" b="1" i="1" dirty="0"/>
              <a:t>közvállalkozások</a:t>
            </a:r>
            <a:r>
              <a:rPr lang="hu-HU" altLang="hu-HU" i="1" dirty="0"/>
              <a:t> és az olyan vállalkozások esetében, amelyeknek a tagállamok </a:t>
            </a:r>
            <a:r>
              <a:rPr lang="hu-HU" altLang="hu-HU" b="1" i="1" dirty="0"/>
              <a:t>különleges vagy kizárólagos jogokat </a:t>
            </a:r>
            <a:r>
              <a:rPr lang="hu-HU" altLang="hu-HU" i="1" dirty="0"/>
              <a:t>biztosítanak, a tagállamok nem hozhatnak és nem tarthatnak fenn az e szerződéssel, különösen a 18. (állampolgárság alapján történő megkülönböztetés tilalma) és a 101-109. cikkben (versenyjogi szabályok) foglalt szabályokkal ellentétes intézkedéseket.</a:t>
            </a:r>
          </a:p>
          <a:p>
            <a:pPr lvl="1" indent="-246063"/>
            <a:r>
              <a:rPr lang="hu-HU" altLang="hu-HU" dirty="0"/>
              <a:t>Közvállalkozás</a:t>
            </a:r>
          </a:p>
          <a:p>
            <a:pPr lvl="1" indent="-246063"/>
            <a:r>
              <a:rPr lang="hu-HU" altLang="hu-HU" dirty="0"/>
              <a:t>Olyan váll., amelynek különleges vagy kizárólagos jogot biztosítanak</a:t>
            </a:r>
          </a:p>
          <a:p>
            <a:pPr marL="274320" indent="-274320">
              <a:defRPr/>
            </a:pPr>
            <a:r>
              <a:rPr lang="hu-HU" sz="2400" dirty="0"/>
              <a:t>Közgazdasági elképzelés: olyan közszolgáltatások, amelyek nem működnének, ha az állam nem nyújtaná őket</a:t>
            </a:r>
          </a:p>
          <a:p>
            <a:pPr marL="274320" indent="-274320">
              <a:defRPr/>
            </a:pPr>
            <a:r>
              <a:rPr lang="hu-HU" sz="2400" dirty="0"/>
              <a:t>Az EU az 1990-es évek végén kezdte el vizsgálni, hogy ezek valóban közszolgáltatások-e, milyen mértékben (mekkora részben), és hogy ezen szolgáltatások piacán a verseny bevezethető-e.</a:t>
            </a:r>
          </a:p>
          <a:p>
            <a:pPr lvl="2" indent="-246063" eaLnBrk="1" hangingPunct="1"/>
            <a:endParaRPr lang="hu-HU" altLang="hu-H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110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Köszönöm a figyelmet!</a:t>
            </a:r>
          </a:p>
        </p:txBody>
      </p:sp>
      <p:sp>
        <p:nvSpPr>
          <p:cNvPr id="1587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973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versenypolitika „környezete”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556792"/>
            <a:ext cx="8072438" cy="49291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000" i="1" dirty="0"/>
              <a:t>„A verseny jogi szabályozását szükségképpen </a:t>
            </a:r>
            <a:r>
              <a:rPr lang="hu-HU" sz="2000" i="1" dirty="0">
                <a:solidFill>
                  <a:srgbClr val="FF0000"/>
                </a:solidFill>
              </a:rPr>
              <a:t>bele kell helyezni abba a természetes gazdasági, sőt, társadalmi közegbe, amelyben megalkották azt, és amelyben működik</a:t>
            </a:r>
            <a:r>
              <a:rPr lang="hu-HU" sz="2000" i="1" dirty="0"/>
              <a:t>, él.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000" i="1" dirty="0"/>
              <a:t>Magától értetődő, hogy </a:t>
            </a:r>
            <a:r>
              <a:rPr lang="hu-HU" sz="2000" i="1" dirty="0">
                <a:solidFill>
                  <a:srgbClr val="FF0000"/>
                </a:solidFill>
              </a:rPr>
              <a:t>a versenyjogi szabályozást nem lehet ettől a természetes közegtől elválasztva</a:t>
            </a:r>
            <a:r>
              <a:rPr lang="hu-HU" sz="2000" i="1" dirty="0"/>
              <a:t>, abból mintegy kiemelve </a:t>
            </a:r>
            <a:r>
              <a:rPr lang="hu-HU" sz="2000" i="1" dirty="0">
                <a:solidFill>
                  <a:srgbClr val="FF0000"/>
                </a:solidFill>
              </a:rPr>
              <a:t>vizsgálni</a:t>
            </a:r>
            <a:r>
              <a:rPr lang="hu-HU" sz="2000" i="1" dirty="0"/>
              <a:t>, mert nemcsak hogy nem érthető meg az egyes intézmények adott módon történő kialakításának mikéntje, de kifejezetten félreérthetővé válik egy-egy megoldás.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000" i="1" dirty="0"/>
              <a:t>A </a:t>
            </a:r>
            <a:r>
              <a:rPr lang="hu-HU" sz="2000" i="1" dirty="0">
                <a:solidFill>
                  <a:srgbClr val="FF0000"/>
                </a:solidFill>
              </a:rPr>
              <a:t>versenyjog</a:t>
            </a:r>
            <a:r>
              <a:rPr lang="hu-HU" sz="2000" i="1" dirty="0"/>
              <a:t> csakis </a:t>
            </a:r>
            <a:r>
              <a:rPr lang="hu-HU" sz="2000" i="1" dirty="0">
                <a:solidFill>
                  <a:srgbClr val="FF0000"/>
                </a:solidFill>
              </a:rPr>
              <a:t>abban a közgazdasági kontextusban vizsgálható</a:t>
            </a:r>
            <a:r>
              <a:rPr lang="hu-HU" sz="2000" i="1" dirty="0"/>
              <a:t>, </a:t>
            </a:r>
            <a:r>
              <a:rPr lang="hu-HU" sz="2000" i="1" dirty="0">
                <a:solidFill>
                  <a:srgbClr val="FF0000"/>
                </a:solidFill>
              </a:rPr>
              <a:t>amelyben hatását kifejti</a:t>
            </a:r>
            <a:r>
              <a:rPr lang="hu-HU" sz="2000" i="1" dirty="0"/>
              <a:t>, azzal összefüggésben és attól el nem szakíthatóan. A versenyjog és az általános közgazdasági közeg, a gazdaságpolitikai feltételrendszer szoros összefüggéséből adódik, hogy a versenyjog továbbfejlesztése, gyakorlatának kialakítása mintegy </a:t>
            </a:r>
            <a:r>
              <a:rPr lang="hu-HU" sz="2000" i="1" dirty="0">
                <a:solidFill>
                  <a:srgbClr val="FF0000"/>
                </a:solidFill>
              </a:rPr>
              <a:t>gazdaságpolitikai „csomagterv”</a:t>
            </a:r>
            <a:r>
              <a:rPr lang="hu-HU" sz="2000" i="1" dirty="0" err="1">
                <a:solidFill>
                  <a:srgbClr val="FF0000"/>
                </a:solidFill>
              </a:rPr>
              <a:t>-ként</a:t>
            </a:r>
            <a:r>
              <a:rPr lang="hu-HU" sz="2000" i="1" dirty="0">
                <a:solidFill>
                  <a:srgbClr val="FF0000"/>
                </a:solidFill>
              </a:rPr>
              <a:t> </a:t>
            </a:r>
            <a:r>
              <a:rPr lang="hu-HU" sz="2000" i="1" dirty="0"/>
              <a:t>képzelhető csak igazán el.”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u-HU" sz="2000" dirty="0"/>
              <a:t>							(Vörös Imre, 1989)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53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941168"/>
            <a:ext cx="499370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30" y="323973"/>
            <a:ext cx="6291953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/>
            <a:r>
              <a:rPr lang="hu-HU" sz="20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2000" kern="0" dirty="0">
                <a:solidFill>
                  <a:srgbClr val="FFFFFF"/>
                </a:solidFill>
              </a:rPr>
              <a:t> KAR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LECKESOROZAT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/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2000" kern="0" dirty="0" err="1">
                <a:solidFill>
                  <a:srgbClr val="FFFFFF"/>
                </a:solidFill>
              </a:rPr>
              <a:t>elemeI</a:t>
            </a:r>
            <a:r>
              <a:rPr lang="hu-HU" sz="20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8351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versenypolitika főbb jellemzői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7704856" cy="47419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400" dirty="0"/>
              <a:t>Már a Római Szerződés tartalmazza – klasszikus közös politika.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hu-HU" altLang="hu-HU" sz="2400" dirty="0"/>
              <a:t>Alakítói: Bizottság </a:t>
            </a:r>
            <a:r>
              <a:rPr lang="hu-HU" altLang="hu-HU" sz="2400" dirty="0">
                <a:cs typeface="Times New Roman" pitchFamily="18" charset="0"/>
              </a:rPr>
              <a:t>→ szupranacionális jogosultságokkal bíró Verseny Főigazgatóság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400" dirty="0">
                <a:cs typeface="Times New Roman" pitchFamily="18" charset="0"/>
              </a:rPr>
              <a:t>Elsőfokú Bíróság és Európai Bíróság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400" dirty="0"/>
              <a:t>Célja: az egységes belső piacon a fogyasztók szempontjainak védelme érdekében az egészséges piaci szerkezet, a verseny biztosítása és megőrzése, a versenykorlátozó és –torzító magatartások kiszűrése és büntetése.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400" dirty="0"/>
              <a:t>Az elmúlt években jellemzően nagyobb teret kapott a közgazdasági központú (more </a:t>
            </a:r>
            <a:r>
              <a:rPr lang="hu-HU" altLang="hu-HU" sz="2400" dirty="0" err="1"/>
              <a:t>economic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approach</a:t>
            </a:r>
            <a:r>
              <a:rPr lang="hu-HU" altLang="hu-HU" sz="2400" dirty="0"/>
              <a:t>) megközelítés az ügyek elbírálásában.</a:t>
            </a:r>
            <a:endParaRPr lang="hu-HU" altLang="hu-H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29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ö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ss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é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gi versenyjogi szab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lyoz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rPr>
              <a:t>á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992888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Vállalatok magatartásának szabályozása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Kartelltilalom (Szerződés 101. cikkelye)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Piaci erőfölénnyel való visszaélés (Szerződés 102. cikkelye)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Fúziókontroll (139/2004 EK rendelet)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/>
              <a:t>Államok magatartásának szabályozása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Kizárólagos és különleges jogokhoz, liberalizációhoz kapcsolódó szabályozás (Szerződés 106. cikkelye)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/>
              <a:t>Állami támogatások (Szerződés 107-108. cikkelye)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/>
              <a:t>+ Bizottság által elfogadott rendeletek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1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993899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uniós versenypolitika elvei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632848" cy="481399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800" dirty="0"/>
              <a:t>Megjelenési forma – mindegy, hogy írásba foglalt egyezségről van-e a szó vagy sem egy versenykorlátozó megállapodás esetében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800" dirty="0"/>
              <a:t>Vállalat, vállalkozás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800" dirty="0"/>
              <a:t>Államok közötti kereskedelemre gyakorolt hatás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hu-HU" altLang="hu-HU" dirty="0"/>
              <a:t>Területen kívüliség elve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800" dirty="0"/>
              <a:t>Cél vagy hatás elve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800" dirty="0"/>
              <a:t>Releváns piac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hu-HU" altLang="hu-HU" sz="2800" dirty="0"/>
              <a:t>Kisebb jelentőségű megállapodások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44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C92E4978-AD26-6C4C-92E3-99F2486E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948-6988-4ED8-88DC-898E51AB3FC7}" type="slidenum">
              <a:rPr lang="hu-HU" smtClean="0"/>
              <a:t>9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E6E967C-19B1-E644-9561-ACDB7253B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7160" r="12201" b="7160"/>
          <a:stretch/>
        </p:blipFill>
        <p:spPr>
          <a:xfrm>
            <a:off x="427304" y="1124744"/>
            <a:ext cx="8177144" cy="558841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7DA0A27-6FC4-C948-AF70-C82F82604520}"/>
              </a:ext>
            </a:extLst>
          </p:cNvPr>
          <p:cNvSpPr txBox="1"/>
          <p:nvPr/>
        </p:nvSpPr>
        <p:spPr>
          <a:xfrm>
            <a:off x="1367644" y="510082"/>
            <a:ext cx="18362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Erőfölénnyel való visszaélés tilalma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CD73FD4-86D7-2E49-B4CF-79F3EF52578A}"/>
              </a:ext>
            </a:extLst>
          </p:cNvPr>
          <p:cNvSpPr txBox="1"/>
          <p:nvPr/>
        </p:nvSpPr>
        <p:spPr>
          <a:xfrm>
            <a:off x="3239852" y="509525"/>
            <a:ext cx="1692188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500" dirty="0"/>
              <a:t>Versenykorlátozó megállapodások tilalma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BEFFC11-DE5B-5544-B840-48AF29434492}"/>
              </a:ext>
            </a:extLst>
          </p:cNvPr>
          <p:cNvSpPr txBox="1"/>
          <p:nvPr/>
        </p:nvSpPr>
        <p:spPr>
          <a:xfrm>
            <a:off x="4968044" y="509525"/>
            <a:ext cx="13681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Összefonódások ellenőrzése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2E080A8-D2B5-8C49-80D3-0108B69F1F2D}"/>
              </a:ext>
            </a:extLst>
          </p:cNvPr>
          <p:cNvSpPr txBox="1"/>
          <p:nvPr/>
        </p:nvSpPr>
        <p:spPr>
          <a:xfrm>
            <a:off x="6372200" y="509525"/>
            <a:ext cx="13723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Állami támogatások tilalma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B5ADED9-791C-C94E-8742-9D55B3D622C7}"/>
              </a:ext>
            </a:extLst>
          </p:cNvPr>
          <p:cNvSpPr txBox="1"/>
          <p:nvPr/>
        </p:nvSpPr>
        <p:spPr>
          <a:xfrm>
            <a:off x="1709682" y="6039794"/>
            <a:ext cx="47525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Az Európai Bizottság versenyszabályozással kapcsolatos honlapja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xmlns="" id="{06910D7A-F8F9-0146-A3F8-11DDEF06B3C0}"/>
              </a:ext>
            </a:extLst>
          </p:cNvPr>
          <p:cNvCxnSpPr>
            <a:cxnSpLocks/>
          </p:cNvCxnSpPr>
          <p:nvPr/>
        </p:nvCxnSpPr>
        <p:spPr>
          <a:xfrm>
            <a:off x="2627784" y="1124744"/>
            <a:ext cx="414046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xmlns="" id="{11B833A8-1D89-5C40-98D0-6CEA09CC5A87}"/>
              </a:ext>
            </a:extLst>
          </p:cNvPr>
          <p:cNvCxnSpPr/>
          <p:nvPr/>
        </p:nvCxnSpPr>
        <p:spPr>
          <a:xfrm>
            <a:off x="4283968" y="1340522"/>
            <a:ext cx="0" cy="792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xmlns="" id="{73DDF7FB-51B5-BA4E-BBF8-C9711B522A29}"/>
              </a:ext>
            </a:extLst>
          </p:cNvPr>
          <p:cNvCxnSpPr/>
          <p:nvPr/>
        </p:nvCxnSpPr>
        <p:spPr>
          <a:xfrm flipH="1">
            <a:off x="5436096" y="1340522"/>
            <a:ext cx="216024" cy="864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xmlns="" id="{7832F2F0-EE15-7348-A179-0FFF76205421}"/>
              </a:ext>
            </a:extLst>
          </p:cNvPr>
          <p:cNvCxnSpPr>
            <a:cxnSpLocks/>
          </p:cNvCxnSpPr>
          <p:nvPr/>
        </p:nvCxnSpPr>
        <p:spPr>
          <a:xfrm flipH="1">
            <a:off x="6671084" y="1370409"/>
            <a:ext cx="133164" cy="834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3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gyéni 1. séma">
      <a:dk1>
        <a:sysClr val="windowText" lastClr="000000"/>
      </a:dk1>
      <a:lt1>
        <a:sysClr val="window" lastClr="FFFFFF"/>
      </a:lt1>
      <a:dk2>
        <a:srgbClr val="073763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5258</TotalTime>
  <Words>2949</Words>
  <Application>Microsoft Office PowerPoint</Application>
  <PresentationFormat>On-screen Show (4:3)</PresentationFormat>
  <Paragraphs>460</Paragraphs>
  <Slides>50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Urban</vt:lpstr>
      <vt:lpstr>1_SZTE</vt:lpstr>
      <vt:lpstr>Az Európai Unió gazdasága</vt:lpstr>
      <vt:lpstr>6. lecke: Az uniós versenyszabályozás</vt:lpstr>
      <vt:lpstr>A verseny mibenléte</vt:lpstr>
      <vt:lpstr>Versenypolitika szerepe</vt:lpstr>
      <vt:lpstr>A versenypolitika „környezete”</vt:lpstr>
      <vt:lpstr>A versenypolitika főbb jellemzői</vt:lpstr>
      <vt:lpstr>Közösségi versenyjogi szabályozás</vt:lpstr>
      <vt:lpstr>Az uniós versenypolitika elvei</vt:lpstr>
      <vt:lpstr>PowerPoint Presentation</vt:lpstr>
      <vt:lpstr>Kartelltilalom –  versenykorlátozó megállapodások tilalma</vt:lpstr>
      <vt:lpstr>A kartell fogalma</vt:lpstr>
      <vt:lpstr>Kartelltilalom- versenykorlátozó megállapodások tilalma</vt:lpstr>
      <vt:lpstr>Kartelltilalom- versenykorlátozó megállapodások tilalma</vt:lpstr>
      <vt:lpstr>Horizontális megállapodások</vt:lpstr>
      <vt:lpstr>Vertikális kartellek</vt:lpstr>
      <vt:lpstr>A tíz legnagyobb bírságot „kiérdemelt” kartell eset és egyes résztvevő cégek bírságai 1969 és 2017 között</vt:lpstr>
      <vt:lpstr>Kartelltilalom- versenykorlátozó megállapodások tilalma</vt:lpstr>
      <vt:lpstr>Kartelltilalom- versenykorlátozó megállapodások tilalma</vt:lpstr>
      <vt:lpstr>Gazdasági erőfölénnyel való visszaélés tilalma</vt:lpstr>
      <vt:lpstr>Gazdasági erőfölénnyel való visszaélés tilalma</vt:lpstr>
      <vt:lpstr>Gazdasági erőfölénnyel való visszaélés tilalma</vt:lpstr>
      <vt:lpstr>Eljárásrend</vt:lpstr>
      <vt:lpstr>Mentesség helyett: igazolhatóság</vt:lpstr>
      <vt:lpstr>Szankciók</vt:lpstr>
      <vt:lpstr>„Erőfölényes” esetek</vt:lpstr>
      <vt:lpstr>PowerPoint Presentation</vt:lpstr>
      <vt:lpstr>PowerPoint Presentation</vt:lpstr>
      <vt:lpstr>Fúziókontroll – összefonódások ellenőrzése</vt:lpstr>
      <vt:lpstr>A fúziók közgazdasági megközelítése</vt:lpstr>
      <vt:lpstr>A fúziók közgazdasági megközelítése</vt:lpstr>
      <vt:lpstr>Fúziókontroll – közösségi lépték</vt:lpstr>
      <vt:lpstr>Fúziókontroll – összefonódások ellenőrzése</vt:lpstr>
      <vt:lpstr>Fúziókontroll kötelezettségébe eső esetek</vt:lpstr>
      <vt:lpstr>Államokra vonatkozó szabályozások</vt:lpstr>
      <vt:lpstr>Államokra vonatkozó szabályozások</vt:lpstr>
      <vt:lpstr>Az állami támogatások: speciális terület</vt:lpstr>
      <vt:lpstr>Az állami támogatások szabályozása</vt:lpstr>
      <vt:lpstr>Az állami támogatások szabályozása</vt:lpstr>
      <vt:lpstr>Az állami támogatások szabályozása</vt:lpstr>
      <vt:lpstr>Állami támogatás</vt:lpstr>
      <vt:lpstr>PowerPoint Presentation</vt:lpstr>
      <vt:lpstr>PowerPoint Presentation</vt:lpstr>
      <vt:lpstr>A MALÉV esete</vt:lpstr>
      <vt:lpstr>Az állami támogatások szabályozása</vt:lpstr>
      <vt:lpstr>Állami támogatások tilalma – az EUMSz-ben szabályozott kivételek</vt:lpstr>
      <vt:lpstr>Állami támogatások tilalma – Másodlagos jogforrás által szabályozott kivételek</vt:lpstr>
      <vt:lpstr>Állami támogatások tilalma – Másodlagos jogforrás által szabályozott kivételek</vt:lpstr>
      <vt:lpstr>Közvállalkozásokkal kapcsolatos tilalmak</vt:lpstr>
      <vt:lpstr>Köszönöm a figyelmet!</vt:lpstr>
      <vt:lpstr>Jelen tananyag  a Szegedi Tudományegyetemen készült az Európai Unió támogatásával.  Projekt azonosító: EFOP-3.4.3-16-2016-00014</vt:lpstr>
    </vt:vector>
  </TitlesOfParts>
  <Company>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uniós versenyszabályozás</dc:title>
  <dc:creator>SZTE</dc:creator>
  <cp:lastModifiedBy>SZTE</cp:lastModifiedBy>
  <cp:revision>30</cp:revision>
  <dcterms:created xsi:type="dcterms:W3CDTF">2014-09-18T07:21:33Z</dcterms:created>
  <dcterms:modified xsi:type="dcterms:W3CDTF">2018-08-20T13:30:01Z</dcterms:modified>
</cp:coreProperties>
</file>