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DA2B1-DC29-48DD-80FD-0F71ACF3E92E}" type="datetimeFigureOut">
              <a:rPr lang="hu-HU" smtClean="0"/>
              <a:t>2018.08.20.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9A3C9-092A-4C24-83CA-B52D32BC9C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35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11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032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6530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89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6288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082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76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0F0504-9B32-4791-AF79-4146FC273B5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9D792E-B04C-4662-B155-25B15990BE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countries_hu#csatlakoz%C3%A1s_az_eur%C3%B3pai_uni%C3%B3ho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Európai Unió gazdasága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SZTE GTK</a:t>
            </a:r>
          </a:p>
          <a:p>
            <a:endParaRPr lang="hu-HU" dirty="0"/>
          </a:p>
          <a:p>
            <a:r>
              <a:rPr lang="hu-HU" dirty="0" smtClean="0"/>
              <a:t>Távoktatás</a:t>
            </a:r>
            <a:endParaRPr lang="en-US" dirty="0"/>
          </a:p>
        </p:txBody>
      </p:sp>
      <p:pic>
        <p:nvPicPr>
          <p:cNvPr id="4" name="Picture 4" descr="http://www.eco.u-szeged.hu/site/img/design_gtk/headbg_gt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31"/>
            <a:ext cx="9144000" cy="1333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35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utolsó bővítés és a „többiek”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2013. július 1-jével a horvát csatlakozással 28 tagúvá vált az Európai </a:t>
            </a:r>
            <a:r>
              <a:rPr lang="hu-HU" dirty="0" smtClean="0"/>
              <a:t>Unió</a:t>
            </a:r>
          </a:p>
          <a:p>
            <a:r>
              <a:rPr lang="hu-HU" dirty="0"/>
              <a:t>Tagjelölt országok</a:t>
            </a:r>
          </a:p>
          <a:p>
            <a:pPr lvl="1"/>
            <a:r>
              <a:rPr lang="hu-HU" dirty="0"/>
              <a:t>Az alább felsorolt országok jelenleg „ültetik át” (azaz integrálják) az uniós jogszabályokat nemzeti jogrendjükbe:</a:t>
            </a:r>
          </a:p>
          <a:p>
            <a:pPr lvl="2"/>
            <a:r>
              <a:rPr lang="hu-HU" dirty="0"/>
              <a:t>Albánia</a:t>
            </a:r>
          </a:p>
          <a:p>
            <a:pPr lvl="2"/>
            <a:r>
              <a:rPr lang="hu-HU" dirty="0"/>
              <a:t>Macedónia Volt Jugoszláv Köztársaság</a:t>
            </a:r>
          </a:p>
          <a:p>
            <a:pPr lvl="2"/>
            <a:r>
              <a:rPr lang="hu-HU" dirty="0"/>
              <a:t>Montenegró</a:t>
            </a:r>
          </a:p>
          <a:p>
            <a:pPr lvl="2"/>
            <a:r>
              <a:rPr lang="hu-HU" dirty="0"/>
              <a:t>Szerbia</a:t>
            </a:r>
          </a:p>
          <a:p>
            <a:pPr lvl="2"/>
            <a:r>
              <a:rPr lang="hu-HU" dirty="0" smtClean="0"/>
              <a:t>Törökország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1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33"/>
            <a:ext cx="8928991" cy="680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9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hu-HU" dirty="0"/>
          </a:p>
          <a:p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europa.eu/european-union/about-eu/countries_hu#csatlakoz%C3%A1s_az_eur%C3%B3pai_uni%C3%B3hoz</a:t>
            </a:r>
            <a:r>
              <a:rPr lang="hu-HU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316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6" y="5417840"/>
            <a:ext cx="499370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5" y="323973"/>
            <a:ext cx="6291953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/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8351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lecke: a tagság alakulása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1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Alapító államok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1957. </a:t>
            </a:r>
            <a:r>
              <a:rPr lang="hu-HU" dirty="0" smtClean="0"/>
              <a:t>A Római Szerződést 6 állam írta alá: </a:t>
            </a:r>
          </a:p>
          <a:p>
            <a:pPr lvl="1"/>
            <a:r>
              <a:rPr lang="hu-HU" dirty="0" smtClean="0"/>
              <a:t>Belgium</a:t>
            </a:r>
          </a:p>
          <a:p>
            <a:pPr lvl="1"/>
            <a:r>
              <a:rPr lang="hu-HU" dirty="0" smtClean="0"/>
              <a:t>Hollandia</a:t>
            </a:r>
          </a:p>
          <a:p>
            <a:pPr lvl="1"/>
            <a:r>
              <a:rPr lang="hu-HU" dirty="0" smtClean="0"/>
              <a:t>Luxemburg</a:t>
            </a:r>
          </a:p>
          <a:p>
            <a:pPr lvl="1"/>
            <a:r>
              <a:rPr lang="hu-HU" dirty="0" smtClean="0"/>
              <a:t>Franciaország</a:t>
            </a:r>
          </a:p>
          <a:p>
            <a:pPr lvl="1"/>
            <a:r>
              <a:rPr lang="hu-HU" dirty="0" smtClean="0"/>
              <a:t>Olaszország és </a:t>
            </a:r>
          </a:p>
          <a:p>
            <a:pPr lvl="1"/>
            <a:r>
              <a:rPr lang="hu-HU" dirty="0" smtClean="0"/>
              <a:t>Az NSZK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901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56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bővítés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60-as évektől Nagy-Britannia az EFTA által be nem váltott reményei miatt közeledett az EGK-hoz – illetve más EFTA-tagok is látták a benne rejlő lehetőségeket.</a:t>
            </a:r>
          </a:p>
          <a:p>
            <a:r>
              <a:rPr lang="hu-HU" dirty="0" smtClean="0"/>
              <a:t>Végül a norvég népszavazás eredménye miatt </a:t>
            </a:r>
            <a:r>
              <a:rPr lang="hu-HU" dirty="0"/>
              <a:t>1973-ban csak </a:t>
            </a:r>
            <a:r>
              <a:rPr lang="hu-HU" dirty="0" smtClean="0"/>
              <a:t>hárman csatlakoztak</a:t>
            </a:r>
            <a:r>
              <a:rPr lang="hu-HU" dirty="0"/>
              <a:t>: Nagy-Britannia, Írország, Dánia.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6" descr="Map – member states of the EU 1973 © Stefan Chab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099" y="4911452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6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bővítés 2. illetve 3. hulláma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mediterrán térségben lezajló politikai változások miatt 3 új tagjelölt bukkant fel. </a:t>
            </a:r>
          </a:p>
          <a:p>
            <a:r>
              <a:rPr lang="hu-HU" dirty="0"/>
              <a:t>1981. Görögország csatlakozása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1986. Spanyolország és Portugália </a:t>
            </a:r>
            <a:r>
              <a:rPr lang="hu-HU" dirty="0" smtClean="0"/>
              <a:t>csatlakozása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1990. dublini Európai Tanács ülés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Német egyesülési folyamat szentesítése - NDK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988840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„könnyebb” bővítés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Az északi államok, illetve Ausztria lehetséges csatlakozásának előkészítése és a tárgyalások könnyebben zajlottak az előző bővítésekhez képest.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1995 </a:t>
            </a:r>
            <a:r>
              <a:rPr lang="hu-HU" sz="2800" dirty="0">
                <a:solidFill>
                  <a:schemeClr val="tx1"/>
                </a:solidFill>
              </a:rPr>
              <a:t>- három új tagállam: Ausztria, Svédország, Finnország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Közben a politikai változások miatt már a </a:t>
            </a:r>
            <a:r>
              <a:rPr lang="hu-HU" sz="2800" dirty="0" err="1" smtClean="0">
                <a:solidFill>
                  <a:schemeClr val="tx1"/>
                </a:solidFill>
              </a:rPr>
              <a:t>kk-európai</a:t>
            </a:r>
            <a:r>
              <a:rPr lang="hu-HU" sz="2800" dirty="0" smtClean="0">
                <a:solidFill>
                  <a:schemeClr val="tx1"/>
                </a:solidFill>
              </a:rPr>
              <a:t> államok is kifejezik ilyen irányú szándékukat. </a:t>
            </a:r>
            <a:endParaRPr lang="hu-HU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4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„keleti” bővítés menete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1989. a G7-ek elindították a PHARE-programot, melynek koordinálásával az Európai Bizottságot bízták meg</a:t>
            </a:r>
          </a:p>
          <a:p>
            <a:pPr lvl="1"/>
            <a:r>
              <a:rPr lang="hu-HU" dirty="0" err="1" smtClean="0"/>
              <a:t>Poland</a:t>
            </a:r>
            <a:r>
              <a:rPr lang="hu-HU" dirty="0" smtClean="0"/>
              <a:t> and Hungary </a:t>
            </a:r>
            <a:r>
              <a:rPr lang="hu-HU" dirty="0" err="1" smtClean="0"/>
              <a:t>Assistance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Reconstructing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Economy</a:t>
            </a:r>
            <a:endParaRPr lang="hu-HU" dirty="0" smtClean="0"/>
          </a:p>
          <a:p>
            <a:pPr lvl="1"/>
            <a:r>
              <a:rPr lang="hu-HU" dirty="0" smtClean="0"/>
              <a:t>Később más országok is részesülnek belőle</a:t>
            </a:r>
          </a:p>
          <a:p>
            <a:r>
              <a:rPr lang="hu-HU" dirty="0" smtClean="0"/>
              <a:t>1990. társult tagság státuszának felajánlása (HU, PL, CS, RO, BG, YU)</a:t>
            </a:r>
          </a:p>
          <a:p>
            <a:r>
              <a:rPr lang="hu-HU" dirty="0" smtClean="0"/>
              <a:t>1991. társulási szerződések aláírása (PL, HU 1994-től hatályos)</a:t>
            </a:r>
          </a:p>
          <a:p>
            <a:r>
              <a:rPr lang="hu-HU" dirty="0" smtClean="0"/>
              <a:t>Európai Megállapodások – kereskedelmi, politikai kapcsolatok, jogharmonizáció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„keleti” bővítés menete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1993. koppenhágai csúcson meghatározták a csatlakozás feltételeit – koppenhágai kritériumok</a:t>
            </a:r>
          </a:p>
          <a:p>
            <a:pPr lvl="1"/>
            <a:r>
              <a:rPr lang="hu-HU" dirty="0" smtClean="0"/>
              <a:t>Politikai: stabil, demokratikus intézményrendszer (jogállam), emberi jogok érvényesülése, kisebbségi jogok védelme</a:t>
            </a:r>
          </a:p>
          <a:p>
            <a:pPr lvl="1"/>
            <a:r>
              <a:rPr lang="hu-HU" dirty="0" smtClean="0"/>
              <a:t>Gazdasági: működő piacgazdaság</a:t>
            </a:r>
          </a:p>
          <a:p>
            <a:pPr lvl="1"/>
            <a:r>
              <a:rPr lang="hu-HU" dirty="0" smtClean="0"/>
              <a:t>Jogi, intézményi: képesség a kötelezettségek átvételére (tagjelölt és EU is)</a:t>
            </a:r>
          </a:p>
          <a:p>
            <a:r>
              <a:rPr lang="hu-HU" dirty="0" smtClean="0"/>
              <a:t>1997. luxemburgi csúcson meghatározzák melyik az az 5+1 ország (CY, CZ, EE, PL, HU, SL), amely megkezdheti 1998-ban a csatlakozási tárgyalásokat. </a:t>
            </a:r>
          </a:p>
          <a:p>
            <a:r>
              <a:rPr lang="hu-HU" dirty="0" smtClean="0"/>
              <a:t>1999. helsinki csúcson döntenek a másik 6 országgal kapcsolatban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1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„keleti” bővítés menete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2002-ben lezárják a tárgyalásokat és döntenek, hogy 10 tagjelölttel írják alá a csatlakozási szerződést. </a:t>
            </a:r>
          </a:p>
          <a:p>
            <a:r>
              <a:rPr lang="hu-HU" dirty="0" smtClean="0"/>
              <a:t>2003. áprilisában Athénban aláírják a csatlakozási szerződéseket. </a:t>
            </a:r>
          </a:p>
          <a:p>
            <a:r>
              <a:rPr lang="hu-HU" dirty="0" smtClean="0"/>
              <a:t>2004. május 1. az EU tagállamainak száma 25 lesz.</a:t>
            </a:r>
          </a:p>
          <a:p>
            <a:r>
              <a:rPr lang="hu-HU" dirty="0" smtClean="0"/>
              <a:t>A kezdeti 12 tagjelöltből fennmaradó Románia és Bulgária 2007-ben csatlakozik. 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Az EU tagság felé: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Csatlakozó: Horvátország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Tagjelölt: Izland, </a:t>
            </a:r>
            <a:r>
              <a:rPr lang="hu-HU" sz="2400" dirty="0" err="1">
                <a:cs typeface="Arial"/>
              </a:rPr>
              <a:t>Macedonia</a:t>
            </a:r>
            <a:r>
              <a:rPr lang="hu-HU" sz="2400" dirty="0">
                <a:cs typeface="Arial"/>
              </a:rPr>
              <a:t> (FYR), Montenegró, Szerbia, Törökország </a:t>
            </a:r>
            <a:endParaRPr lang="hu-HU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8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gyéni 1. séma">
      <a:dk1>
        <a:sysClr val="windowText" lastClr="000000"/>
      </a:dk1>
      <a:lt1>
        <a:sysClr val="window" lastClr="FFFFFF"/>
      </a:lt1>
      <a:dk2>
        <a:srgbClr val="073763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244</TotalTime>
  <Words>504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Urban</vt:lpstr>
      <vt:lpstr>1_SZTE</vt:lpstr>
      <vt:lpstr>Az Európai Unió gazdasága</vt:lpstr>
      <vt:lpstr>1. lecke: a tagság alakulása</vt:lpstr>
      <vt:lpstr>Alapító államok</vt:lpstr>
      <vt:lpstr>Az első bővítés</vt:lpstr>
      <vt:lpstr>A bővítés 2. illetve 3. hulláma</vt:lpstr>
      <vt:lpstr>Egy „könnyebb” bővítés</vt:lpstr>
      <vt:lpstr>A „keleti” bővítés menete</vt:lpstr>
      <vt:lpstr>A „keleti” bővítés menete</vt:lpstr>
      <vt:lpstr>A „keleti” bővítés menete</vt:lpstr>
      <vt:lpstr>Az utolsó bővítés és a „többiek”</vt:lpstr>
      <vt:lpstr>PowerPoint Presentation</vt:lpstr>
      <vt:lpstr>További információk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Unió gazdasága</dc:title>
  <dc:creator>SZTE</dc:creator>
  <cp:lastModifiedBy>SZTE</cp:lastModifiedBy>
  <cp:revision>8</cp:revision>
  <dcterms:created xsi:type="dcterms:W3CDTF">2017-07-05T08:54:11Z</dcterms:created>
  <dcterms:modified xsi:type="dcterms:W3CDTF">2018-08-20T13:26:33Z</dcterms:modified>
</cp:coreProperties>
</file>