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0" r:id="rId1"/>
    <p:sldMasterId id="2147484035" r:id="rId2"/>
  </p:sldMasterIdLst>
  <p:notesMasterIdLst>
    <p:notesMasterId r:id="rId39"/>
  </p:notesMasterIdLst>
  <p:sldIdLst>
    <p:sldId id="256" r:id="rId3"/>
    <p:sldId id="258" r:id="rId4"/>
    <p:sldId id="260" r:id="rId5"/>
    <p:sldId id="291" r:id="rId6"/>
    <p:sldId id="282" r:id="rId7"/>
    <p:sldId id="261" r:id="rId8"/>
    <p:sldId id="262" r:id="rId9"/>
    <p:sldId id="264" r:id="rId10"/>
    <p:sldId id="302" r:id="rId11"/>
    <p:sldId id="301" r:id="rId12"/>
    <p:sldId id="265" r:id="rId13"/>
    <p:sldId id="266" r:id="rId14"/>
    <p:sldId id="298" r:id="rId15"/>
    <p:sldId id="267" r:id="rId16"/>
    <p:sldId id="268" r:id="rId17"/>
    <p:sldId id="269" r:id="rId18"/>
    <p:sldId id="270" r:id="rId19"/>
    <p:sldId id="289" r:id="rId20"/>
    <p:sldId id="271" r:id="rId21"/>
    <p:sldId id="272" r:id="rId22"/>
    <p:sldId id="283" r:id="rId23"/>
    <p:sldId id="263" r:id="rId24"/>
    <p:sldId id="273" r:id="rId25"/>
    <p:sldId id="284" r:id="rId26"/>
    <p:sldId id="303" r:id="rId27"/>
    <p:sldId id="304" r:id="rId28"/>
    <p:sldId id="300" r:id="rId29"/>
    <p:sldId id="290" r:id="rId30"/>
    <p:sldId id="299" r:id="rId31"/>
    <p:sldId id="296" r:id="rId32"/>
    <p:sldId id="297" r:id="rId33"/>
    <p:sldId id="305" r:id="rId34"/>
    <p:sldId id="306" r:id="rId35"/>
    <p:sldId id="288" r:id="rId36"/>
    <p:sldId id="280" r:id="rId37"/>
    <p:sldId id="308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7" autoAdjust="0"/>
    <p:restoredTop sz="94721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597CA-1602-4722-82CE-B65E7396B581}" type="datetimeFigureOut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D19A5-F576-4C2E-90BA-42EF2CD70E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90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9CF22-1AB3-44FE-804B-FF7C3B516018}" type="slidenum">
              <a:rPr lang="fr-FR" smtClean="0">
                <a:latin typeface="Arial" charset="0"/>
              </a:rPr>
              <a:pPr/>
              <a:t>4</a:t>
            </a:fld>
            <a:endParaRPr lang="fr-FR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6E143-0B98-4709-965D-E67C77684D79}" type="slidenum">
              <a:rPr lang="fr-FR" smtClean="0">
                <a:latin typeface="Arial" charset="0"/>
              </a:rPr>
              <a:pPr/>
              <a:t>28</a:t>
            </a:fld>
            <a:endParaRPr lang="fr-FR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B9DFA-101B-45B7-ADF7-B48A0C80D891}" type="slidenum">
              <a:rPr lang="fr-FR">
                <a:solidFill>
                  <a:srgbClr val="000000"/>
                </a:solidFill>
                <a:cs typeface="Arial" charset="0"/>
              </a:rPr>
              <a:pPr/>
              <a:t>30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D19A5-F576-4C2E-90BA-42EF2CD70E0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54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36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0B0A35D-A687-4705-B025-C07E77CF49E5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5325-BFE2-46BA-8C7B-B927FDC0D0C6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00E8-31FC-4038-A324-33410E497675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3559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8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>
                <a:solidFill>
                  <a:srgbClr val="FFFFFF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2171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5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5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7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7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3B586-CE4F-4291-AEA3-0591203BC4EC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86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47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7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15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2721591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0174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628802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4969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2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2161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5888"/>
            <a:ext cx="74279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9244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45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A1FB-3E17-4C73-AD76-2FF85EF37144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FD51-8E80-48E9-9D80-3071FC5D2C93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D4A31D-B8A6-457A-829F-D53CA8CF8013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D293A64-FE47-4CD1-9EE5-2D23F1E338BE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3A16-CEED-4402-AA3A-B19FDEFD11AB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75D-F2BF-4CF4-9F61-06ACD9D11139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8C7DB-265B-4B07-95BC-78746CFC8B13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47D44C2-0996-4F3D-85B4-558AA5072348}" type="datetime1">
              <a:rPr lang="hu-HU" smtClean="0"/>
              <a:pPr/>
              <a:t>2018.08.20.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D47F375-BDFE-4B88-9D38-C1A577DD051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3" r:id="rId12"/>
  </p:sldLayoutIdLst>
  <p:transition spd="slow"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457200"/>
              <a:t>2018.08.20.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457200"/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457200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uropa.eu/about-eu/basic-information/symbols/anthem/index_e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JOHtml.do?uri=OJ:C:2007:306:SOM:HU: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a.eu/about-eu/eu-history/founding-fathers/index_en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ommission/sites/beta-political/files/feher_konyv_europa_jovojerol_hu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pe2020/images/european_semester_en_big.jpg" TargetMode="External"/><Relationship Id="rId2" Type="http://schemas.openxmlformats.org/officeDocument/2006/relationships/hyperlink" Target="https://europa.eu/european-union/about-eu/symbols/europe-day/schuman-declaration_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parltv.europa.eu/hu/player.aspx?pid=9482c5c4-a351-4f38-b1d4-a15d012580d7" TargetMode="External"/><Relationship Id="rId5" Type="http://schemas.openxmlformats.org/officeDocument/2006/relationships/hyperlink" Target="http://europarltv.europa.eu/hu/player.aspx?pid=fb195fef-5443-44d2-8f04-a163012bfb60" TargetMode="External"/><Relationship Id="rId4" Type="http://schemas.openxmlformats.org/officeDocument/2006/relationships/hyperlink" Target="http://www.consilium.europa.eu/en/meetings/european-council/2017/03/25-informal-meetin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a.eu/about-eu/basic-information/symbols/europe-day/schuman-declaration/index_en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uropa.eu/legislation_summaries/institutional_affairs/treaties/treaties_eec_hu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Európai Unió gazdasága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SZTE GTK </a:t>
            </a:r>
          </a:p>
          <a:p>
            <a:endParaRPr lang="hu-HU" dirty="0"/>
          </a:p>
          <a:p>
            <a:r>
              <a:rPr lang="hu-HU" dirty="0"/>
              <a:t>Távoktatás</a:t>
            </a:r>
          </a:p>
        </p:txBody>
      </p:sp>
      <p:pic>
        <p:nvPicPr>
          <p:cNvPr id="150532" name="Picture 4" descr="http://www.eco.u-szeged.hu/site/img/design_gtk/headbg_gt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4531"/>
            <a:ext cx="9144000" cy="13334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Európai Atomenergia Közösség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1957-ben írták alá ezt a szerződést is. </a:t>
            </a:r>
          </a:p>
          <a:p>
            <a:r>
              <a:rPr lang="hu-HU" dirty="0"/>
              <a:t>Célja az atomenergia békés felhasználásának fejlesztése.</a:t>
            </a:r>
          </a:p>
          <a:p>
            <a:r>
              <a:rPr lang="hu-HU" dirty="0"/>
              <a:t>Nem jutott lényeges szerephez.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4140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/>
              <a:t>Az Európai Közösségektől az Európai Unióig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>
            <a:normAutofit fontScale="92500"/>
          </a:bodyPr>
          <a:lstStyle/>
          <a:p>
            <a:r>
              <a:rPr lang="hu-HU" dirty="0"/>
              <a:t>1957 utáni időszakra a dinamikus fejlődés jellemző</a:t>
            </a:r>
          </a:p>
          <a:p>
            <a:r>
              <a:rPr lang="hu-HU" dirty="0"/>
              <a:t>Feszültségek a francia belpolitika változásai miatt (agrárpolitika, többségi elven alapuló döntéshozatal) </a:t>
            </a:r>
          </a:p>
          <a:p>
            <a:pPr lvl="1"/>
            <a:r>
              <a:rPr lang="hu-HU" dirty="0">
                <a:latin typeface="Arial"/>
                <a:cs typeface="Arial"/>
              </a:rPr>
              <a:t>→</a:t>
            </a:r>
            <a:r>
              <a:rPr lang="hu-HU" dirty="0"/>
              <a:t> 1966. luxemburgi kompromisszum (KAP ütemterv és vétójog)</a:t>
            </a:r>
          </a:p>
          <a:p>
            <a:r>
              <a:rPr lang="hu-HU" dirty="0"/>
              <a:t>Vámunió 1968-ra létrejött</a:t>
            </a:r>
          </a:p>
          <a:p>
            <a:r>
              <a:rPr lang="hu-HU" dirty="0"/>
              <a:t>Integráció mélyítésének terve – gazdasági és pénzügyi integráció kidolgozása </a:t>
            </a:r>
          </a:p>
          <a:p>
            <a:pPr lvl="1"/>
            <a:r>
              <a:rPr lang="hu-HU" dirty="0"/>
              <a:t>Monetaristák vs. Ökonomisták</a:t>
            </a:r>
          </a:p>
          <a:p>
            <a:pPr lvl="1"/>
            <a:r>
              <a:rPr lang="hu-HU" dirty="0"/>
              <a:t>Tanács </a:t>
            </a:r>
            <a:r>
              <a:rPr lang="hu-HU" dirty="0">
                <a:latin typeface="Arial"/>
                <a:cs typeface="Arial"/>
              </a:rPr>
              <a:t>→ </a:t>
            </a:r>
            <a:r>
              <a:rPr lang="hu-HU" dirty="0">
                <a:cs typeface="Arial"/>
              </a:rPr>
              <a:t>Werner-bizottság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/>
              <a:t>Az Európai Közösségektől az Európai Unióig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57364"/>
            <a:ext cx="7067128" cy="4717172"/>
          </a:xfrm>
        </p:spPr>
        <p:txBody>
          <a:bodyPr>
            <a:normAutofit fontScale="92500"/>
          </a:bodyPr>
          <a:lstStyle/>
          <a:p>
            <a:r>
              <a:rPr lang="hu-HU" dirty="0"/>
              <a:t>1971-ben a Tanács döntött a GMU több szakaszban történő bevezetéséről - olajválság miatt elvetették </a:t>
            </a:r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1973-ban hárman csatlakoztak: Nagy-Britannia, Írország, Dánia.</a:t>
            </a:r>
          </a:p>
          <a:p>
            <a:r>
              <a:rPr lang="hu-HU" dirty="0"/>
              <a:t>1976. </a:t>
            </a:r>
            <a:r>
              <a:rPr lang="hu-HU" dirty="0" err="1"/>
              <a:t>Tindemans-jelentés</a:t>
            </a:r>
            <a:r>
              <a:rPr lang="hu-HU" dirty="0"/>
              <a:t> az Európai Unió koncepciójáról („kétsebességes” Európa)</a:t>
            </a:r>
          </a:p>
          <a:p>
            <a:r>
              <a:rPr lang="hu-HU" dirty="0"/>
              <a:t>1979.  Európai Monetáris Rendszer (EMS) és Európai Valuta Egység (ECU) létrehozása</a:t>
            </a:r>
          </a:p>
          <a:p>
            <a:r>
              <a:rPr lang="hu-HU" dirty="0"/>
              <a:t>1979. első közvetlen EP képviselőválasztás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19458" name="AutoShape 2" descr="data:image/jpeg;base64,/9j/4AAQSkZJRgABAQAAAQABAAD/2wCEAAkGBxEQEBQPEBAUFBQQFBAPDxQUFBAPEA8PFBUWFhQUFBQYHSggGBolHBQUITEhJSorLi8uFx8zODMsNygtLisBCgoKDg0OGhAQGywkHBwsLCwsLCwsLCwsLCwsLCwsLCwsLCwsLCwsLCwsLCwsLCwsLCwsLCwsLCwsLCwsLCwsLP/AABEIALIA8AMBEQACEQEDEQH/xAAbAAACAwEBAQAAAAAAAAAAAAACAwEEBQAGB//EADkQAAICAQIDBQUHBAICAwAAAAECAAMRBBIFITEGE0FRkSIyYXGBFEJSobHR8AcjksFicjNTQ4Lx/8QAGwEAAgMBAQEAAAAAAAAAAAAAAgMAAQQFBgf/xAAqEQACAgEDBAIBBAMBAAAAAAAAAQIDEQQSIQUTMVEiQRQGMmGRIzNxwf/aAAwDAQACEQMRAD8A8Lpa6u7T+2uSq9VU5OBnwnr9PRV2lwcm2c9/kYaqv/Wn+K/tHKirPgpTn7INVX/rT/Ff2kenq9E32eyDXV+BP8V/aD+NV6JvsAK1fgT/ABX9pOxV6C3WCner8Cf4r+0F1VL6CTsK9moqH/xp/iv7RUo0Lyg13CpZra/wL/iv7TPKdC+hirm/sqvrV/AvoP2mWV9S+hka2V7NVnoo9B+0zWaqD8IbGLEmzP8A+CZ5WOXgLGCAhPhKjXORMobXpGPhNMdDOQMppItU8KYzXX01/Yh3pGhTwTzH5TbHp8I+UKlqi4nBVHUD0EdHR1+hMtQywOFVjqF9BGfi1egO/Mj7HUPuL6D9pa01S+id6b+xbV1+Fa+g/aF+PV6CU5+xDVp+BfRf2gvTVeglZMX3K/gX0H7SvxqvQfckQaF/CvoJPxqvRFZIW9Kj7o9BBempX0XvkV3ZR90eg/aIlClfQ2MpFO20eQ/L9phulD0NSYhnHw9JjlOIwWTEyaZCIAR0jIQRAwQ9JRqsIo+AH5CerosXbSOfOvMskvrh5wpXxRFUIfiPxipaqPsLsiLOJGZ5az0xipWBDa8zNLWsPtIQ2rbziZ6ubLUEKa0nxmeV05BqKBxmIaskTOBiaZz0EfDSWyI5pFyjhDtN1XTW/wBwqWoS8GlTwLHMzdDQRj5M71LZcr4UBNMaILwJeobLtWiVesekkA5yYZvReWJaforDZY4TTZq7l09ONznAJ5KB4knyidTqoUQ3z8BV1Obwitr6rKbXps9+tirY5jl4j4S6dRG6G+Phlyr2vDKjXxm5g7EQOcvLKxzggqB1l5CFs6jxlN4LUWxD6pfCD3ENjBlazWxNmoSGqpFO7V5mG3VDoVlSy3M5tt8n9jVHAkmZpTbLOgPko6Wol4OhbSHSbSZOxI44JkeLTgTXHUNQB2oBnMXKyTJtSBgPLL4JCZkSZWUGKs+ENUtk3IYmkJ8JohpWwHZgtUcPzNMNB7FO40aOGCbq9LFCJXM0qdGq+AmlQwhEpto9FwzstqdRV32nrV1yVwHUOCOuVPSc6/qunpnslwMr005rKN7hPZApVZ9rqItsBSheuwgcjkeJnA1/6lUbowrfBvo0D2tvyeS1PAtbSM2UOMDJ5A4A8Tzndq6vpp8J8mOWlmuWjFu1JPj8p0VPPjwLccA6a4V2K71C1QRuQnbuHjg+cwa2q6UGqXhj6JRT+R9h7K18OekazT6d9O9imtScjBPX5/OfPuoa+9p0WvLR2KaIp7o+DN7XLpNEot1Whs1NlgVe8B5MQOW4+EZ0vU62zFNb4LurrXyZ80TLlnKBNxJVASwQeWZ9G0ddkK/8jycK6cXL4garUheQj3ZtBhW2+SlVVqLwTTS9mCQdilyCPPE5F/VI1vEjZXp8mpxjs9ZTpq32t3oG+1NpBCN0P0nIh1hyuazwa3psQR5R3PkeXXl0+c3y1Sk+GIUGvIl3iZ2thpIWTM0pMIGL5ZAsRihkEkJGxqIEEjFSTJOyX2iHbZO0Q7bLnXwQhVziIjHMeCBrVmaYUNlbkWK9NNUNKLlNFmvSR8dKKdiLNWj+E0R04DtL1Gh+E0Rpx4EStbLtelC9YbQrLZzWqvSU5ctJhKIh9RmUpFqODY7CaPvdar/aDRXUDbeyuag6L9088Gec6/Cns7nHMn4Oho5SUsJnudH/AFL0H2lqXsJqOBXaclFbJ3Zf05zxC6dqFDuSjwdR3RziL5PEf1AtvGresaxmpYCyoVtgbGHRmB58xPSdC6Zp7K98vKMOr1M48I82lf5cp7SMUopI5blnlje7z4yYk00Vu5ybPG+O6nViuvPcVUoESuokFiBjczTh0/p+rvO23nJuevkobUcOMaz7OdI15el9pxYNzrjyfrj5x0OhUVXK2t4Ey1spxwzLvsCidriKM8cNmLqrhmYrbTVCBd7GarUV62s6a1q2ZsPj3SnjkeM811SqEoZxybqm0z6Lq+1X2m/ui9QtRTWMY3v49TyBnmezOKUvo3OSPl/aDjOosZ6bAqBWOVCqDnPiZ29LVhKSZlslngw+s3YbEhCuHGlsmRi0zRHT/wAAuQwUTRHSgbhtemj46YFyG/ZxNH48cFbwDp4L06LUwe4i3SgtwL1cj9Yu2pKLL3D9PpOQPmAfyhafTfBMVOzBcq0c3QoEO0uVaON7aQmVhZXTgdTDSwgd2Qw6CXkF5Dp1CM6q9grViBvYEqufPHQTLq9V2anJLI2qnd5Z6yrsBZYwK6ymys43NXljtP4eeM9Z5a/9U1Ri4bcM6FfTmpZfg1v6gdkWtTTjRVqRQr1soKqSp24J8zkTH0jrlcZS77xkbqNHlfBHzfi3Br9KQL69u73faB+nKeq0vUqdR/reTFOmUPKM22kPjIzzzNNlMbF8lkXGTj4HV0ZGD08vD0jFVFLGOCnY08odpNCqZxnn8eQ+XlKp08Kk9q8i7LZy8lsUR+OQNwYUDrLZSk2LsvAkyXtKeo4hiKlco5GQpfky9VrSZis1HBpjUkZz2kznTsbfBoSwHRc6HKMVJBGRyOD1EVOvuLDCcmha146euekr8SLW1oLeOvD2tudtxwBk9Tjz84dOhcOF4AlYFXpZvhpMAOwtUaFnzsVm2jJwCcDzMbKNdS+bxkHc34JXTTRGlPwL35O7mG62inIEjEFrAS5AZoMppBbRTPM8rS1ESbTMs7mGoi3tOIi257WHtPRaUAIv/UH8hO7p2lUjnWt7h5uAjt6F7W2A2tguxBqsS2rzBdhfbQlrvjA7noLYkA1o8enj5fWLstiotyXgZCPPB77hPbDRcH0o0+mzqLbMWXMpzWrke6PKfPNTo7Nbc5Rjg69dsYRxJmnxvtfTxDQ2W6aw031gNjOLAM8wV8fnMum6dOOqULVwMnau3mJ81VGZi72O7H7zsWn0fR6CrT8xOLbe5F2qqdDbyZXIsV1y8C3JhhwIX0VyxVmoxBykGoNlDUa6KnakOjUZ9usmWeo9DlUVLLSZhstkx8YJCMEzO9zC4QaUZj4UNlSkPTTzVCgU5lmvTTTGlIB2FlNMfKPUIiZWF/Q10o39+t3T/g21vzmTWQ1SX+HAyqdcniR7fszpNM9N12m7yoYVHL82zzwAPETwXV9Zrd8a7Vz54O1paaWsxLNXDeHV0iwaKzVWHPLvE2sx8MA8vSHV1nWtqDbiVLSQy3k+a6/f3rlqxVz/APEM4r+GTzM9105TdWZz3HJt27uEU25zW0mVyKeuJlWmEmyu9RmadIaYvuJnenYaYL1coi2nhhZL1Vx2j5D9J0abH20Z5wWckmwwlNsraDkybiYC3SnL0DtZOIaWS/8AofdZ5EdYbipfFlOXobTpgOQGJK9PGHCQMrGywNApIY9fMcvofhLlpK5NNrlFd6SWC6qATTtSRnbYZsAEtsFZEvfiVkYo5KluriZWIZGspXarMRK0fGBUdyZmk3IasIgVkwFS2XuQf2cxioK3j000eqIi3MelEeq0Kcx6aeNjFIW5llNMI3ApzY8ADxkwBli3YS20FFc5F2607DV3jCs82QHCsfjjrOXfoNPZcrbFlo2QtsUdsTObVKvuLt+K5X9IV1ema5ii49xPKZXs1uckkknxJLH1MRCyqlbYLA3bKT5E9/K/JLcQTeZPyGXgg6mC9VgvYgTqYt6svaLa7Mz235LwXal9kfIfpN9EfghE5DlrmhVg7jjXL2FbglrJ8CcdYPxXll5bXBr9nuBvq7lpQHzsPQIuep+cy6/qENLVu+y6KpTeDV7dcGq0esNFQIQJWy5O4kkczn5iB0jWflUucnyS+rZJIwlsnZUo/TMzg0M3w1IBxOayU2VFFe2+LcsDlAp26iZ52jYwEbiYhty5GYSOVJFDJNw1KY6NYEpD1rjVH0L3ZGLXDUQWxyUw1EFyHpRCwLlIeKYaQtyJfAllLkrW3ymOUSjbqIicxsYFG20mZJ2D4xK7THJ5GpMZpNN3liV5xvZVz5ZOJmv2xg5egoZcsD+McLbTWbCcg5KMOhAOPWI0l6vjlDJ1uLM9o+SaAwBiKZYMDHJCDJPBDZoPsj5D/U72mf8AiRln5H7o98gE4EtRIa/Znjmo0V2dMi297hXpZd3efBTjkZwus9PVkO6pbWjVprUnjB9vaxkpOouqRWTFiV1rmzaMdcdZ87slZPy8nWhjwvs89207YV6VUY6RLnvVjSxC7VxjlYx5j3ugnS6Rp9RqXsreEhN+yrlnyjW6+y9t9mwYGFStAlaj8zPoGg6f+NHDlnJyLr1PwV2flOi5YM8Y5K1l0TKYxQEMcxMssauCFqlqvJTkNWqMUMA7hy1w1AByDFUYogOQ5dPDUQHPBaTSy9oDsLK0gQxecnO6iWTa2VLdVJuSGxgUbdVFStHRrKr6iZ5WjlWVrLZnnbkZGOBe7MQ5htcBUuFZXwDtIOD7rYPQxGo0/djw8BVvB7vsVxThVti1azSGuwtvS2tm2F+fMj7ox9J5vV06qrO6WYmuEoPwuTf4tw3hzX2L3gurPuKSVCvnmQ46/Scyu+yl/Bmjbv8AKPnXaNtIjmujTkHABJsYhW+HnO1pbdRdzky2whHwYOJ2IxeOTPk7ELaTJDDlAnHgmTRqswo+Q/QTp0PFaQiUchd5HbwNoxXzDjIHBp8E4/Zo3aymmprCAEtsyxo8yq9MzldR0lmqaWcRRopmq+cclXV8X1Vtnf26q1rBzD7yNvyA5Y+ECvo+mVezHkJ6ibkaPF+19+toTT31JvRzZ3qjbuGMe6OhmTpfS3pNTKUXwwr7lZHH2Y5aelcuMGLAp7M8omUg0jkGZaiRsYqQ4xBbGomYxIBsalcNRAciwtUNRAcixXR8IW3ADkWAgEtYAcgLLwJfBNrZUu1nOA5JDIQM+7VxMrUaY1FN9VMlmoSGqGCu18yS1DyNjEUbYl3MYsA7oPcJgkNIpfZWCcxm9vyTBqdnNbXRqFtu9wB8+PMrgTF1CDnS4xGVYi8jru09vel6Qqpk7VZVbeP+fnOZR0yM4fLyNle88EcV4rTql3PV3NqDl3eWqs+GDzWNp012lniLygZWKSMfE7kfksmdsIrC2fZWQGHKLsWIljEbkPp+kZVP4ojQYMapZYGBisY6JTwGoMakwG0PCQ1FA7kCxPlI3jwThgEEwMF8IlKj5S+3krfgs11GMURTkPSuMUQdw1KoaiC5DUql4AbLAwIeAMgm8CC2XtyVdRrPjAckhkajPu1fxiJWpGiNRRt1UxWaoeq0iq9+ZhnqGOjFC90Q7GwsI4AmRJsFkhYxVsgxa4yNWSsjNvwj1Vgps7ZDVZWTjX+cp1J8MikcKYcdOksIpyGKkLtY8lbiNkjgWQYLRYD9Iq7G1lkVrkekXTFuKJJluunlOhXTxkS5D0qxHxgkA5DFhvaC3wWNJpntda61Lu5Coo6sxi7rq6YOcnwiowcng9X2w7GJodJpbN5a25nW85/tg7QQqLjw585x+m9U/M1Mox/ah91Xbjk8ktA853oqJl3tjVUCFgpjFWXgAdVXnrCSBchgAELAOQWuEmUiJMrWan4wHMbGspW6qZ52pD41lC7U5mO3Uocqyq92ZzrLx0Yit0Q55CeDtsrY5FJjErmmukpyHJVNUaQNwxapojUiOQzu4aqSAydsk28+Cbg107HojH5KTB7laWHJf2XiT8I9F2X4dhNVbfp2KrSFUvW+AzMMsuRzIE4HWdc4bFTLn7wa9NVub3IyNRw1gc1K1yNzrdAXyPAMFHsnzBm/SdTqnDFrxJCrKJJ8EHg2qxk6awAeLKUGfmcRkup6ZywpFdiSXJnZ/mQfzmlWRksoHAstFthYFu3IxFsuGUXKFGB8h+k36atdtCZstqomxcIS8jVxL4BeTY7O9oW0jbG01WqqsYHu2rDWq/Qd2w69fdnm+saG1p21zwbdLNP4tH2lNJpFqbU/ZVpKqGLIqh1PUqCPHwM8NPW3WpwnJs6KqjuWBXaXjGg02kS+9DbU21KECC3ezAnAHQHA6mO0NVrlt0zeWDbJL96PlHFu2FtxK6fT0aWvBRcVpZfsPXLH2R9B9Z6/Q9G1EWp22PJgs1EMYSMStZ6qMcRwc2U+RoAEYBli7dRjpAbwFsZXfVQd4yNZXs1MVOxDVWVLb/jMk7hqgVLLZhtubGxQlmJmRtsYQFldtsrIxK5orpyC2Wa6ZvhQkA5Dgkeq0gWztohYSB5CCy0VyGBCyTJDAYxKaz58ETeTU4X2o1mlINVxIHVHG9SOgBPX85wtX0Sq3mLaZrr1LifQOyna37XVc2p04TustvV7GydvMICeR+HlPH9R6dLRzUdzbZvps3rKF6HjVlO4cOopVdzWfZ7vY1dyHGLaxkMSefIjw5Rbqz/sb/7/AODco8D2w1+q1FpOoYhCW2L7S4weYZTzDTu9L0lEufsx3ymYGMdJ6TaorCMSyKZomUxiFs0z2y4ZZqU+6PkP0nc03+tGWzyOUzQLfkMSFGxwTjNWk3OulN+o5rW1pC6akEdQo5u04HUtLqdZLtLiKNdM4VrP2Dr+1XEb2D2atxtOURAEpX5oOo+cVT+nKYwcS5auTllGpxPtYur0X2eyoVXK9bqEB7k4JDtUfuZHVfSY+ndJs0muyv2h33qdf8nn1Xlme1WDlZbJa3A5SnJIrY2M4ZpH1Vy0VkAtkkk4VQPEn6ic/Wa6Omr3NmqmjezK1FpVmQ8ijMp+akg/mDKjqe7FTX2E68PAg2ynaw1BC2si5TLwJdpllMNIVENZYQSrGRrJkclc1wqQDZYCzSoxQDYeIzIGSJXJDsyEIzKfjgmMnB5e7PP0XtwR3mYKsLwcWhKSJg0+H9ortNS9FKrm0li5G7ZkKDtXpn2RznA6j016i1S9Gmm3ZEyLGZm3u7M5O4uSS+f+3WaYdPqUNrQt2yb4NFuPag191cVvTBGLVBdc+K2e8DMculxrnvrY3u5XJjs03ObS5FimMzymEhbdIiciGpXYNo+Q/Sd6izFaM8o5YQsmiNmQNo9HhqQLQ4c4WRb8nCXgmWEHAkckuSJMmp1ZgrWKgY43NnaCfPHT5zHqtaqIZxkdVTueC7q+yuvUbhQXXlhkZWUgjr16Tjvr+nbw3g1fhTR7D+nXZt6a79ReNtpQqqHaWWsZIJHgSRnJ8BPNdY6h32ow5ijVp6XXyzwva3h7V6y4itwlj96p2tgizDEg4xjcWE7/AEvVQlQstZEXVPfwYTHHXl8+RnQ7sX4aE7cCy0XKZaQBiWwiQkZCOSMsVVzZCvgBscFjox4yLbHJXHxiA5DBXG7EDuAsAgNYLTF7fjB4ZeRmlr3WIuPedFwfHLAYmfVyUKZS9IdSk5I3e1vDVSxra02hTtvQDArb7rgfgPPn8JwOk9Rc812P74NWoo2xyjzL+f8AsT0E/ZhWVwLDRDkg8BZhb2CgS0pzDSFkzLZN/ReBbRDmEkAYiTLAYRcuSy4nQfIfpOvQ/ghbQwR0ZYAwNRoxWAtDleGrAHEPvITv4K2insiJXZCURFrZ5TLbiSwxkVh5N7sfxfUhhoqy5DnKMmRZXgcwT+D4Hp4TzHUdFCC3tHQ01rbwz6NoNdbh6GuRbHyu4h32gEZViRyzk4+s4KSxn6N0llnn+Ocbs0mK9Qy1lDlEAWx7PIqMY6Y5tymmjSyk/i2DbZGB43i/a629XrFdYSzGSUVrMDpg4wvj0E7Wn0koPhs59lil4MIidva8ciSVSMhXlFN8Dq65qrrFORoaHQWXOtVSF2b3VXqY6c41LMgc5IRcdeX+o+Lg1u+gGyQ0LdgpoImTuFKIiwxcrBiRd0HFhXtFunpurHgyKtmP++Of19ZxdZpr5Nyqsab+jTXOC/cj2PZrVcJvcDYabBhgpqrcq3jjK+HKeW1duvrTVkm0b4RrlzFGhqtNpU1CtY7Om1xYoGCwUY5g59nLZmKFliWV5HvlYZkcZ4pwylW28OqByRWebu3x55/ObdPdrLUl3GJlXXBZZ43iPEX1DZZErUZ2oiqoA+JE9NoqLa1myTZzrLIt8FJptkxSFNEuQaAi2ywWimixcW0WQRBkuCy5SvIfT9J1qv2oUxoWGAEBIQkSmysHFoEp8FpcimMQ2MBgbvoo9ZwMVaGg6m9lWy7HdLnNgrGc4C5IJznnjoJwtfKV89i8G6lKtZMqjtSVuNgDEN7zE4brnIHSAtE+3gP8jDNXtdqE1ekpvUhmpK1ltzFijDxU9OYHWV09OFrjIlzTjk8gFnporng5+Se7jNoGRtdfkP8AcZlJck88FhKz5H0JjY3VJeV/YDjLPCPdf0q0BbUXXHK91UQm4YUluuc9QMD1nnf1DrP8ahB/ybdNVnloyO0/AbF1DNRS5ru/vKFRmFbMTuQ4HIA9M+BmnpvVq5UKNjxgXfpnuyjPHAdZ46awDmfaATkOvvETbLqmnbwpC/xpmaOv8I9ZphcprKAaxwQ8LcCKxAeWXnBu9kk/uvaeS1pmw5C8iem49OQnD6xh1qH2btKn5YvU9o1W0vSgsPMc9wrAPX4scYnLo0MpxNEtQk+C2eIaXW4ViKLDyIsOFJA9kq/TPzlwhbpp7sFOasWDzupqatzW/VeRwQR8MET0lWoVkd0TBOG18lctLbAQpmi2xiAJi2ywd0mSHQcEOPQy5x4IXaug+Q/SdCr9qFSYW6GVg4tKbwVgHfFSkWCzRMmWQIGchBYl4InhijTlssxOfM+ERHTxTyW7GxgXliaFFAhVWuiNUp9i3aXXrgrzBmWelxNSQzufHDCCTpJfYnIYEZlAhVuyHcjFSOYI6gxVsFZBxf2XF4eT1HB+3VtJUamqt1B5uEwSP+W059J5nV9MsXMW8G+u+P2j6ToOL12J3orGnChl9r2jYMAkFfEdPScNwknhvJsxxwUuJa7uKyaFBCgbnUNazHBI9/kzdceXKTtbpJF4wuT5bxrj9+tJLsyVE5VMncw8C7ePy6T1eh6TXGO6RzbdRJvCM4EDkP8AU7sEorCMeW/JBaMWGQFjGKPBRFhLLs3EKTllBwGPhnzmW/RRtkpP6GxsklgWoAHKX2FBYiVlg2KD1EXKncuS02Lxjx5fpExpVf7fAbk5LkFjLcWCkCRB2MJAGA4hEYgbGQICMUCEN0kn4IWEfkPp+k0VP4oXJHF4zJeOCC8VKRMA7otsmDg8BsmAgZEiDFMNIFhS8FE4lpEyGIeCmyYXkhwMrBApMMhY4bphbatZ6Fhuz0CjrmZtZZ26GxlMN0j03aHtKqL9mr/uOMbxj2UbxDsuOmcYHlPNabRzvlnB0p3KtYQngna/ux3d67U9n2ebUciSdv3q+ePMco3UdNtr5igI6mLXJmdp9AKbQ9ZDVXhrKTlTkA4cezy5H1BE7fTdQ7a9r8xMV8cPJhu06GX5YraLNkm/Be04XQ43rwTaM3TRG1Mm0jMLhkwCTFSRaBxmBsyWQFk7ZCcSKshBWU60TJGIDrRMgkQWkWmA4iJrgIJW5ekKt/AHBxaRssjMW2WdmByQmEkUximMSBDzDUQWMhqJQQhbUUdmWokOl7SEiXtKChbcAth13WJ/432k9SAN3/1PhM+p0PfXkbC3CArQL09eeT85oo08a44SAlNy8klo5wUvIK4F5PTccDO1c8lz1wPDoJnr0Ma5tx+xjm5eQHWMdfBFIS6TPOsNSEsMTLKDQRyuYULMEYwWTVG0AINGbskJHzhJlk5xIwQd0rdgtEM0XKYWAWeJdhMC2si3YWkCXiZ2hBA8vSHW/iQ6WyHQWmUdiWosgwCMUSmMEakCGIaiCw8xiiUd/DC2/wAFEiXtKCEmCZJEYolE7oaSRGQzS8pFIFrItySDwAXg70TAO+C58F7SO8g9wtRFvZETtCURbGJlNMPAtongmCQZakTASvGqwmAw8NWkwczQ3YDgEtAlMtIBmiJTCALRLmTAOYp2EwQTFysyWNBm2D4KJzLIT/PGWkQmMSKDWMRTDBjFj0DhhAxi/gp5D/nhDWSsk5/nKMyDkkH+cpMkOB/nKTJDg385Ssk2kNZKcsE2i2sinaGoizZFStDUQWsinaibQTbFu0mAe9i5WlpAM0U55LwdulKTIFGpkBMohwMpywQndK3sh26FvJggmDKZMAkxEpkIinMI6LyQgy8kDzy+kbGTwCBuPnL3MsncfORSfsgQY+Zl7peyEhz5mFvl7KJDnzPrLU5e2WdvPmfUwu5L2yiS58z6mErJ+2TBG8+Z9TK7k/b/ALKwSHPmfUydyft/2Xg7efM+pk7k/bJgjefM+plb5e2QjcfMynOXshBY+ZgOcvZEQGPnK3P2EduPnBcn7ITKbBBgZLRDQkWSJeSghJllEEwtzIRAk2Q6VlkOkyEQZMlM4QJFEykEdCIQYJ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9462" name="Picture 6" descr="Map – member states of the EU 1973 © Stefan Chabl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42886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/>
              <a:t>Az Európai Közösségektől az Európai Unióig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85926"/>
            <a:ext cx="6781800" cy="4955442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1981. Görögország csatlakozása </a:t>
            </a:r>
          </a:p>
          <a:p>
            <a:endParaRPr lang="hu-H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u-HU" dirty="0"/>
              <a:t>1955-ös javaslat nyomán 1983-ban az EP elfogadta a hivatalos zászlót.</a:t>
            </a:r>
          </a:p>
          <a:p>
            <a:r>
              <a:rPr lang="hu-HU" dirty="0"/>
              <a:t>1985-ben fogadták el a hivatalos himnuszt is. </a:t>
            </a:r>
            <a:r>
              <a:rPr lang="hu-HU" dirty="0">
                <a:hlinkClick r:id="rId2"/>
              </a:rPr>
              <a:t>http://europa.eu/about-eu/basic-information/symbols/anthem/index_en.htm</a:t>
            </a:r>
            <a:r>
              <a:rPr lang="hu-HU" dirty="0"/>
              <a:t> 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1986. Spanyolország és Portugália csatlakozása</a:t>
            </a:r>
          </a:p>
          <a:p>
            <a:endParaRPr lang="hu-HU" dirty="0"/>
          </a:p>
          <a:p>
            <a:r>
              <a:rPr lang="hu-HU" dirty="0"/>
              <a:t>A gazdasági növekedés lassulása tapasztalható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13</a:t>
            </a:fld>
            <a:endParaRPr lang="hu-HU"/>
          </a:p>
        </p:txBody>
      </p:sp>
      <p:pic>
        <p:nvPicPr>
          <p:cNvPr id="5" name="Picture 4" descr="http://www.alternativenergia.hu/wp-content/uploads/2010/11/eu_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071810"/>
            <a:ext cx="1500166" cy="1115124"/>
          </a:xfrm>
          <a:prstGeom prst="rect">
            <a:avLst/>
          </a:prstGeom>
          <a:noFill/>
        </p:spPr>
      </p:pic>
      <p:pic>
        <p:nvPicPr>
          <p:cNvPr id="56322" name="Picture 2" descr="Map – member states of the EU 1981 © Stefan Chablu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36" y="714356"/>
            <a:ext cx="2000264" cy="2000264"/>
          </a:xfrm>
          <a:prstGeom prst="rect">
            <a:avLst/>
          </a:prstGeom>
          <a:noFill/>
        </p:spPr>
      </p:pic>
      <p:pic>
        <p:nvPicPr>
          <p:cNvPr id="56324" name="Picture 4" descr="Map – member states of the EU 1986 © Stefan Chablu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35769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642918"/>
            <a:ext cx="8757224" cy="1066800"/>
          </a:xfrm>
        </p:spPr>
        <p:txBody>
          <a:bodyPr>
            <a:noAutofit/>
          </a:bodyPr>
          <a:lstStyle/>
          <a:p>
            <a:r>
              <a:rPr lang="hu-HU" sz="3400" dirty="0"/>
              <a:t>Egységes Belső Piacot a versenyképességért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dirty="0"/>
              <a:t>1985: az okok kiküszöbölése érdekében Fehér Könyv (Milánói Csúcs) az egységes belső piac megteremtéséről.</a:t>
            </a:r>
          </a:p>
          <a:p>
            <a:pPr>
              <a:lnSpc>
                <a:spcPct val="80000"/>
              </a:lnSpc>
            </a:pPr>
            <a:r>
              <a:rPr lang="hu-HU" dirty="0"/>
              <a:t>Három akadály:</a:t>
            </a:r>
          </a:p>
          <a:p>
            <a:pPr marL="868680" lvl="1" indent="-457200">
              <a:lnSpc>
                <a:spcPct val="80000"/>
              </a:lnSpc>
              <a:buFont typeface="+mj-lt"/>
              <a:buAutoNum type="arabicPeriod"/>
            </a:pPr>
            <a:r>
              <a:rPr lang="hu-HU" sz="2400" dirty="0">
                <a:cs typeface="Arial"/>
              </a:rPr>
              <a:t>Fizikai: pl. a határellenőrzések megszűntetése → Schengeni Megállapodás</a:t>
            </a:r>
          </a:p>
          <a:p>
            <a:pPr marL="868680" lvl="1" indent="-457200">
              <a:lnSpc>
                <a:spcPct val="80000"/>
              </a:lnSpc>
              <a:buFont typeface="+mj-lt"/>
              <a:buAutoNum type="arabicPeriod"/>
            </a:pPr>
            <a:r>
              <a:rPr lang="hu-HU" sz="2400" dirty="0">
                <a:cs typeface="Arial"/>
              </a:rPr>
              <a:t>Pénzügyi: pl. a közvetett adók rendszerének különbözősége</a:t>
            </a:r>
          </a:p>
          <a:p>
            <a:pPr marL="868680" lvl="1" indent="-457200">
              <a:lnSpc>
                <a:spcPct val="80000"/>
              </a:lnSpc>
              <a:buFont typeface="+mj-lt"/>
              <a:buAutoNum type="arabicPeriod"/>
            </a:pPr>
            <a:r>
              <a:rPr lang="hu-HU" sz="2400" dirty="0">
                <a:cs typeface="Arial"/>
              </a:rPr>
              <a:t>Technikai: burkolt piacvédelmi eszközök – szabványok, nemzeti előírások – lebontása.</a:t>
            </a:r>
          </a:p>
          <a:p>
            <a:pPr>
              <a:lnSpc>
                <a:spcPct val="80000"/>
              </a:lnSpc>
            </a:pPr>
            <a:r>
              <a:rPr lang="hu-HU" dirty="0"/>
              <a:t>Összességében a jogalkotási programot kb. 95%-ban teljesítették – problémák a mai napig vannak!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hu-HU" sz="3600" dirty="0"/>
              <a:t>1986. Egységes Európai Okmány (1987)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Kompromisszum az </a:t>
            </a:r>
            <a:r>
              <a:rPr lang="hu-HU" sz="2800" b="1" dirty="0">
                <a:solidFill>
                  <a:schemeClr val="tx1"/>
                </a:solidFill>
              </a:rPr>
              <a:t>intézményi reform </a:t>
            </a:r>
            <a:r>
              <a:rPr lang="hu-HU" sz="2800" dirty="0">
                <a:solidFill>
                  <a:schemeClr val="tx1"/>
                </a:solidFill>
              </a:rPr>
              <a:t>és a </a:t>
            </a:r>
            <a:r>
              <a:rPr lang="hu-HU" sz="2800" b="1" dirty="0">
                <a:solidFill>
                  <a:schemeClr val="tx1"/>
                </a:solidFill>
              </a:rPr>
              <a:t>belső piac </a:t>
            </a:r>
            <a:r>
              <a:rPr lang="hu-HU" sz="2800" dirty="0">
                <a:solidFill>
                  <a:schemeClr val="tx1"/>
                </a:solidFill>
              </a:rPr>
              <a:t>kiteljesítése kérdésében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cs typeface="Arial"/>
              </a:rPr>
              <a:t>Intézményi változás: kiterjesztik a többségi szavazást.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cs typeface="Arial"/>
              </a:rPr>
              <a:t>Intézkedések az egységes belső piac létrehozása érdekében.</a:t>
            </a:r>
          </a:p>
          <a:p>
            <a:pPr lvl="1">
              <a:lnSpc>
                <a:spcPct val="80000"/>
              </a:lnSpc>
            </a:pPr>
            <a:endParaRPr lang="hu-HU" sz="2400" dirty="0">
              <a:cs typeface="Arial"/>
            </a:endParaRPr>
          </a:p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b="1" dirty="0">
                <a:solidFill>
                  <a:schemeClr val="tx1"/>
                </a:solidFill>
              </a:rPr>
              <a:t>Monetáris unió </a:t>
            </a:r>
            <a:r>
              <a:rPr lang="hu-HU" sz="2800" dirty="0">
                <a:solidFill>
                  <a:schemeClr val="tx1"/>
                </a:solidFill>
              </a:rPr>
              <a:t>létrehozásának szándékát megerősítik.</a:t>
            </a:r>
          </a:p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endParaRPr lang="hu-HU" sz="2800" dirty="0">
              <a:solidFill>
                <a:schemeClr val="tx1"/>
              </a:solidFill>
            </a:endParaRPr>
          </a:p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b="1" dirty="0">
                <a:solidFill>
                  <a:schemeClr val="tx1"/>
                </a:solidFill>
              </a:rPr>
              <a:t>Közös politika </a:t>
            </a:r>
            <a:r>
              <a:rPr lang="hu-HU" sz="2800" dirty="0">
                <a:solidFill>
                  <a:schemeClr val="tx1"/>
                </a:solidFill>
              </a:rPr>
              <a:t>lesz: 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cs typeface="Arial"/>
              </a:rPr>
              <a:t>szociálpolitika, 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cs typeface="Arial"/>
              </a:rPr>
              <a:t>Kutatás-fejlesztés, 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cs typeface="Arial"/>
              </a:rPr>
              <a:t>környezetvédelem, 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cs typeface="Arial"/>
              </a:rPr>
              <a:t>regionális politika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hu-HU" sz="3600" dirty="0"/>
              <a:t>1992. Maastrichti Szerződés (1993)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/>
          </a:bodyPr>
          <a:lstStyle/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Formális változás: EK-ból </a:t>
            </a:r>
            <a:r>
              <a:rPr lang="hu-HU" sz="2800" b="1" dirty="0">
                <a:solidFill>
                  <a:schemeClr val="tx1"/>
                </a:solidFill>
              </a:rPr>
              <a:t>Európai Unió </a:t>
            </a:r>
            <a:r>
              <a:rPr lang="hu-HU" sz="2800" dirty="0">
                <a:solidFill>
                  <a:schemeClr val="tx1"/>
                </a:solidFill>
              </a:rPr>
              <a:t>lett</a:t>
            </a:r>
          </a:p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Rendelkezett az </a:t>
            </a:r>
            <a:r>
              <a:rPr lang="hu-HU" sz="2800" b="1" dirty="0">
                <a:solidFill>
                  <a:schemeClr val="tx1"/>
                </a:solidFill>
              </a:rPr>
              <a:t>EU három pilléréről</a:t>
            </a:r>
          </a:p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b="1" dirty="0">
                <a:solidFill>
                  <a:schemeClr val="tx1"/>
                </a:solidFill>
              </a:rPr>
              <a:t>Gazdasági és Monetáris Unió </a:t>
            </a:r>
            <a:r>
              <a:rPr lang="hu-HU" sz="2800" dirty="0">
                <a:solidFill>
                  <a:schemeClr val="tx1"/>
                </a:solidFill>
              </a:rPr>
              <a:t>létrehozása </a:t>
            </a:r>
            <a:r>
              <a:rPr lang="hu-HU" sz="2800" b="1" dirty="0">
                <a:solidFill>
                  <a:schemeClr val="tx1"/>
                </a:solidFill>
              </a:rPr>
              <a:t>menetrendjének</a:t>
            </a:r>
            <a:r>
              <a:rPr lang="hu-HU" sz="2800" dirty="0">
                <a:solidFill>
                  <a:schemeClr val="tx1"/>
                </a:solidFill>
              </a:rPr>
              <a:t> kialakítása → </a:t>
            </a:r>
            <a:r>
              <a:rPr lang="hu-HU" sz="2800" b="1" dirty="0">
                <a:solidFill>
                  <a:schemeClr val="tx1"/>
                </a:solidFill>
              </a:rPr>
              <a:t>euró</a:t>
            </a:r>
            <a:r>
              <a:rPr lang="hu-HU" sz="2800" dirty="0">
                <a:solidFill>
                  <a:schemeClr val="tx1"/>
                </a:solidFill>
              </a:rPr>
              <a:t> készpénz </a:t>
            </a:r>
          </a:p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Az EP </a:t>
            </a:r>
            <a:r>
              <a:rPr lang="hu-HU" sz="2800" b="1" dirty="0">
                <a:solidFill>
                  <a:schemeClr val="tx1"/>
                </a:solidFill>
              </a:rPr>
              <a:t>ombudsmant</a:t>
            </a:r>
            <a:r>
              <a:rPr lang="hu-HU" sz="2800" dirty="0">
                <a:solidFill>
                  <a:schemeClr val="tx1"/>
                </a:solidFill>
              </a:rPr>
              <a:t> választhat,</a:t>
            </a:r>
          </a:p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Döntöttek a </a:t>
            </a:r>
            <a:r>
              <a:rPr lang="hu-HU" sz="2800" b="1" dirty="0">
                <a:solidFill>
                  <a:schemeClr val="tx1"/>
                </a:solidFill>
              </a:rPr>
              <a:t>Régiók Bizottsága </a:t>
            </a:r>
            <a:r>
              <a:rPr lang="hu-HU" sz="2800" dirty="0">
                <a:solidFill>
                  <a:schemeClr val="tx1"/>
                </a:solidFill>
              </a:rPr>
              <a:t>létrehozásáról – tagállamok helyi szintű képviselői</a:t>
            </a:r>
          </a:p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Az </a:t>
            </a:r>
            <a:r>
              <a:rPr lang="hu-HU" sz="2800" b="1" dirty="0">
                <a:solidFill>
                  <a:schemeClr val="tx1"/>
                </a:solidFill>
              </a:rPr>
              <a:t>együttdöntési eljárás </a:t>
            </a:r>
            <a:r>
              <a:rPr lang="hu-HU" sz="2800" dirty="0">
                <a:solidFill>
                  <a:schemeClr val="tx1"/>
                </a:solidFill>
              </a:rPr>
              <a:t>bevezetése</a:t>
            </a:r>
          </a:p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Jelentősen </a:t>
            </a:r>
            <a:r>
              <a:rPr lang="hu-HU" sz="2800" b="1" dirty="0">
                <a:solidFill>
                  <a:schemeClr val="tx1"/>
                </a:solidFill>
              </a:rPr>
              <a:t>kiterjesztette a négy szabadsághoz (áruk, szolgáltatások, emberek és tőke) tartozó jogokat</a:t>
            </a:r>
            <a:r>
              <a:rPr lang="hu-H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hu-HU" dirty="0"/>
              <a:t>Maastrichti Szerződés 1991 (1993)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Az </a:t>
            </a:r>
            <a:r>
              <a:rPr lang="hu-HU" b="1" dirty="0"/>
              <a:t>EU három pillére:</a:t>
            </a:r>
          </a:p>
          <a:p>
            <a:pPr marL="868680" lvl="1" indent="-457200">
              <a:lnSpc>
                <a:spcPct val="80000"/>
              </a:lnSpc>
              <a:buFont typeface="+mj-lt"/>
              <a:buAutoNum type="arabicPeriod"/>
            </a:pPr>
            <a:r>
              <a:rPr lang="hu-HU" sz="2400" dirty="0">
                <a:cs typeface="Arial"/>
              </a:rPr>
              <a:t>Korábbi három Közösség alkotja:</a:t>
            </a:r>
          </a:p>
          <a:p>
            <a:pPr lvl="2">
              <a:lnSpc>
                <a:spcPct val="80000"/>
              </a:lnSpc>
            </a:pPr>
            <a:r>
              <a:rPr lang="hu-HU" sz="2200" dirty="0">
                <a:cs typeface="Arial"/>
              </a:rPr>
              <a:t>Pénzügyi unió menetrendjének rögzítése</a:t>
            </a:r>
          </a:p>
          <a:p>
            <a:pPr lvl="2">
              <a:lnSpc>
                <a:spcPct val="80000"/>
              </a:lnSpc>
            </a:pPr>
            <a:r>
              <a:rPr lang="hu-HU" sz="2200" dirty="0">
                <a:cs typeface="Arial"/>
              </a:rPr>
              <a:t>Szociálpolitika kiegészítése</a:t>
            </a:r>
          </a:p>
          <a:p>
            <a:pPr lvl="2">
              <a:lnSpc>
                <a:spcPct val="80000"/>
              </a:lnSpc>
            </a:pPr>
            <a:r>
              <a:rPr lang="hu-HU" sz="2200" dirty="0">
                <a:cs typeface="Arial"/>
              </a:rPr>
              <a:t>Kultúra és közegészségügy önálló fejezetet kapott</a:t>
            </a:r>
          </a:p>
          <a:p>
            <a:pPr lvl="2">
              <a:lnSpc>
                <a:spcPct val="80000"/>
              </a:lnSpc>
            </a:pPr>
            <a:r>
              <a:rPr lang="hu-HU" sz="2200" dirty="0">
                <a:cs typeface="Arial"/>
              </a:rPr>
              <a:t>Transzeurópai hálózatok támogatása</a:t>
            </a:r>
          </a:p>
          <a:p>
            <a:pPr lvl="2">
              <a:lnSpc>
                <a:spcPct val="80000"/>
              </a:lnSpc>
            </a:pPr>
            <a:r>
              <a:rPr lang="hu-HU" sz="2200" dirty="0">
                <a:cs typeface="Arial"/>
              </a:rPr>
              <a:t>Kohéziós Alap létrehozása, regionális politika fontossága</a:t>
            </a:r>
          </a:p>
          <a:p>
            <a:pPr lvl="2">
              <a:lnSpc>
                <a:spcPct val="80000"/>
              </a:lnSpc>
            </a:pPr>
            <a:r>
              <a:rPr lang="hu-HU" sz="2200" dirty="0">
                <a:cs typeface="Arial"/>
              </a:rPr>
              <a:t>Parlament jogkörének bővítése</a:t>
            </a:r>
          </a:p>
          <a:p>
            <a:pPr marL="868680" lvl="1" indent="-457200">
              <a:lnSpc>
                <a:spcPct val="80000"/>
              </a:lnSpc>
              <a:buFont typeface="+mj-lt"/>
              <a:buAutoNum type="arabicPeriod"/>
            </a:pPr>
            <a:r>
              <a:rPr lang="hu-HU" sz="2400" dirty="0">
                <a:cs typeface="Arial"/>
              </a:rPr>
              <a:t>Közös </a:t>
            </a:r>
            <a:r>
              <a:rPr lang="hu-HU" sz="2400" dirty="0" err="1">
                <a:cs typeface="Arial"/>
              </a:rPr>
              <a:t>kül-</a:t>
            </a:r>
            <a:r>
              <a:rPr lang="hu-HU" sz="2400" dirty="0">
                <a:cs typeface="Arial"/>
              </a:rPr>
              <a:t> és biztonságpolitika:</a:t>
            </a:r>
          </a:p>
          <a:p>
            <a:pPr lvl="2">
              <a:lnSpc>
                <a:spcPct val="90000"/>
              </a:lnSpc>
            </a:pPr>
            <a:r>
              <a:rPr lang="hu-HU" sz="2200" dirty="0">
                <a:cs typeface="Arial"/>
              </a:rPr>
              <a:t>1954-ben létrehozott Nyugat-európai Unió a közös védelmi politika alapja + </a:t>
            </a:r>
            <a:r>
              <a:rPr lang="hu-HU" sz="2200" dirty="0" err="1">
                <a:cs typeface="Arial"/>
              </a:rPr>
              <a:t>NATO-val</a:t>
            </a:r>
            <a:r>
              <a:rPr lang="hu-HU" sz="2200" dirty="0">
                <a:cs typeface="Arial"/>
              </a:rPr>
              <a:t> együttműködés</a:t>
            </a:r>
          </a:p>
          <a:p>
            <a:pPr marL="868680" lvl="1" indent="-457200">
              <a:lnSpc>
                <a:spcPct val="80000"/>
              </a:lnSpc>
              <a:buFont typeface="+mj-lt"/>
              <a:buAutoNum type="arabicPeriod"/>
            </a:pPr>
            <a:r>
              <a:rPr lang="hu-HU" sz="2400" dirty="0">
                <a:cs typeface="Arial"/>
              </a:rPr>
              <a:t>Igazság- és belügyi együttműködés – tájékoztatás, koordinálás</a:t>
            </a:r>
          </a:p>
          <a:p>
            <a:pPr marL="868680" lvl="1" indent="-457200">
              <a:lnSpc>
                <a:spcPct val="80000"/>
              </a:lnSpc>
              <a:buNone/>
            </a:pPr>
            <a:endParaRPr lang="hu-HU" sz="2400" dirty="0">
              <a:solidFill>
                <a:srgbClr val="FFFF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65760" lvl="1" indent="-256032">
              <a:lnSpc>
                <a:spcPct val="8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1995 - három új tagállam: Ausztria, Svédország, Finnország.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18</a:t>
            </a:fld>
            <a:endParaRPr lang="hu-HU"/>
          </a:p>
        </p:txBody>
      </p:sp>
      <p:pic>
        <p:nvPicPr>
          <p:cNvPr id="1026" name="Picture 2" descr="http://eur-lex.europa.eu/en/droit_communautaire/union_europeen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8" y="10879"/>
            <a:ext cx="4572004" cy="68471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hu-HU" dirty="0"/>
              <a:t>1997. Amszterdami Szerződés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lnSpcReduction="10000"/>
          </a:bodyPr>
          <a:lstStyle/>
          <a:p>
            <a:pPr marL="365760" lvl="1" indent="-256032">
              <a:lnSpc>
                <a:spcPct val="9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Intézményrendszer reformokra szorult – jövőbeni bővítés érdekében is</a:t>
            </a:r>
          </a:p>
          <a:p>
            <a:pPr marL="365760" lvl="1" indent="-256032">
              <a:lnSpc>
                <a:spcPct val="9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1996-os kormányközi konferencia eredményeit tartalmazza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cs typeface="Arial"/>
              </a:rPr>
              <a:t>EP jogköre kibővült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cs typeface="Arial"/>
              </a:rPr>
              <a:t>„</a:t>
            </a:r>
            <a:r>
              <a:rPr lang="hu-HU" sz="2400" dirty="0" err="1">
                <a:cs typeface="Arial"/>
              </a:rPr>
              <a:t>Polgárközelibb</a:t>
            </a:r>
            <a:r>
              <a:rPr lang="hu-HU" sz="2400" dirty="0">
                <a:cs typeface="Arial"/>
              </a:rPr>
              <a:t>”, átlátható működés a cél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cs typeface="Arial"/>
              </a:rPr>
              <a:t>A lényeges reformlépések elmaradtak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hu-HU" sz="2400" dirty="0">
              <a:solidFill>
                <a:srgbClr val="FFFF4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365760" lvl="1" indent="-256032">
              <a:lnSpc>
                <a:spcPct val="9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1997. Bizottsági javaslat az Unió reformjával és a keleti bővítéssel kapcsolatban – Agenda 2000</a:t>
            </a:r>
          </a:p>
          <a:p>
            <a:pPr marL="365760" lvl="1" indent="-256032">
              <a:lnSpc>
                <a:spcPct val="9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2000. kormányközi konferencia az intézményi reformokról Nizzában</a:t>
            </a:r>
          </a:p>
          <a:p>
            <a:pPr marL="365760" lvl="1" indent="-256032">
              <a:lnSpc>
                <a:spcPct val="9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2000: </a:t>
            </a:r>
            <a:r>
              <a:rPr lang="hu-HU" sz="2800" dirty="0"/>
              <a:t>"United </a:t>
            </a:r>
            <a:r>
              <a:rPr lang="hu-HU" sz="2800" dirty="0" err="1"/>
              <a:t>in</a:t>
            </a:r>
            <a:r>
              <a:rPr lang="hu-HU" sz="2800" dirty="0"/>
              <a:t> </a:t>
            </a:r>
            <a:r>
              <a:rPr lang="hu-HU" sz="2800" dirty="0" err="1"/>
              <a:t>diversity</a:t>
            </a:r>
            <a:r>
              <a:rPr lang="hu-HU" sz="2800" dirty="0"/>
              <a:t>"</a:t>
            </a:r>
            <a:endParaRPr lang="hu-HU" sz="2800" dirty="0">
              <a:solidFill>
                <a:schemeClr val="tx1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/>
                </a:solidFill>
                <a:effectLst/>
              </a:rPr>
              <a:t>1. lecke: Az európai integráció története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hu-HU" dirty="0"/>
              <a:t>A XXI. Század első évtizede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147248" cy="4968552"/>
          </a:xfrm>
        </p:spPr>
        <p:txBody>
          <a:bodyPr>
            <a:normAutofit lnSpcReduction="10000"/>
          </a:bodyPr>
          <a:lstStyle/>
          <a:p>
            <a:pPr marL="365760" lvl="1" indent="-256032">
              <a:lnSpc>
                <a:spcPct val="9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2001. Nizzai Szerződés: 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cs typeface="Arial"/>
              </a:rPr>
              <a:t>Intézményi reformok</a:t>
            </a:r>
          </a:p>
          <a:p>
            <a:pPr lvl="1">
              <a:lnSpc>
                <a:spcPct val="80000"/>
              </a:lnSpc>
            </a:pPr>
            <a:r>
              <a:rPr lang="hu-HU" sz="2400" dirty="0">
                <a:cs typeface="Arial"/>
              </a:rPr>
              <a:t>ESZAK megszűnése – vagyona az EU-ra száll.</a:t>
            </a:r>
            <a:endParaRPr lang="hu-HU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hu-HU" dirty="0">
                <a:cs typeface="Arial"/>
              </a:rPr>
              <a:t>2000. Lisszaboni Stratégia:</a:t>
            </a:r>
          </a:p>
          <a:p>
            <a:pPr lvl="1"/>
            <a:r>
              <a:rPr lang="hu-HU" dirty="0"/>
              <a:t>Az integráció jövője és dinamizálása érdekében fogalmazták meg, fogadták el.</a:t>
            </a:r>
          </a:p>
          <a:p>
            <a:pPr lvl="2"/>
            <a:r>
              <a:rPr lang="hu-HU" dirty="0"/>
              <a:t>Cél, hogy 2010-re az Unió a világ legversenyképesebb, legdinamikusabb tudásalapú társadalma lenne, amely fenntartható gazdasági növekedésre képes, több és jobb munkahellyel és nagyobb társadalmi kohézióval.</a:t>
            </a:r>
          </a:p>
          <a:p>
            <a:pPr lvl="1"/>
            <a:r>
              <a:rPr lang="hu-HU" dirty="0"/>
              <a:t>Nyitott koordinációs mechanizmus, integrált iránymutatások és nemzeti reformtervek</a:t>
            </a:r>
          </a:p>
          <a:p>
            <a:pPr lvl="1"/>
            <a:r>
              <a:rPr lang="hu-HU" dirty="0"/>
              <a:t>Kudarc 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hu-HU" dirty="0">
              <a:cs typeface="Arial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hu-HU" dirty="0"/>
              <a:t>Alkotmányozó/Európai Konvent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2001. Európai Tanács – </a:t>
            </a:r>
            <a:r>
              <a:rPr lang="hu-HU" dirty="0" err="1"/>
              <a:t>Laekeni</a:t>
            </a:r>
            <a:r>
              <a:rPr lang="hu-HU" dirty="0"/>
              <a:t> Nyilatkozat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2004. Alkotmányszerződés aláírása  </a:t>
            </a:r>
          </a:p>
          <a:p>
            <a:pPr lvl="1">
              <a:lnSpc>
                <a:spcPct val="90000"/>
              </a:lnSpc>
            </a:pPr>
            <a:r>
              <a:rPr lang="hu-HU" sz="2400" dirty="0">
                <a:cs typeface="Arial"/>
              </a:rPr>
              <a:t>2005-ben francia és holland népszavazás elvetette</a:t>
            </a:r>
          </a:p>
          <a:p>
            <a:pPr lvl="1">
              <a:lnSpc>
                <a:spcPct val="90000"/>
              </a:lnSpc>
            </a:pPr>
            <a:r>
              <a:rPr lang="hu-HU" sz="2400" dirty="0">
                <a:cs typeface="Arial"/>
              </a:rPr>
              <a:t>Megoldás: </a:t>
            </a:r>
          </a:p>
          <a:p>
            <a:pPr lvl="2">
              <a:lnSpc>
                <a:spcPct val="80000"/>
              </a:lnSpc>
            </a:pPr>
            <a:r>
              <a:rPr lang="hu-HU" sz="2200" dirty="0">
                <a:cs typeface="Arial"/>
              </a:rPr>
              <a:t>minden „alkotmányos” jelleget el kell távolítani</a:t>
            </a:r>
          </a:p>
          <a:p>
            <a:pPr lvl="2">
              <a:lnSpc>
                <a:spcPct val="80000"/>
              </a:lnSpc>
            </a:pPr>
            <a:r>
              <a:rPr lang="hu-HU" sz="2200" dirty="0">
                <a:cs typeface="Arial"/>
              </a:rPr>
              <a:t>Alapjogi Chartára is csak hivatkozhat</a:t>
            </a:r>
          </a:p>
          <a:p>
            <a:pPr>
              <a:lnSpc>
                <a:spcPct val="80000"/>
              </a:lnSpc>
            </a:pPr>
            <a:endParaRPr lang="hu-HU" dirty="0">
              <a:cs typeface="Arial"/>
            </a:endParaRPr>
          </a:p>
          <a:p>
            <a:pPr marL="365760" lvl="1" indent="-256032">
              <a:lnSpc>
                <a:spcPct val="9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2004. május 1. – 10 új tagállam csatlakozása</a:t>
            </a:r>
          </a:p>
          <a:p>
            <a:pPr marL="365760" lvl="1" indent="-256032">
              <a:lnSpc>
                <a:spcPct val="9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2007-ben Románia és Bulgária is csatlakozik</a:t>
            </a:r>
          </a:p>
          <a:p>
            <a:pPr marL="365760" lvl="1" indent="-256032">
              <a:lnSpc>
                <a:spcPct val="90000"/>
              </a:lnSpc>
              <a:buClr>
                <a:schemeClr val="accent3"/>
              </a:buClr>
              <a:buFont typeface="Georgia"/>
              <a:buChar char="•"/>
            </a:pPr>
            <a:r>
              <a:rPr lang="hu-HU" sz="2800" dirty="0">
                <a:solidFill>
                  <a:schemeClr val="accent6">
                    <a:lumMod val="75000"/>
                  </a:schemeClr>
                </a:solidFill>
              </a:rPr>
              <a:t>Az EU tagság felé:</a:t>
            </a:r>
          </a:p>
          <a:p>
            <a:pPr lvl="1">
              <a:lnSpc>
                <a:spcPct val="90000"/>
              </a:lnSpc>
            </a:pPr>
            <a:r>
              <a:rPr lang="hu-HU" sz="2400" dirty="0">
                <a:cs typeface="Arial"/>
              </a:rPr>
              <a:t>Csatlakozó: Horvátország</a:t>
            </a:r>
          </a:p>
          <a:p>
            <a:pPr lvl="1">
              <a:lnSpc>
                <a:spcPct val="90000"/>
              </a:lnSpc>
            </a:pPr>
            <a:r>
              <a:rPr lang="hu-HU" sz="2400" dirty="0">
                <a:cs typeface="Arial"/>
              </a:rPr>
              <a:t>Tagjelölt: Izland, </a:t>
            </a:r>
            <a:r>
              <a:rPr lang="hu-HU" sz="2400" dirty="0" err="1">
                <a:cs typeface="Arial"/>
              </a:rPr>
              <a:t>Macedonia</a:t>
            </a:r>
            <a:r>
              <a:rPr lang="hu-HU" sz="2400" dirty="0">
                <a:cs typeface="Arial"/>
              </a:rPr>
              <a:t> (FYR), Montenegró, Szerbia, Törökország </a:t>
            </a:r>
            <a:endParaRPr lang="hu-HU" dirty="0">
              <a:cs typeface="Arial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08" y="404664"/>
            <a:ext cx="8229600" cy="1069848"/>
          </a:xfrm>
        </p:spPr>
        <p:txBody>
          <a:bodyPr/>
          <a:lstStyle/>
          <a:p>
            <a:r>
              <a:rPr lang="hu-HU" dirty="0"/>
              <a:t>Az EU bővítései 2007-ig</a:t>
            </a:r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22</a:t>
            </a:fld>
            <a:endParaRPr lang="hu-HU"/>
          </a:p>
        </p:txBody>
      </p:sp>
      <p:pic>
        <p:nvPicPr>
          <p:cNvPr id="191490" name="Picture 2" descr="Fájl:European Union History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47509"/>
            <a:ext cx="8244407" cy="54825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hu-HU" dirty="0"/>
              <a:t>2007.Lisszaboni Szerződés (2009)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/>
          </a:bodyPr>
          <a:lstStyle/>
          <a:p>
            <a:r>
              <a:rPr lang="hu-HU" dirty="0"/>
              <a:t>„Az Európai Unióról szóló szerződés és az Európai Unió működéséről szóló szerződés egységes szerkezetbe foglalt változata” – az Unió két szerződésen alapul</a:t>
            </a:r>
          </a:p>
          <a:p>
            <a:pPr lvl="1">
              <a:buNone/>
            </a:pPr>
            <a:endParaRPr lang="hu-HU" dirty="0"/>
          </a:p>
          <a:p>
            <a:r>
              <a:rPr lang="hu-HU" dirty="0"/>
              <a:t>2009. jan. 1. helyett csak 2009. dec. 1-jén lépett hatályba</a:t>
            </a:r>
          </a:p>
          <a:p>
            <a:endParaRPr lang="hu-HU" dirty="0"/>
          </a:p>
          <a:p>
            <a:r>
              <a:rPr lang="hu-HU" sz="2100" dirty="0">
                <a:hlinkClick r:id="rId2"/>
              </a:rPr>
              <a:t>http://eur-lex.europa.eu/JOHtml.do?uri=OJ:C:2007:306:SOM:HU:HTML</a:t>
            </a:r>
            <a:endParaRPr lang="hu-HU" sz="2100" dirty="0"/>
          </a:p>
          <a:p>
            <a:pPr marL="109728" indent="0">
              <a:buNone/>
            </a:pPr>
            <a:endParaRPr lang="hu-HU" sz="21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8229600" cy="792088"/>
          </a:xfrm>
        </p:spPr>
        <p:txBody>
          <a:bodyPr>
            <a:normAutofit/>
          </a:bodyPr>
          <a:lstStyle/>
          <a:p>
            <a:r>
              <a:rPr lang="hu-HU" dirty="0"/>
              <a:t>Újdonságok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1340769"/>
            <a:ext cx="8892480" cy="5233070"/>
          </a:xfrm>
        </p:spPr>
        <p:txBody>
          <a:bodyPr anchor="t">
            <a:normAutofit fontScale="25000" lnSpcReduction="20000"/>
          </a:bodyPr>
          <a:lstStyle/>
          <a:p>
            <a:r>
              <a:rPr lang="hu-HU" sz="6400" b="1" dirty="0"/>
              <a:t>Az Európai Tanács állandó elnöke </a:t>
            </a:r>
            <a:r>
              <a:rPr lang="hu-HU" sz="6400" dirty="0"/>
              <a:t>két és fél éves ciklusra, </a:t>
            </a:r>
            <a:r>
              <a:rPr lang="hu-HU" sz="6400" i="1" dirty="0"/>
              <a:t>de facto </a:t>
            </a:r>
            <a:r>
              <a:rPr lang="hu-HU" sz="6400" dirty="0"/>
              <a:t>helyettesítve a soros elnökségi rendszert</a:t>
            </a:r>
          </a:p>
          <a:p>
            <a:r>
              <a:rPr lang="hu-HU" sz="6400" b="1" dirty="0"/>
              <a:t>Az Európai Unió külügyi és biztonságpolitikai főképviselője </a:t>
            </a:r>
            <a:r>
              <a:rPr lang="hu-HU" sz="6400" dirty="0"/>
              <a:t>egyesíti a külügyekért felelős biztosi és a közös </a:t>
            </a:r>
            <a:r>
              <a:rPr lang="hu-HU" sz="6400" dirty="0" err="1"/>
              <a:t>kül-</a:t>
            </a:r>
            <a:r>
              <a:rPr lang="hu-HU" sz="6400" dirty="0"/>
              <a:t> és biztonságpolitikáért felelős posztokat</a:t>
            </a:r>
          </a:p>
          <a:p>
            <a:r>
              <a:rPr lang="hu-HU" sz="6400" b="1" dirty="0"/>
              <a:t>Az Európai Külügyi Szolgálat létrehozása</a:t>
            </a:r>
            <a:endParaRPr lang="hu-HU" sz="6400" dirty="0"/>
          </a:p>
          <a:p>
            <a:r>
              <a:rPr lang="hu-HU" sz="6400" b="1" dirty="0"/>
              <a:t>Alapjogi Charta </a:t>
            </a:r>
            <a:r>
              <a:rPr lang="hu-HU" sz="6400" dirty="0"/>
              <a:t>jogilag kötelezővé válik</a:t>
            </a:r>
          </a:p>
          <a:p>
            <a:r>
              <a:rPr lang="hu-HU" sz="6400" b="1" dirty="0"/>
              <a:t>Az EU pilléreit összevonják; az EU jogi személyiséggé válik </a:t>
            </a:r>
            <a:r>
              <a:rPr lang="hu-HU" sz="6400" dirty="0"/>
              <a:t>növelve a hatáskörét nemzetközi szerződések kötésére</a:t>
            </a:r>
          </a:p>
          <a:p>
            <a:r>
              <a:rPr lang="hu-HU" sz="6400" b="1" dirty="0"/>
              <a:t>Az Európai Tanácsot elválasztják </a:t>
            </a:r>
            <a:r>
              <a:rPr lang="hu-HU" sz="6400" dirty="0"/>
              <a:t>a Miniszterek Tanácsától, immár hivatalosan is; annak üléseit a nyilvánosság előtt kell tartani</a:t>
            </a:r>
          </a:p>
          <a:p>
            <a:r>
              <a:rPr lang="hu-HU" sz="6400" dirty="0"/>
              <a:t>Erősebb</a:t>
            </a:r>
            <a:r>
              <a:rPr lang="hu-HU" sz="6400" b="1" dirty="0"/>
              <a:t> Európai Parlament </a:t>
            </a:r>
            <a:r>
              <a:rPr lang="hu-HU" sz="6400" dirty="0"/>
              <a:t>megnövelve a Miniszterek Tanácsával közösen intézendő ügyek számát</a:t>
            </a:r>
          </a:p>
          <a:p>
            <a:r>
              <a:rPr lang="hu-HU" sz="6400" b="1" dirty="0"/>
              <a:t>A kettős többségi szavazás kiterjesztése </a:t>
            </a:r>
            <a:r>
              <a:rPr lang="hu-HU" sz="6400" dirty="0"/>
              <a:t>új jogi területekre az Európai Tanácsban és a Miniszterek Tanácsában 2014-től</a:t>
            </a:r>
          </a:p>
          <a:p>
            <a:r>
              <a:rPr lang="hu-HU" sz="6400" b="1" dirty="0"/>
              <a:t>A nemzeti parlamentek szerepének növelése </a:t>
            </a:r>
            <a:r>
              <a:rPr lang="hu-HU" sz="6400" dirty="0"/>
              <a:t>lehetőséget adva számukra uniós</a:t>
            </a:r>
            <a:br>
              <a:rPr lang="hu-HU" sz="6400" dirty="0"/>
            </a:br>
            <a:r>
              <a:rPr lang="hu-HU" sz="6400" dirty="0"/>
              <a:t>jogszabályok felülvizsgálatára és az Európai Bizottság kontrolljára uniós jogszabály-módosítás esetén</a:t>
            </a:r>
          </a:p>
          <a:p>
            <a:r>
              <a:rPr lang="hu-HU" sz="6400" b="1" dirty="0"/>
              <a:t>Kölcsönös szolidaritás </a:t>
            </a:r>
            <a:r>
              <a:rPr lang="hu-HU" sz="6400" dirty="0"/>
              <a:t>amennyiben egy tagállamot terrortámadás, természet vagy</a:t>
            </a:r>
            <a:br>
              <a:rPr lang="hu-HU" sz="6400" dirty="0"/>
            </a:br>
            <a:r>
              <a:rPr lang="hu-HU" sz="6400" dirty="0"/>
              <a:t>ember okozta tragédia ér</a:t>
            </a:r>
          </a:p>
          <a:p>
            <a:r>
              <a:rPr lang="hu-HU" sz="6400" b="1" dirty="0"/>
              <a:t>Az uniós polgárok lehetősége közös petíció megfogalmazására </a:t>
            </a:r>
            <a:r>
              <a:rPr lang="hu-HU" sz="6400" dirty="0"/>
              <a:t>amelyet az  Európai Bizottságnak kötelező napirendre vennie, ha egymillió uniós polgár aláírta</a:t>
            </a:r>
          </a:p>
          <a:p>
            <a:r>
              <a:rPr lang="hu-HU" sz="6400" b="1" dirty="0"/>
              <a:t>A klímaváltozás elleni harc </a:t>
            </a:r>
            <a:r>
              <a:rPr lang="hu-HU" sz="6400" dirty="0"/>
              <a:t>célként való kitűzése</a:t>
            </a:r>
          </a:p>
          <a:p>
            <a:r>
              <a:rPr lang="hu-HU" sz="6400" b="1" dirty="0"/>
              <a:t>Az Európai Ügyész kinevezése</a:t>
            </a:r>
            <a:endParaRPr lang="hu-HU" sz="6400" dirty="0"/>
          </a:p>
          <a:p>
            <a:r>
              <a:rPr lang="hu-HU" sz="6400" b="1" dirty="0"/>
              <a:t>A kilépés szabályozása az 50. cikkben.</a:t>
            </a:r>
            <a:endParaRPr lang="hu-HU" dirty="0"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Hatáskörök alakulása a Lisszaboni Szerződés után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25</a:t>
            </a:fld>
            <a:endParaRPr lang="hu-H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57200"/>
              </p:ext>
            </p:extLst>
          </p:nvPr>
        </p:nvGraphicFramePr>
        <p:xfrm>
          <a:off x="539552" y="1556792"/>
          <a:ext cx="8136903" cy="5318444"/>
        </p:xfrm>
        <a:graphic>
          <a:graphicData uri="http://schemas.openxmlformats.org/drawingml/2006/table">
            <a:tbl>
              <a:tblPr firstRow="1" firstCol="1" bandRow="1"/>
              <a:tblGrid>
                <a:gridCol w="2712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4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43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kizárólagos hatáskör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megosztott hatáskör</a:t>
                      </a:r>
                      <a:endParaRPr lang="en-US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támogató, összehangoló vagy kiegészítő intézkedések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3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vámunió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belső piac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az emberi egészség védelme és javítása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3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a belső piac működéséhez szükséges versenyszabályok megállapítása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szociálpolitikának az e szerződésben meghatározott vonatkozásai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ipar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5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monetáris politika azon tagállamok tekintetében, amelyek hivatalos pénzneme az euró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gazdasági, társadalmi és területi kohézió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kultúra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3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Times New Roman"/>
                        </a:rPr>
                        <a:t>a tengeri biológiai erőforrások megőrzése a közös halászati politika keretében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mezőgazdaság és halászat, kivéve a tengeri biológiai erőforrások megőrzése,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idegenforgalom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közös kereskedelempolitika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környezetvédelem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oktatás, szakképzés, ifjúság és sport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fogyasztóvédelem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polgári védelem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közlekedés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igazgatási együttműködés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energiaügy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transzeurópai hálózatok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6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szabadságon, a biztonságon és a jog érvényesülésén alapuló térség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93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közegészségügy terén jelentkező közös biztonsági kockázatoknak az e szerződésben meghatározott vonatkozásai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10573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XXI. Század második évtizede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2010: Európa2020 stratégia elindítása – a megvalósítás érdekében bevezetik az európai szemesztert – részletesen egy későbbi leckében!</a:t>
            </a:r>
          </a:p>
          <a:p>
            <a:endParaRPr lang="hu-HU" dirty="0"/>
          </a:p>
          <a:p>
            <a:r>
              <a:rPr lang="hu-HU" dirty="0"/>
              <a:t>2012: Nobel béke-díj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225229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2" y="476672"/>
            <a:ext cx="5420994" cy="648072"/>
          </a:xfrm>
        </p:spPr>
        <p:txBody>
          <a:bodyPr>
            <a:normAutofit fontScale="90000"/>
          </a:bodyPr>
          <a:lstStyle/>
          <a:p>
            <a:r>
              <a:rPr lang="hu-HU" dirty="0"/>
              <a:t>„Jelenlegi” helyzet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4" y="1268760"/>
            <a:ext cx="2388096" cy="4325112"/>
          </a:xfrm>
        </p:spPr>
        <p:txBody>
          <a:bodyPr/>
          <a:lstStyle/>
          <a:p>
            <a:r>
              <a:rPr lang="hu-HU" dirty="0"/>
              <a:t>2013. július 1-jével a horvát csatlakozással 28 tagúvá vált az Európai Unió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27</a:t>
            </a:fld>
            <a:endParaRPr lang="hu-H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1222"/>
              </p:ext>
            </p:extLst>
          </p:nvPr>
        </p:nvGraphicFramePr>
        <p:xfrm>
          <a:off x="2483767" y="1124745"/>
          <a:ext cx="6660232" cy="5733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0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28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3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1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Ország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Főváros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Csatlakozás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Népesség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Terület (km</a:t>
                      </a:r>
                      <a:r>
                        <a:rPr lang="hu-HU" sz="1000" baseline="30000">
                          <a:effectLst/>
                        </a:rPr>
                        <a:t>2</a:t>
                      </a:r>
                      <a:r>
                        <a:rPr lang="hu-HU" sz="10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Ausztria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Bécs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1995. január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8 451 900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83 855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Belgium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Brüsszel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alapító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11 161 600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30 528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Bulgária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Szófia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2007. január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7 284 600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110 994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Ciprus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Nicosia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2004. május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865 900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9 251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Csehország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Prága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2004. május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10 516 100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78 866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Dánia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Koppenhága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1973. január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5 602 600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43 075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Egyesült Királyság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London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1973. január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63 730 100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243 610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Észtország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Tallinn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2004. május 1.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1 324 800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45 227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Finnország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Helsinki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1995. január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5 426 700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338 424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Franciaország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Párizs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alapító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65 633 200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674 843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Görögország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Athén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1981. január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11 062 500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131 990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Hollandia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Amszterdam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alapító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16 779 600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41 543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Horvátország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Zágráb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2013. július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4 262 100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56 594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Írország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Dublin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1973. január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4 591 100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70 273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Lengyelország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Varsó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2004. május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38 533 300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312 685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Lettország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Riga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2004. május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2 023 800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64 589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Litvánia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Vilnius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2004. május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2 971 900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65 200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Luxemburg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Luxembourg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alapító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537 000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2 586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Magyarország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Budapest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2004. május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9 908 800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93 030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Málta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Valletta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2004. május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421 400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316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Németország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Berlin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alapító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80 523 700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357 021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Olaszország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Róma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alapító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59 685 200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301 338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Portugália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Lisszabon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1986. január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10 487 300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92 390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Románia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Bukarest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2007. január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20 057 500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238 391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Spanyolország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Madrid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1986. január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46 704 300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504 030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Svédország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Stockholm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1995. január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9 555 900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449 964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Szlovákia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Pozsony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2004. május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5 410 800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49 035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96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Szlovénia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Ljubljana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2004. május 1.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2 058 800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20 273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934" marR="63934" marT="0" marB="0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530298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04664"/>
            <a:ext cx="8229600" cy="13050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/>
              <a:t>Az Európai Unió ma: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50</a:t>
            </a:r>
            <a:r>
              <a:rPr lang="hu-HU" dirty="0"/>
              <a:t>8</a:t>
            </a:r>
            <a:r>
              <a:rPr lang="en-US" dirty="0"/>
              <a:t> </a:t>
            </a:r>
            <a:r>
              <a:rPr lang="en-US" dirty="0" err="1"/>
              <a:t>milli</a:t>
            </a:r>
            <a:r>
              <a:rPr lang="hu-HU" dirty="0"/>
              <a:t>ó fő, </a:t>
            </a:r>
            <a:r>
              <a:rPr lang="en-US" dirty="0"/>
              <a:t>28 </a:t>
            </a:r>
            <a:r>
              <a:rPr lang="hu-HU" dirty="0"/>
              <a:t>tagállam</a:t>
            </a:r>
            <a:endParaRPr lang="en-US" dirty="0"/>
          </a:p>
        </p:txBody>
      </p:sp>
      <p:pic>
        <p:nvPicPr>
          <p:cNvPr id="2051" name="Picture 5" descr="map_2_en_légend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35675"/>
            <a:ext cx="7381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546975" y="6040438"/>
            <a:ext cx="1714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BE" sz="600"/>
              <a:t>Member states of the European Union</a:t>
            </a:r>
            <a:endParaRPr lang="en-US" sz="600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7546975" y="6235700"/>
            <a:ext cx="1417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600"/>
              <a:t>Candidate and potential candidate countries</a:t>
            </a:r>
            <a:endParaRPr lang="en-US" sz="600"/>
          </a:p>
        </p:txBody>
      </p:sp>
      <p:pic>
        <p:nvPicPr>
          <p:cNvPr id="205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7938" y="1630363"/>
            <a:ext cx="5559425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29</a:t>
            </a:fld>
            <a:endParaRPr lang="hu-H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548680"/>
            <a:ext cx="3677103" cy="281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51" y="404664"/>
            <a:ext cx="4327549" cy="343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89" y="3836859"/>
            <a:ext cx="6646512" cy="302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57622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/>
              <a:t>(Politikai) út az Európai Közösségekhez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 fontScale="92500" lnSpcReduction="20000"/>
          </a:bodyPr>
          <a:lstStyle/>
          <a:p>
            <a:endParaRPr lang="hu-HU" dirty="0"/>
          </a:p>
          <a:p>
            <a:r>
              <a:rPr lang="hu-HU" dirty="0"/>
              <a:t>Az európai egység gondolatának kialakulása és fejlődése már 1950-es évek előtt elindult</a:t>
            </a:r>
          </a:p>
          <a:p>
            <a:pPr lvl="2"/>
            <a:r>
              <a:rPr lang="hu-HU" dirty="0">
                <a:hlinkClick r:id="rId2"/>
              </a:rPr>
              <a:t>http://europa.eu/about-eu/eu-history/founding-fathers/index_en.htm</a:t>
            </a:r>
            <a:r>
              <a:rPr lang="hu-HU" dirty="0"/>
              <a:t> </a:t>
            </a:r>
          </a:p>
          <a:p>
            <a:r>
              <a:rPr lang="hu-HU" dirty="0"/>
              <a:t>Winston Churchill (1946): Európai Egyesült Államok</a:t>
            </a:r>
          </a:p>
          <a:p>
            <a:r>
              <a:rPr lang="hu-HU" dirty="0"/>
              <a:t>Föderalisták vs. </a:t>
            </a:r>
            <a:r>
              <a:rPr lang="hu-HU" dirty="0" err="1"/>
              <a:t>Unionisták</a:t>
            </a:r>
            <a:endParaRPr lang="hu-HU" dirty="0"/>
          </a:p>
          <a:p>
            <a:r>
              <a:rPr lang="hu-HU" dirty="0"/>
              <a:t>A kereszténydemokrata alapelvek erősebbek voltak a nemzetállami érdekeknél</a:t>
            </a:r>
          </a:p>
          <a:p>
            <a:endParaRPr lang="hu-HU" dirty="0"/>
          </a:p>
          <a:p>
            <a:r>
              <a:rPr lang="hu-HU" dirty="0"/>
              <a:t>1949: Európa Tanács létrehozása (nem uniós intézmény!)</a:t>
            </a:r>
          </a:p>
          <a:p>
            <a:r>
              <a:rPr lang="hu-HU" dirty="0"/>
              <a:t>Politikai vagy gazdasági integráció kell?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74279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/>
              <a:t>Az egy főre eső GDP: a vagyon megoszlása tagállamonként </a:t>
            </a:r>
            <a:endParaRPr lang="en-US" dirty="0"/>
          </a:p>
        </p:txBody>
      </p:sp>
      <p:sp>
        <p:nvSpPr>
          <p:cNvPr id="20483" name="TextBox 113"/>
          <p:cNvSpPr txBox="1">
            <a:spLocks noChangeArrowheads="1"/>
          </p:cNvSpPr>
          <p:nvPr/>
        </p:nvSpPr>
        <p:spPr bwMode="auto">
          <a:xfrm rot="-5400000">
            <a:off x="5929313" y="5586413"/>
            <a:ext cx="7889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Lithuania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00" name="Text Box 823"/>
          <p:cNvSpPr txBox="1">
            <a:spLocks noChangeArrowheads="1"/>
          </p:cNvSpPr>
          <p:nvPr/>
        </p:nvSpPr>
        <p:spPr bwMode="auto">
          <a:xfrm>
            <a:off x="3286116" y="2071678"/>
            <a:ext cx="4743450" cy="4778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3154A3"/>
                </a:solidFill>
                <a:latin typeface="Verdana" pitchFamily="34" charset="0"/>
                <a:cs typeface="Arial" charset="0"/>
              </a:rPr>
              <a:t>2012</a:t>
            </a:r>
            <a:r>
              <a:rPr lang="en-US" sz="1000" b="1" dirty="0">
                <a:solidFill>
                  <a:srgbClr val="00B05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10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GDP per inhabitant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Index where the average of the 28 EU-countries is 100</a:t>
            </a:r>
            <a:endParaRPr lang="en-US" sz="1000" b="1" dirty="0">
              <a:solidFill>
                <a:srgbClr val="0080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485" name="TextBox 90"/>
          <p:cNvSpPr txBox="1">
            <a:spLocks noChangeArrowheads="1"/>
          </p:cNvSpPr>
          <p:nvPr/>
        </p:nvSpPr>
        <p:spPr bwMode="auto">
          <a:xfrm rot="-5400000">
            <a:off x="1052512" y="5637213"/>
            <a:ext cx="9953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Luxembourg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6" name="TextBox 91"/>
          <p:cNvSpPr txBox="1">
            <a:spLocks noChangeArrowheads="1"/>
          </p:cNvSpPr>
          <p:nvPr/>
        </p:nvSpPr>
        <p:spPr bwMode="auto">
          <a:xfrm rot="-5400000">
            <a:off x="1556544" y="5644357"/>
            <a:ext cx="8985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Ireland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7" name="TextBox 92"/>
          <p:cNvSpPr txBox="1">
            <a:spLocks noChangeArrowheads="1"/>
          </p:cNvSpPr>
          <p:nvPr/>
        </p:nvSpPr>
        <p:spPr bwMode="auto">
          <a:xfrm rot="-5400000">
            <a:off x="1625600" y="5802313"/>
            <a:ext cx="12144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Netherlands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8" name="TextBox 93"/>
          <p:cNvSpPr txBox="1">
            <a:spLocks noChangeArrowheads="1"/>
          </p:cNvSpPr>
          <p:nvPr/>
        </p:nvSpPr>
        <p:spPr bwMode="auto">
          <a:xfrm rot="-5400000">
            <a:off x="1243013" y="5730875"/>
            <a:ext cx="10715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Austria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89" name="TextBox 94"/>
          <p:cNvSpPr txBox="1">
            <a:spLocks noChangeArrowheads="1"/>
          </p:cNvSpPr>
          <p:nvPr/>
        </p:nvSpPr>
        <p:spPr bwMode="auto">
          <a:xfrm rot="-5400000">
            <a:off x="2187575" y="5694363"/>
            <a:ext cx="9985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Denmark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90" name="TextBox 95"/>
          <p:cNvSpPr txBox="1">
            <a:spLocks noChangeArrowheads="1"/>
          </p:cNvSpPr>
          <p:nvPr/>
        </p:nvSpPr>
        <p:spPr bwMode="auto">
          <a:xfrm rot="-5400000">
            <a:off x="2782888" y="5553075"/>
            <a:ext cx="7159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Belgium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91" name="TextBox 96"/>
          <p:cNvSpPr txBox="1">
            <a:spLocks noChangeArrowheads="1"/>
          </p:cNvSpPr>
          <p:nvPr/>
        </p:nvSpPr>
        <p:spPr bwMode="auto">
          <a:xfrm rot="-5400000">
            <a:off x="2010569" y="5644357"/>
            <a:ext cx="8985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Sweden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92" name="TextBox 98"/>
          <p:cNvSpPr txBox="1">
            <a:spLocks noChangeArrowheads="1"/>
          </p:cNvSpPr>
          <p:nvPr/>
        </p:nvSpPr>
        <p:spPr bwMode="auto">
          <a:xfrm rot="-5400000">
            <a:off x="3019426" y="5543550"/>
            <a:ext cx="6969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Finland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93" name="TextBox 99"/>
          <p:cNvSpPr txBox="1">
            <a:spLocks noChangeArrowheads="1"/>
          </p:cNvSpPr>
          <p:nvPr/>
        </p:nvSpPr>
        <p:spPr bwMode="auto">
          <a:xfrm rot="-5400000">
            <a:off x="2443957" y="5664994"/>
            <a:ext cx="939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Germany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94" name="TextBox 100"/>
          <p:cNvSpPr txBox="1">
            <a:spLocks noChangeArrowheads="1"/>
          </p:cNvSpPr>
          <p:nvPr/>
        </p:nvSpPr>
        <p:spPr bwMode="auto">
          <a:xfrm rot="-5400000">
            <a:off x="3476626" y="5543550"/>
            <a:ext cx="6969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France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95" name="TextBox 101"/>
          <p:cNvSpPr txBox="1">
            <a:spLocks noChangeArrowheads="1"/>
          </p:cNvSpPr>
          <p:nvPr/>
        </p:nvSpPr>
        <p:spPr bwMode="auto">
          <a:xfrm rot="-5400000">
            <a:off x="3930650" y="5548313"/>
            <a:ext cx="6969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Italy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96" name="TextBox 102"/>
          <p:cNvSpPr txBox="1">
            <a:spLocks noChangeArrowheads="1"/>
          </p:cNvSpPr>
          <p:nvPr/>
        </p:nvSpPr>
        <p:spPr bwMode="auto">
          <a:xfrm rot="-5400000">
            <a:off x="4148931" y="5552282"/>
            <a:ext cx="714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Spain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97" name="TextBox 103"/>
          <p:cNvSpPr txBox="1">
            <a:spLocks noChangeArrowheads="1"/>
          </p:cNvSpPr>
          <p:nvPr/>
        </p:nvSpPr>
        <p:spPr bwMode="auto">
          <a:xfrm rot="-5400000">
            <a:off x="3694906" y="5560219"/>
            <a:ext cx="714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EU-28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98" name="TextBox 104"/>
          <p:cNvSpPr txBox="1">
            <a:spLocks noChangeArrowheads="1"/>
          </p:cNvSpPr>
          <p:nvPr/>
        </p:nvSpPr>
        <p:spPr bwMode="auto">
          <a:xfrm rot="-5400000">
            <a:off x="4375944" y="5552282"/>
            <a:ext cx="714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Cyprus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499" name="TextBox 105"/>
          <p:cNvSpPr txBox="1">
            <a:spLocks noChangeArrowheads="1"/>
          </p:cNvSpPr>
          <p:nvPr/>
        </p:nvSpPr>
        <p:spPr bwMode="auto">
          <a:xfrm rot="-5400000">
            <a:off x="5739606" y="5549107"/>
            <a:ext cx="714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Greece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0" name="TextBox 106"/>
          <p:cNvSpPr txBox="1">
            <a:spLocks noChangeArrowheads="1"/>
          </p:cNvSpPr>
          <p:nvPr/>
        </p:nvSpPr>
        <p:spPr bwMode="auto">
          <a:xfrm rot="-5400000">
            <a:off x="4733132" y="5639594"/>
            <a:ext cx="908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Slovenia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1" name="TextBox 108"/>
          <p:cNvSpPr txBox="1">
            <a:spLocks noChangeArrowheads="1"/>
          </p:cNvSpPr>
          <p:nvPr/>
        </p:nvSpPr>
        <p:spPr bwMode="auto">
          <a:xfrm rot="-5400000">
            <a:off x="4510881" y="5644357"/>
            <a:ext cx="8985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Malta 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2" name="TextBox 109"/>
          <p:cNvSpPr txBox="1">
            <a:spLocks noChangeArrowheads="1"/>
          </p:cNvSpPr>
          <p:nvPr/>
        </p:nvSpPr>
        <p:spPr bwMode="auto">
          <a:xfrm rot="-5400000">
            <a:off x="5105401" y="5730875"/>
            <a:ext cx="10715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Portugal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3" name="TextBox 110"/>
          <p:cNvSpPr txBox="1">
            <a:spLocks noChangeArrowheads="1"/>
          </p:cNvSpPr>
          <p:nvPr/>
        </p:nvSpPr>
        <p:spPr bwMode="auto">
          <a:xfrm rot="-5400000">
            <a:off x="6219825" y="5526088"/>
            <a:ext cx="6619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Estonia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4" name="TextBox 111"/>
          <p:cNvSpPr txBox="1">
            <a:spLocks noChangeArrowheads="1"/>
          </p:cNvSpPr>
          <p:nvPr/>
        </p:nvSpPr>
        <p:spPr bwMode="auto">
          <a:xfrm rot="-5400000">
            <a:off x="6555581" y="5644357"/>
            <a:ext cx="8985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Hungary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5" name="TextBox 112"/>
          <p:cNvSpPr txBox="1">
            <a:spLocks noChangeArrowheads="1"/>
          </p:cNvSpPr>
          <p:nvPr/>
        </p:nvSpPr>
        <p:spPr bwMode="auto">
          <a:xfrm rot="-5400000">
            <a:off x="5399882" y="5664994"/>
            <a:ext cx="939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Slovakia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6" name="TextBox 114"/>
          <p:cNvSpPr txBox="1">
            <a:spLocks noChangeArrowheads="1"/>
          </p:cNvSpPr>
          <p:nvPr/>
        </p:nvSpPr>
        <p:spPr bwMode="auto">
          <a:xfrm rot="-5400000">
            <a:off x="6888163" y="5538788"/>
            <a:ext cx="6873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Latvia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7" name="TextBox 115"/>
          <p:cNvSpPr txBox="1">
            <a:spLocks noChangeArrowheads="1"/>
          </p:cNvSpPr>
          <p:nvPr/>
        </p:nvSpPr>
        <p:spPr bwMode="auto">
          <a:xfrm rot="-5400000">
            <a:off x="6434138" y="5538788"/>
            <a:ext cx="6873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Poland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8" name="TextBox 116"/>
          <p:cNvSpPr txBox="1">
            <a:spLocks noChangeArrowheads="1"/>
          </p:cNvSpPr>
          <p:nvPr/>
        </p:nvSpPr>
        <p:spPr bwMode="auto">
          <a:xfrm rot="-5400000">
            <a:off x="7236619" y="5644357"/>
            <a:ext cx="8985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Romania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9" name="TextBox 117"/>
          <p:cNvSpPr txBox="1">
            <a:spLocks noChangeArrowheads="1"/>
          </p:cNvSpPr>
          <p:nvPr/>
        </p:nvSpPr>
        <p:spPr bwMode="auto">
          <a:xfrm rot="-5400000">
            <a:off x="7444582" y="5664994"/>
            <a:ext cx="939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Bulgaria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10" name="TextBox 99"/>
          <p:cNvSpPr txBox="1">
            <a:spLocks noChangeArrowheads="1"/>
          </p:cNvSpPr>
          <p:nvPr/>
        </p:nvSpPr>
        <p:spPr bwMode="auto">
          <a:xfrm rot="-5400000">
            <a:off x="2951957" y="5838031"/>
            <a:ext cx="12874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United </a:t>
            </a: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Kingdom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11" name="TextBox 106"/>
          <p:cNvSpPr txBox="1">
            <a:spLocks noChangeArrowheads="1"/>
          </p:cNvSpPr>
          <p:nvPr/>
        </p:nvSpPr>
        <p:spPr bwMode="auto">
          <a:xfrm rot="-5400000">
            <a:off x="4698206" y="5911057"/>
            <a:ext cx="1431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Czech</a:t>
            </a:r>
            <a:r>
              <a:rPr lang="fr-BE" sz="900" dirty="0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Republic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12" name="TextBox 114"/>
          <p:cNvSpPr txBox="1">
            <a:spLocks noChangeArrowheads="1"/>
          </p:cNvSpPr>
          <p:nvPr/>
        </p:nvSpPr>
        <p:spPr bwMode="auto">
          <a:xfrm rot="-5400000">
            <a:off x="7115175" y="5543550"/>
            <a:ext cx="6873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fr-BE" sz="900" dirty="0" err="1">
                <a:solidFill>
                  <a:srgbClr val="3154A3"/>
                </a:solidFill>
                <a:latin typeface="+mj-lt"/>
                <a:cs typeface="Arial" panose="020B0604020202020204" pitchFamily="34" charset="0"/>
              </a:rPr>
              <a:t>Croatia</a:t>
            </a:r>
            <a:endParaRPr lang="en-US" sz="900" dirty="0">
              <a:solidFill>
                <a:srgbClr val="3154A3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4129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882890"/>
              </p:ext>
            </p:extLst>
          </p:nvPr>
        </p:nvGraphicFramePr>
        <p:xfrm>
          <a:off x="1187623" y="2082800"/>
          <a:ext cx="7035627" cy="3171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Chart" r:id="rId4" imgW="6968332" imgH="3438442" progId="Excel.Chart.8">
                  <p:embed/>
                </p:oleObj>
              </mc:Choice>
              <mc:Fallback>
                <p:oleObj name="Chart" r:id="rId4" imgW="6968332" imgH="3438442" progId="Excel.Char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3" y="2082800"/>
                        <a:ext cx="7035627" cy="31718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1379"/>
            <a:ext cx="8424935" cy="655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hu-HU" dirty="0"/>
              <a:t>Kihívások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hu-HU" dirty="0"/>
              <a:t>Bevándorlási hullám</a:t>
            </a:r>
          </a:p>
          <a:p>
            <a:r>
              <a:rPr lang="hu-HU" dirty="0"/>
              <a:t>Brit tagság/kilépés kérdése</a:t>
            </a:r>
          </a:p>
          <a:p>
            <a:r>
              <a:rPr lang="hu-HU" dirty="0"/>
              <a:t>Klímaváltozás és az erre adott válaszok</a:t>
            </a:r>
          </a:p>
          <a:p>
            <a:r>
              <a:rPr lang="hu-HU" dirty="0"/>
              <a:t>Oroszországgal folytatott külpolitika</a:t>
            </a:r>
          </a:p>
          <a:p>
            <a:r>
              <a:rPr lang="hu-HU" dirty="0"/>
              <a:t>CETA gazdasági és kereskedelmi megállapodás Kanadával – mi lesz a </a:t>
            </a:r>
            <a:r>
              <a:rPr lang="hu-HU" dirty="0" err="1"/>
              <a:t>TTIP-vel</a:t>
            </a:r>
            <a:r>
              <a:rPr lang="hu-HU" dirty="0"/>
              <a:t> (USA)?</a:t>
            </a:r>
          </a:p>
          <a:p>
            <a:endParaRPr lang="hu-HU" dirty="0"/>
          </a:p>
          <a:p>
            <a:r>
              <a:rPr lang="hu-HU" dirty="0"/>
              <a:t>2017. Fehér Könyv Európa jövőjéről: </a:t>
            </a:r>
            <a:r>
              <a:rPr lang="hu-HU" u="sng" baseline="30000" dirty="0">
                <a:hlinkClick r:id="rId2"/>
              </a:rPr>
              <a:t>https://ec.europa.eu/commission/sites/beta-political/files/feher_konyv_europa_jovojerol_hu.pdf</a:t>
            </a:r>
            <a:r>
              <a:rPr lang="hu-HU" baseline="30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583273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EC589C61-0842-104F-8CC8-BB88C684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33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A714F0D7-98EC-9F42-8329-E9E7E7C5E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0208"/>
            <a:ext cx="5184576" cy="639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7770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/>
              <a:t>Érdekességek, vélemények, fontosabb linkek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A </a:t>
            </a:r>
            <a:r>
              <a:rPr lang="hu-HU" dirty="0" err="1"/>
              <a:t>Schuman-nyilatkozat</a:t>
            </a:r>
            <a:r>
              <a:rPr lang="hu-HU" dirty="0"/>
              <a:t> – 1950. május 9.: 	 </a:t>
            </a:r>
            <a:r>
              <a:rPr lang="hu-HU" u="sng" dirty="0">
                <a:hlinkClick r:id="rId2"/>
              </a:rPr>
              <a:t>https://europa.eu/european-union/about-eu/symbols/europe-day/schuman-declaration_hu</a:t>
            </a:r>
            <a:endParaRPr lang="en-US" dirty="0"/>
          </a:p>
          <a:p>
            <a:r>
              <a:rPr lang="hu-HU" dirty="0"/>
              <a:t>Az európai szemeszter felépítése:	 </a:t>
            </a:r>
            <a:r>
              <a:rPr lang="hu-HU" u="sng" dirty="0">
                <a:hlinkClick r:id="rId3"/>
              </a:rPr>
              <a:t>http://ec.europa.eu/europe2020/images/european_semester_en_big.jpg</a:t>
            </a:r>
            <a:endParaRPr lang="en-US" dirty="0"/>
          </a:p>
          <a:p>
            <a:r>
              <a:rPr lang="hu-HU" dirty="0"/>
              <a:t>A Római </a:t>
            </a:r>
            <a:r>
              <a:rPr lang="hu-HU" dirty="0" err="1"/>
              <a:t>Szezrődések</a:t>
            </a:r>
            <a:r>
              <a:rPr lang="hu-HU" dirty="0"/>
              <a:t> aláírásának 60. Évfordulója kapcsán: 	 </a:t>
            </a:r>
            <a:r>
              <a:rPr lang="hu-HU" u="sng" dirty="0">
                <a:hlinkClick r:id="rId4"/>
              </a:rPr>
              <a:t>http://www.consilium.europa.eu/en/meetings/european-council/2017/03/25-informal-meeting/</a:t>
            </a:r>
            <a:endParaRPr lang="hu-HU" dirty="0"/>
          </a:p>
          <a:p>
            <a:r>
              <a:rPr lang="hu-HU" dirty="0"/>
              <a:t>Egymillió aláírásra példa: </a:t>
            </a:r>
            <a:r>
              <a:rPr lang="hu-HU" dirty="0">
                <a:hlinkClick r:id="rId5"/>
              </a:rPr>
              <a:t>http://europarltv.europa.eu/hu/player.aspx?pid=fb195fef-5443-44d2-8f04-a163012bfb60</a:t>
            </a:r>
            <a:r>
              <a:rPr lang="hu-HU" dirty="0"/>
              <a:t> </a:t>
            </a:r>
          </a:p>
          <a:p>
            <a:r>
              <a:rPr lang="hu-HU" dirty="0"/>
              <a:t>Quo vadis Európa? </a:t>
            </a:r>
            <a:r>
              <a:rPr lang="hu-HU" dirty="0">
                <a:hlinkClick r:id="rId6"/>
              </a:rPr>
              <a:t>http://europarltv.europa.eu/hu/player.aspx?pid=9482c5c4-a351-4f38-b1d4-a15d012580d7</a:t>
            </a:r>
            <a:r>
              <a:rPr lang="hu-HU" dirty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r>
              <a:rPr lang="hu-HU" sz="3600" b="0" dirty="0">
                <a:solidFill>
                  <a:schemeClr val="tx2"/>
                </a:solidFill>
                <a:effectLst/>
              </a:rPr>
              <a:t>Köszönöm hogy végigolvastad!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4725144"/>
            <a:ext cx="4993709" cy="1872208"/>
          </a:xfrm>
        </p:spPr>
        <p:txBody>
          <a:bodyPr/>
          <a:lstStyle/>
          <a:p>
            <a:r>
              <a:rPr lang="hu-HU" sz="2000" dirty="0"/>
              <a:t>Jelen tananyag </a:t>
            </a:r>
            <a:br>
              <a:rPr lang="hu-HU" sz="2000" dirty="0"/>
            </a:br>
            <a:r>
              <a:rPr lang="hu-HU" sz="2000" dirty="0"/>
              <a:t>a Szegedi Tudományegyetemen készült</a:t>
            </a:r>
            <a:br>
              <a:rPr lang="hu-HU" sz="2000" dirty="0"/>
            </a:br>
            <a:r>
              <a:rPr lang="hu-HU" sz="2000" dirty="0"/>
              <a:t>az Európai Unió támogatásával. </a:t>
            </a:r>
            <a:br>
              <a:rPr lang="hu-HU" sz="2000" dirty="0"/>
            </a:br>
            <a:r>
              <a:rPr lang="hu-HU" sz="2000" dirty="0"/>
              <a:t>Projekt azonosító: EFOP-3.4.3-16-2016-00014</a:t>
            </a: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xmlns="" id="{9B93854D-BB69-4D55-9607-A5D5A37F9570}"/>
              </a:ext>
            </a:extLst>
          </p:cNvPr>
          <p:cNvSpPr txBox="1">
            <a:spLocks/>
          </p:cNvSpPr>
          <p:nvPr/>
        </p:nvSpPr>
        <p:spPr bwMode="auto">
          <a:xfrm>
            <a:off x="1426025" y="323973"/>
            <a:ext cx="6291953" cy="335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hu-HU" sz="2000" kern="0" dirty="0">
              <a:solidFill>
                <a:srgbClr val="FFFFFF"/>
              </a:solidFill>
            </a:endParaRP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Szegedi Tudományegyetem</a:t>
            </a:r>
          </a:p>
          <a:p>
            <a:pPr algn="ctr"/>
            <a:r>
              <a:rPr lang="hu-HU" sz="2000" kern="0" dirty="0" err="1">
                <a:solidFill>
                  <a:srgbClr val="FFFFFF"/>
                </a:solidFill>
              </a:rPr>
              <a:t>GazdaságtUDOMÁNYI</a:t>
            </a:r>
            <a:r>
              <a:rPr lang="hu-HU" sz="2000" kern="0" dirty="0">
                <a:solidFill>
                  <a:srgbClr val="FFFFFF"/>
                </a:solidFill>
              </a:rPr>
              <a:t> KAR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Közgazdász  KÉPZÉS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Távoktatási TAGOZAT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LECKESOROZAT</a:t>
            </a: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Copyright ©  SZTE GTK 2017/2018</a:t>
            </a:r>
          </a:p>
          <a:p>
            <a:pPr algn="ctr"/>
            <a:endParaRPr lang="hu-HU" sz="2000" kern="0" dirty="0">
              <a:solidFill>
                <a:srgbClr val="FFFFFF"/>
              </a:solidFill>
            </a:endParaRPr>
          </a:p>
          <a:p>
            <a:pPr algn="ctr"/>
            <a:r>
              <a:rPr lang="hu-HU" sz="2000" kern="0" dirty="0">
                <a:solidFill>
                  <a:srgbClr val="FFFFFF"/>
                </a:solidFill>
              </a:rPr>
              <a:t>A LECKE tartalma, illetve alkotó </a:t>
            </a:r>
            <a:r>
              <a:rPr lang="hu-HU" sz="2000" kern="0" dirty="0" err="1">
                <a:solidFill>
                  <a:srgbClr val="FFFFFF"/>
                </a:solidFill>
              </a:rPr>
              <a:t>elemeI</a:t>
            </a:r>
            <a:r>
              <a:rPr lang="hu-HU" sz="2000" kern="0" dirty="0">
                <a:solidFill>
                  <a:srgbClr val="FFFFFF"/>
                </a:solidFill>
              </a:rPr>
              <a:t> előzetes, írásbeli engedély MELLETT használhatók fel.</a:t>
            </a:r>
          </a:p>
        </p:txBody>
      </p:sp>
    </p:spTree>
    <p:extLst>
      <p:ext uri="{BB962C8B-B14F-4D97-AF65-F5344CB8AC3E}">
        <p14:creationId xmlns:p14="http://schemas.microsoft.com/office/powerpoint/2010/main" val="83056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feather-foundation"/>
          <p:cNvPicPr>
            <a:picLocks noChangeAspect="1" noChangeArrowheads="1"/>
          </p:cNvPicPr>
          <p:nvPr/>
        </p:nvPicPr>
        <p:blipFill rotWithShape="1">
          <a:blip r:embed="rId3"/>
          <a:srcRect l="8972" r="8601"/>
          <a:stretch/>
        </p:blipFill>
        <p:spPr bwMode="auto">
          <a:xfrm>
            <a:off x="0" y="1139825"/>
            <a:ext cx="72009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7427913" cy="1143000"/>
          </a:xfrm>
        </p:spPr>
        <p:txBody>
          <a:bodyPr/>
          <a:lstStyle/>
          <a:p>
            <a:pPr eaLnBrk="1" hangingPunct="1"/>
            <a:r>
              <a:rPr lang="en-GB" dirty="0"/>
              <a:t> </a:t>
            </a:r>
            <a:r>
              <a:rPr lang="hu-HU" dirty="0"/>
              <a:t>Az „alapító Atyák”</a:t>
            </a:r>
            <a:endParaRPr lang="en-US" dirty="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855788" y="1295400"/>
            <a:ext cx="56880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1500" b="1" dirty="0">
                <a:solidFill>
                  <a:schemeClr val="accent2"/>
                </a:solidFill>
                <a:latin typeface="Verdana" pitchFamily="34" charset="0"/>
              </a:rPr>
              <a:t>New ideas for lasting peace and prosperity…</a:t>
            </a:r>
            <a:endParaRPr lang="en-US" sz="1500" b="1" i="1" dirty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971550" y="3452813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Konrad Adenauer</a:t>
            </a:r>
          </a:p>
        </p:txBody>
      </p:sp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971550" y="5845175"/>
            <a:ext cx="201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Robert Schuman</a:t>
            </a:r>
          </a:p>
        </p:txBody>
      </p:sp>
      <p:sp>
        <p:nvSpPr>
          <p:cNvPr id="2055" name="Text Box 17"/>
          <p:cNvSpPr txBox="1">
            <a:spLocks noChangeArrowheads="1"/>
          </p:cNvSpPr>
          <p:nvPr/>
        </p:nvSpPr>
        <p:spPr bwMode="auto">
          <a:xfrm>
            <a:off x="3348038" y="4676775"/>
            <a:ext cx="201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Winston Churchill</a:t>
            </a:r>
          </a:p>
        </p:txBody>
      </p:sp>
      <p:sp>
        <p:nvSpPr>
          <p:cNvPr id="2056" name="Text Box 18"/>
          <p:cNvSpPr txBox="1">
            <a:spLocks noChangeArrowheads="1"/>
          </p:cNvSpPr>
          <p:nvPr/>
        </p:nvSpPr>
        <p:spPr bwMode="auto">
          <a:xfrm>
            <a:off x="5724525" y="3452813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Alcide De Gasperi</a:t>
            </a:r>
          </a:p>
        </p:txBody>
      </p:sp>
      <p:sp>
        <p:nvSpPr>
          <p:cNvPr id="2057" name="Text Box 19"/>
          <p:cNvSpPr txBox="1">
            <a:spLocks noChangeArrowheads="1"/>
          </p:cNvSpPr>
          <p:nvPr/>
        </p:nvSpPr>
        <p:spPr bwMode="auto">
          <a:xfrm>
            <a:off x="5724525" y="5845175"/>
            <a:ext cx="2016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Jean Monnet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06" y="3212977"/>
            <a:ext cx="1174543" cy="1601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543800" y="4951413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00B0F0"/>
                </a:solidFill>
              </a:rPr>
              <a:t>Paul Henri </a:t>
            </a:r>
            <a:r>
              <a:rPr lang="hu-HU" sz="1200" b="1" dirty="0" err="1">
                <a:solidFill>
                  <a:srgbClr val="00B0F0"/>
                </a:solidFill>
              </a:rPr>
              <a:t>Spaak</a:t>
            </a:r>
            <a:endParaRPr lang="en-US" sz="1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hu-HU" dirty="0"/>
              <a:t>Fontosabb események és nemzetközi intézmények ebből a korszakból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4041648" cy="457200"/>
          </a:xfrm>
        </p:spPr>
        <p:txBody>
          <a:bodyPr/>
          <a:lstStyle/>
          <a:p>
            <a:r>
              <a:rPr lang="hu-HU" dirty="0"/>
              <a:t>Nyugaton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16016" y="1772816"/>
            <a:ext cx="4041775" cy="457200"/>
          </a:xfrm>
        </p:spPr>
        <p:txBody>
          <a:bodyPr/>
          <a:lstStyle/>
          <a:p>
            <a:r>
              <a:rPr lang="hu-HU" dirty="0"/>
              <a:t>Keleti blokk</a:t>
            </a:r>
            <a:endParaRPr lang="en-US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276872"/>
            <a:ext cx="4041648" cy="4317847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1947. Általános Vám- és Kereskedelmi Egyezmény (General </a:t>
            </a:r>
            <a:r>
              <a:rPr lang="hu-HU" dirty="0" err="1"/>
              <a:t>Agreement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Tariffs</a:t>
            </a:r>
            <a:r>
              <a:rPr lang="hu-HU" dirty="0"/>
              <a:t> and Trade, GATT)</a:t>
            </a:r>
          </a:p>
          <a:p>
            <a:r>
              <a:rPr lang="hu-HU" dirty="0"/>
              <a:t>1947. Marshall-terv	</a:t>
            </a:r>
          </a:p>
          <a:p>
            <a:pPr lvl="1"/>
            <a:r>
              <a:rPr lang="hu-HU" dirty="0"/>
              <a:t>1948. Európai Gazdasági Együttműködés Szervezete (OEEC)  </a:t>
            </a:r>
          </a:p>
          <a:p>
            <a:r>
              <a:rPr lang="hu-HU" dirty="0">
                <a:solidFill>
                  <a:srgbClr val="FF0000"/>
                </a:solidFill>
              </a:rPr>
              <a:t>1948. Brüsszeli paktum – Nyugat-európai Unió</a:t>
            </a:r>
          </a:p>
          <a:p>
            <a:r>
              <a:rPr lang="hu-HU" dirty="0">
                <a:solidFill>
                  <a:srgbClr val="FF0000"/>
                </a:solidFill>
              </a:rPr>
              <a:t>1949. </a:t>
            </a:r>
            <a:r>
              <a:rPr lang="hu-HU" dirty="0" err="1">
                <a:solidFill>
                  <a:srgbClr val="FF0000"/>
                </a:solidFill>
              </a:rPr>
              <a:t>North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Atlantic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Treaty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Organisation</a:t>
            </a:r>
            <a:r>
              <a:rPr lang="hu-HU" dirty="0">
                <a:solidFill>
                  <a:srgbClr val="FF0000"/>
                </a:solidFill>
              </a:rPr>
              <a:t> (NATO)</a:t>
            </a:r>
          </a:p>
          <a:p>
            <a:r>
              <a:rPr lang="hu-HU" dirty="0"/>
              <a:t>1950. Európai Fizetési Unió</a:t>
            </a:r>
          </a:p>
          <a:p>
            <a:r>
              <a:rPr lang="hu-HU" dirty="0"/>
              <a:t>1961. Gazdasági Együttműködés és Fejlesztés Szervezetét (OECD) 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348880"/>
            <a:ext cx="4041775" cy="4245839"/>
          </a:xfrm>
        </p:spPr>
        <p:txBody>
          <a:bodyPr>
            <a:normAutofit/>
          </a:bodyPr>
          <a:lstStyle/>
          <a:p>
            <a:r>
              <a:rPr lang="hu-HU" dirty="0"/>
              <a:t>1947. Kommunista és Munkáspártok Tájékoztató Irodája (</a:t>
            </a:r>
            <a:r>
              <a:rPr lang="hu-HU" dirty="0" err="1"/>
              <a:t>Komminform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1949. Kölcsönös Gazdasági Segítség Tanácsát (KGST)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1955. Varsói Szerződés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u-HU" dirty="0"/>
              <a:t>A (gazdasági háttér/)Közösségek megalakulása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Német-francia érdekegyeztetés (</a:t>
            </a:r>
            <a:r>
              <a:rPr lang="hu-HU" dirty="0" err="1"/>
              <a:t>Monnet</a:t>
            </a:r>
            <a:r>
              <a:rPr lang="hu-HU" dirty="0"/>
              <a:t>, </a:t>
            </a:r>
            <a:r>
              <a:rPr lang="hu-HU" dirty="0" err="1"/>
              <a:t>Schuman-terv</a:t>
            </a:r>
            <a:r>
              <a:rPr lang="hu-HU" dirty="0"/>
              <a:t>) </a:t>
            </a:r>
            <a:r>
              <a:rPr lang="en-US" sz="1600" b="1" dirty="0"/>
              <a:t>The Schuman Declaration – </a:t>
            </a:r>
            <a:r>
              <a:rPr lang="en-US" sz="1600" b="1" dirty="0">
                <a:solidFill>
                  <a:srgbClr val="FF0000"/>
                </a:solidFill>
              </a:rPr>
              <a:t>9 May </a:t>
            </a:r>
            <a:r>
              <a:rPr lang="en-US" sz="1600" b="1" dirty="0"/>
              <a:t>1950</a:t>
            </a:r>
            <a:r>
              <a:rPr lang="hu-HU" sz="1600" b="1" dirty="0"/>
              <a:t>: </a:t>
            </a:r>
            <a:r>
              <a:rPr lang="hu-HU" sz="1600" dirty="0">
                <a:hlinkClick r:id="rId2"/>
              </a:rPr>
              <a:t>http://europa.eu/about-eu/basic-information/symbols/europe-day/schuman-declaration/index_en.htm</a:t>
            </a:r>
            <a:r>
              <a:rPr lang="hu-HU" sz="1600" dirty="0"/>
              <a:t> </a:t>
            </a:r>
            <a:endParaRPr lang="hu-HU" dirty="0"/>
          </a:p>
          <a:p>
            <a:pPr>
              <a:lnSpc>
                <a:spcPct val="80000"/>
              </a:lnSpc>
            </a:pPr>
            <a:r>
              <a:rPr lang="hu-HU" dirty="0"/>
              <a:t>1951. Párizsi Szerződés: Európai Szén- és Acélközösség (1952): </a:t>
            </a:r>
          </a:p>
          <a:p>
            <a:pPr lvl="1">
              <a:lnSpc>
                <a:spcPct val="80000"/>
              </a:lnSpc>
            </a:pPr>
            <a:r>
              <a:rPr lang="hu-HU" dirty="0"/>
              <a:t>működésének hatása jó volt</a:t>
            </a:r>
          </a:p>
          <a:p>
            <a:pPr lvl="1">
              <a:lnSpc>
                <a:spcPct val="80000"/>
              </a:lnSpc>
            </a:pPr>
            <a:r>
              <a:rPr lang="hu-HU" dirty="0"/>
              <a:t>szupranacionális jogokkal bíró szervezet</a:t>
            </a:r>
          </a:p>
          <a:p>
            <a:pPr lvl="1">
              <a:lnSpc>
                <a:spcPct val="80000"/>
              </a:lnSpc>
            </a:pPr>
            <a:r>
              <a:rPr lang="hu-HU" dirty="0"/>
              <a:t>szervei: Főhatóság, Gyűlés, Bíróság, Miniszterek Tanácsa</a:t>
            </a:r>
          </a:p>
          <a:p>
            <a:pPr>
              <a:lnSpc>
                <a:spcPct val="90000"/>
              </a:lnSpc>
            </a:pPr>
            <a:r>
              <a:rPr lang="hu-HU" dirty="0" err="1"/>
              <a:t>Monnet</a:t>
            </a:r>
            <a:r>
              <a:rPr lang="hu-HU" dirty="0"/>
              <a:t>: integráció kell az atomenergia területén</a:t>
            </a:r>
          </a:p>
          <a:p>
            <a:pPr>
              <a:lnSpc>
                <a:spcPct val="90000"/>
              </a:lnSpc>
            </a:pPr>
            <a:r>
              <a:rPr lang="hu-HU" dirty="0"/>
              <a:t>1955: hat külügyminiszter két új szervezet felállításáról döntött</a:t>
            </a:r>
          </a:p>
          <a:p>
            <a:pPr>
              <a:lnSpc>
                <a:spcPct val="90000"/>
              </a:lnSpc>
            </a:pPr>
            <a:r>
              <a:rPr lang="hu-HU" dirty="0"/>
              <a:t>1956: </a:t>
            </a:r>
            <a:r>
              <a:rPr lang="hu-HU" dirty="0" err="1"/>
              <a:t>Spaak-jelentés</a:t>
            </a:r>
            <a:r>
              <a:rPr lang="hu-HU" dirty="0"/>
              <a:t>: mit tehetnek a hatok a gazdasági integráció érdekében? 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/>
          <a:lstStyle/>
          <a:p>
            <a:r>
              <a:rPr lang="hu-HU" dirty="0"/>
              <a:t>Európai Gazdasági Közösség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700808"/>
            <a:ext cx="8229600" cy="5044406"/>
          </a:xfrm>
        </p:spPr>
        <p:txBody>
          <a:bodyPr>
            <a:normAutofit fontScale="70000" lnSpcReduction="20000"/>
          </a:bodyPr>
          <a:lstStyle/>
          <a:p>
            <a:r>
              <a:rPr lang="hu-HU" sz="3400" dirty="0"/>
              <a:t>1957. Római Szerződés (1958) - EGK feladata (2. cikkely) </a:t>
            </a:r>
          </a:p>
          <a:p>
            <a:pPr lvl="1"/>
            <a:r>
              <a:rPr lang="hu-HU" sz="2000" dirty="0">
                <a:hlinkClick r:id="rId2"/>
              </a:rPr>
              <a:t>http://eur-lex.europa.eu/LexUriServ/LexUriServ.do?uri=CELEX:11957E/TXT:HU:NOT</a:t>
            </a:r>
          </a:p>
          <a:p>
            <a:pPr lvl="1"/>
            <a:r>
              <a:rPr lang="hu-HU" sz="2000" dirty="0">
                <a:hlinkClick r:id="rId2"/>
              </a:rPr>
              <a:t>http://europa.eu/legislation_summaries/institutional_affairs/treaties/treaties_eec_hu.htm</a:t>
            </a:r>
            <a:r>
              <a:rPr lang="hu-HU" sz="2000" dirty="0"/>
              <a:t> </a:t>
            </a:r>
            <a:endParaRPr lang="hu-HU" dirty="0"/>
          </a:p>
          <a:p>
            <a:r>
              <a:rPr lang="hu-HU" sz="3400" dirty="0"/>
              <a:t>ESZAK kiterjesztése a gazdaság egyéb területeire is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–"/>
            </a:pP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Vámok és mennyiségi korlátozások eltörlése,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–"/>
            </a:pPr>
            <a:r>
              <a:rPr lang="hu-HU" b="1" dirty="0">
                <a:solidFill>
                  <a:schemeClr val="accent2"/>
                </a:solidFill>
                <a:latin typeface="Georgia" pitchFamily="18" charset="0"/>
              </a:rPr>
              <a:t>Közös vámtarifa </a:t>
            </a: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és közös </a:t>
            </a:r>
            <a:r>
              <a:rPr lang="hu-HU" b="1" dirty="0">
                <a:solidFill>
                  <a:schemeClr val="accent2"/>
                </a:solidFill>
                <a:latin typeface="Georgia" pitchFamily="18" charset="0"/>
              </a:rPr>
              <a:t>kereskedelempolitika</a:t>
            </a: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 bevezetése a kívülállókkal szemben,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–"/>
            </a:pP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Személyek, szolgáltatások, tőke szabad forgalmát gátló akadályok megszüntetése,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–"/>
            </a:pPr>
            <a:r>
              <a:rPr lang="hu-HU" b="1" dirty="0">
                <a:solidFill>
                  <a:schemeClr val="accent2"/>
                </a:solidFill>
                <a:latin typeface="Georgia" pitchFamily="18" charset="0"/>
              </a:rPr>
              <a:t>Közös mezőgazdasági politika </a:t>
            </a: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bevezetése,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–"/>
            </a:pPr>
            <a:r>
              <a:rPr lang="hu-HU" b="1" dirty="0">
                <a:solidFill>
                  <a:schemeClr val="accent2"/>
                </a:solidFill>
                <a:latin typeface="Georgia" pitchFamily="18" charset="0"/>
              </a:rPr>
              <a:t>Közös közlekedéspolitika </a:t>
            </a: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bevezetése,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–"/>
            </a:pP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Verseny szabadságának megóvása,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–"/>
            </a:pP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Koordinált gazdaságpolitika,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–"/>
            </a:pP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Tagállamok jogszabályainak egyeztetése,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–"/>
            </a:pPr>
            <a:r>
              <a:rPr lang="hu-HU" b="1" dirty="0">
                <a:solidFill>
                  <a:schemeClr val="accent2"/>
                </a:solidFill>
                <a:latin typeface="Georgia" pitchFamily="18" charset="0"/>
              </a:rPr>
              <a:t>Európai Szociális Alap </a:t>
            </a: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létrehozása,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–"/>
            </a:pPr>
            <a:r>
              <a:rPr lang="hu-HU" b="1" dirty="0">
                <a:solidFill>
                  <a:schemeClr val="accent2"/>
                </a:solidFill>
                <a:latin typeface="Georgia" pitchFamily="18" charset="0"/>
              </a:rPr>
              <a:t>Európai Beruházási Bank </a:t>
            </a: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létrehozása,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Tx/>
              <a:buChar char="–"/>
            </a:pPr>
            <a:r>
              <a:rPr lang="hu-HU" b="1" dirty="0">
                <a:solidFill>
                  <a:schemeClr val="accent2"/>
                </a:solidFill>
                <a:latin typeface="Georgia" pitchFamily="18" charset="0"/>
              </a:rPr>
              <a:t>Társulási egyezmények kötése a tengerentúli országokkal </a:t>
            </a:r>
            <a:r>
              <a:rPr lang="hu-HU" dirty="0">
                <a:solidFill>
                  <a:schemeClr val="accent2"/>
                </a:solidFill>
                <a:latin typeface="Georgia" pitchFamily="18" charset="0"/>
              </a:rPr>
              <a:t>a kereskedelem fokozása érdekében</a:t>
            </a:r>
            <a:endParaRPr lang="hu-HU" dirty="0"/>
          </a:p>
        </p:txBody>
      </p:sp>
      <p:pic>
        <p:nvPicPr>
          <p:cNvPr id="176130" name="Picture 2" descr="http://upload.wikimedia.org/wikipedia/commons/thumb/f/f5/EGKS-hun.png/200px-EGKS-hu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4011" y="4221088"/>
            <a:ext cx="1905000" cy="2524126"/>
          </a:xfrm>
          <a:prstGeom prst="rect">
            <a:avLst/>
          </a:prstGeom>
          <a:noFill/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hu-HU" dirty="0"/>
              <a:t>Európai Gazdasági Közösség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600" dirty="0"/>
              <a:t>A gazdasági- és monetáris politikák összehangolása laza maradt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Kompromisszumos szerződés született</a:t>
            </a:r>
          </a:p>
          <a:p>
            <a:pPr>
              <a:lnSpc>
                <a:spcPct val="90000"/>
              </a:lnSpc>
            </a:pPr>
            <a:r>
              <a:rPr lang="hu-HU" sz="2600" dirty="0"/>
              <a:t>Intézményrendszere kettős volt: 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Bizottság: </a:t>
            </a:r>
            <a:r>
              <a:rPr lang="hu-HU" sz="2400" u="sng" dirty="0"/>
              <a:t>szupranacionális</a:t>
            </a:r>
            <a:r>
              <a:rPr lang="hu-HU" sz="2400" dirty="0"/>
              <a:t> – a Közösség érdekeit képviseli</a:t>
            </a:r>
          </a:p>
          <a:p>
            <a:pPr lvl="1">
              <a:lnSpc>
                <a:spcPct val="90000"/>
              </a:lnSpc>
            </a:pPr>
            <a:r>
              <a:rPr lang="hu-HU" sz="2400" dirty="0"/>
              <a:t>Tanács: kormányközi – a </a:t>
            </a:r>
            <a:r>
              <a:rPr lang="hu-HU" sz="2400" u="sng" dirty="0"/>
              <a:t>nemzeti érdekérvényesítés </a:t>
            </a:r>
            <a:r>
              <a:rPr lang="hu-HU" sz="2400" dirty="0"/>
              <a:t>terepe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4" y="620688"/>
            <a:ext cx="8797247" cy="720080"/>
          </a:xfrm>
        </p:spPr>
        <p:txBody>
          <a:bodyPr>
            <a:normAutofit fontScale="90000"/>
          </a:bodyPr>
          <a:lstStyle/>
          <a:p>
            <a:r>
              <a:rPr lang="hu-HU" dirty="0"/>
              <a:t>A Római Szerződés gazdasági struktúrája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7F375-BDFE-4B88-9D38-C1A577DD0512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975293"/>
              </p:ext>
            </p:extLst>
          </p:nvPr>
        </p:nvGraphicFramePr>
        <p:xfrm>
          <a:off x="1619673" y="1237795"/>
          <a:ext cx="7511752" cy="562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Dia" r:id="rId3" imgW="4570654" imgH="3427618" progId="PowerPoint.Slide.12">
                  <p:embed/>
                </p:oleObj>
              </mc:Choice>
              <mc:Fallback>
                <p:oleObj name="Dia" r:id="rId3" imgW="4570654" imgH="3427618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3" y="1237795"/>
                        <a:ext cx="7511752" cy="5620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73454"/>
      </p:ext>
    </p:extLst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Egyéni 1. séma">
      <a:dk1>
        <a:sysClr val="windowText" lastClr="000000"/>
      </a:dk1>
      <a:lt1>
        <a:sysClr val="window" lastClr="FFFFFF"/>
      </a:lt1>
      <a:dk2>
        <a:srgbClr val="073763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4740</TotalTime>
  <Words>1813</Words>
  <Application>Microsoft Office PowerPoint</Application>
  <PresentationFormat>On-screen Show (4:3)</PresentationFormat>
  <Paragraphs>478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Urbánus</vt:lpstr>
      <vt:lpstr>1_SZTE</vt:lpstr>
      <vt:lpstr>Dia</vt:lpstr>
      <vt:lpstr>Chart</vt:lpstr>
      <vt:lpstr>Az Európai Unió gazdasága</vt:lpstr>
      <vt:lpstr>1. lecke: Az európai integráció története</vt:lpstr>
      <vt:lpstr>(Politikai) út az Európai Közösségekhez</vt:lpstr>
      <vt:lpstr> Az „alapító Atyák”</vt:lpstr>
      <vt:lpstr>Fontosabb események és nemzetközi intézmények ebből a korszakból</vt:lpstr>
      <vt:lpstr>A (gazdasági háttér/)Közösségek megalakulása</vt:lpstr>
      <vt:lpstr>Európai Gazdasági Közösség</vt:lpstr>
      <vt:lpstr>Európai Gazdasági Közösség</vt:lpstr>
      <vt:lpstr>A Római Szerződés gazdasági struktúrája</vt:lpstr>
      <vt:lpstr>Európai Atomenergia Közösség</vt:lpstr>
      <vt:lpstr>Az Európai Közösségektől az Európai Unióig</vt:lpstr>
      <vt:lpstr>Az Európai Közösségektől az Európai Unióig</vt:lpstr>
      <vt:lpstr>Az Európai Közösségektől az Európai Unióig</vt:lpstr>
      <vt:lpstr>Egységes Belső Piacot a versenyképességért</vt:lpstr>
      <vt:lpstr>1986. Egységes Európai Okmány (1987)</vt:lpstr>
      <vt:lpstr>1992. Maastrichti Szerződés (1993)</vt:lpstr>
      <vt:lpstr>Maastrichti Szerződés 1991 (1993)</vt:lpstr>
      <vt:lpstr>PowerPoint Presentation</vt:lpstr>
      <vt:lpstr>1997. Amszterdami Szerződés </vt:lpstr>
      <vt:lpstr>A XXI. Század első évtizede</vt:lpstr>
      <vt:lpstr>Alkotmányozó/Európai Konvent</vt:lpstr>
      <vt:lpstr>Az EU bővítései 2007-ig</vt:lpstr>
      <vt:lpstr>2007.Lisszaboni Szerződés (2009)</vt:lpstr>
      <vt:lpstr>Újdonságok</vt:lpstr>
      <vt:lpstr>Hatáskörök alakulása a Lisszaboni Szerződés után</vt:lpstr>
      <vt:lpstr>A XXI. Század második évtizede</vt:lpstr>
      <vt:lpstr>„Jelenlegi” helyzet</vt:lpstr>
      <vt:lpstr>Az Európai Unió ma:  508 millió fő, 28 tagállam</vt:lpstr>
      <vt:lpstr>PowerPoint Presentation</vt:lpstr>
      <vt:lpstr>Az egy főre eső GDP: a vagyon megoszlása tagállamonként </vt:lpstr>
      <vt:lpstr>PowerPoint Presentation</vt:lpstr>
      <vt:lpstr>Kihívások</vt:lpstr>
      <vt:lpstr>PowerPoint Presentation</vt:lpstr>
      <vt:lpstr>Érdekességek, vélemények, fontosabb linkek</vt:lpstr>
      <vt:lpstr>Köszönöm hogy végigolvastad!</vt:lpstr>
      <vt:lpstr>Jelen tananyag  a Szegedi Tudományegyetemen készült az Európai Unió támogatásával.  Projekt azonosító: EFOP-3.4.3-16-2016-00014</vt:lpstr>
    </vt:vector>
  </TitlesOfParts>
  <Company>GTK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Európai Unió gazdasága</dc:title>
  <dc:creator>SZTE</dc:creator>
  <cp:lastModifiedBy>SZTE</cp:lastModifiedBy>
  <cp:revision>33</cp:revision>
  <dcterms:created xsi:type="dcterms:W3CDTF">2013-02-03T13:14:25Z</dcterms:created>
  <dcterms:modified xsi:type="dcterms:W3CDTF">2018-08-20T13:25:38Z</dcterms:modified>
</cp:coreProperties>
</file>