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67" r:id="rId3"/>
    <p:sldId id="269" r:id="rId4"/>
    <p:sldId id="268" r:id="rId5"/>
    <p:sldId id="270" r:id="rId6"/>
    <p:sldId id="266" r:id="rId7"/>
    <p:sldId id="271" r:id="rId8"/>
  </p:sldIdLst>
  <p:sldSz cx="12192000" cy="6858000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916" autoAdjust="0"/>
    <p:restoredTop sz="94578" autoAdjust="0"/>
  </p:normalViewPr>
  <p:slideViewPr>
    <p:cSldViewPr>
      <p:cViewPr varScale="1">
        <p:scale>
          <a:sx n="97" d="100"/>
          <a:sy n="97" d="100"/>
        </p:scale>
        <p:origin x="224" y="4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35DDD2-080E-4306-87BB-A75C8246489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1029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39778-64D1-4677-9750-9B642DF0F65E}" type="datetimeFigureOut">
              <a:rPr lang="hu-HU" smtClean="0"/>
              <a:t>2020. 01. 31.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365CC-3A06-4A34-86B2-E36F7046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4327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8F48F-44C1-4E4C-8F8D-A845466FAC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690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9DC65-2A2A-4E0E-8649-A6782C03F6B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353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921A0-4ABE-43A3-9011-CAAD3678427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634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42A7E-7CBC-4F20-8D35-A43EB747E92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051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302FC-59E9-4FFB-A43D-16F0B1BFAFD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616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2A2BC-5A0D-4F54-9C59-015C71F693B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761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C0622-C260-4A7A-B078-E9359D7F9E3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988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A5731-181E-4392-A33E-9D3188E61A1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284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841B1-D384-42FD-9EB0-E2F71DE1751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967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55548-37A7-4294-AD4D-5856ABF2847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76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1C744-B9F1-4CEF-9DCB-3DC3C74035E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921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88DC6FA-B7E9-456E-9CD5-35C38EC0986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pic>
        <p:nvPicPr>
          <p:cNvPr id="1031" name="Picture 8" descr="SZTE_eng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12751" y="1772816"/>
            <a:ext cx="9474448" cy="2058987"/>
          </a:xfrm>
        </p:spPr>
        <p:txBody>
          <a:bodyPr/>
          <a:lstStyle/>
          <a:p>
            <a:r>
              <a:rPr lang="hu-HU" sz="3600" b="1" dirty="0"/>
              <a:t>4.</a:t>
            </a:r>
            <a:br>
              <a:rPr lang="hu-HU" sz="3600" b="1" dirty="0"/>
            </a:br>
            <a:r>
              <a:rPr lang="hu-HU" sz="3600" b="1" dirty="0"/>
              <a:t>BEÁGYAZOTTSÁG ÉS TÁRSADALMI TŐKE</a:t>
            </a:r>
            <a:br>
              <a:rPr lang="hu-HU" dirty="0"/>
            </a:br>
            <a:endParaRPr lang="en-US" b="1" dirty="0"/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333625" y="3933825"/>
            <a:ext cx="7632700" cy="1943100"/>
          </a:xfrm>
        </p:spPr>
        <p:txBody>
          <a:bodyPr/>
          <a:lstStyle/>
          <a:p>
            <a:pPr algn="r"/>
            <a:endParaRPr lang="en-GB" altLang="hu-HU" sz="2400" dirty="0">
              <a:latin typeface="Times New Roman" pitchFamily="18" charset="0"/>
            </a:endParaRPr>
          </a:p>
          <a:p>
            <a:pPr algn="r"/>
            <a:endParaRPr lang="en-GB" altLang="hu-HU" sz="2400" dirty="0">
              <a:latin typeface="Times New Roman" pitchFamily="18" charset="0"/>
            </a:endParaRPr>
          </a:p>
          <a:p>
            <a:pPr algn="r"/>
            <a:endParaRPr lang="en-GB" altLang="hu-HU" sz="2400" dirty="0">
              <a:latin typeface="Times New Roman" pitchFamily="18" charset="0"/>
            </a:endParaRPr>
          </a:p>
        </p:txBody>
      </p:sp>
      <p:pic>
        <p:nvPicPr>
          <p:cNvPr id="2053" name="Kép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888" y="332656"/>
            <a:ext cx="1257300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557627-92AC-1149-8934-0E137831F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/>
              <a:t>A GAZDASÁG TÁRSADALMI BEÁGYAZOTTSÁGA</a:t>
            </a:r>
            <a:endParaRPr lang="hu-HU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8BAE766-C8C0-B748-9A1C-CF4AA17C9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600201"/>
            <a:ext cx="10814992" cy="4525963"/>
          </a:xfrm>
        </p:spPr>
        <p:txBody>
          <a:bodyPr/>
          <a:lstStyle/>
          <a:p>
            <a:r>
              <a:rPr lang="hu-HU" dirty="0"/>
              <a:t>Milyen mértékben közvetítik a gazdasági tevékenységet személyes kapcsolatok hálózatai?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dirty="0"/>
              <a:t>Polányi Károly: a gazdaság mechanizmusai társadalmi, illetve intézményi feltételekhez kötődnek </a:t>
            </a:r>
          </a:p>
          <a:p>
            <a:endParaRPr lang="hu-HU" dirty="0"/>
          </a:p>
          <a:p>
            <a:r>
              <a:rPr lang="hu-HU" dirty="0"/>
              <a:t>Mi a helyzet a piacgazdaság korában?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7BA82265-BFAA-3F43-9FA9-9AA45593AA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3950938"/>
            <a:ext cx="3257533" cy="217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4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BCD7B9-BD2F-8E41-824F-CC7813AA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125760"/>
            <a:ext cx="10972800" cy="1143000"/>
          </a:xfrm>
        </p:spPr>
        <p:txBody>
          <a:bodyPr/>
          <a:lstStyle/>
          <a:p>
            <a:r>
              <a:rPr lang="hu-HU" sz="3600" b="1" dirty="0"/>
              <a:t>GYENGE BEÁGYZOTTSÁG (M. GRANOVETTER)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EE91054-FA5C-794C-892A-F5485C682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268760"/>
            <a:ext cx="10972800" cy="4525963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(1) a gazdasági célok követése általában </a:t>
            </a:r>
            <a:r>
              <a:rPr lang="hu-HU" b="1" dirty="0"/>
              <a:t>nem gazdasági célok</a:t>
            </a:r>
            <a:r>
              <a:rPr lang="hu-HU" dirty="0"/>
              <a:t> (pl. hatalom, társadalmi státusz, presztízs, társaságkedvelés) </a:t>
            </a:r>
            <a:r>
              <a:rPr lang="hu-HU" b="1" dirty="0"/>
              <a:t>követésével</a:t>
            </a:r>
            <a:r>
              <a:rPr lang="hu-HU" dirty="0"/>
              <a:t> párosul; </a:t>
            </a:r>
          </a:p>
          <a:p>
            <a:r>
              <a:rPr lang="hu-HU" dirty="0"/>
              <a:t>(2)  a gazdasági cselekvés (mint minden cselekvés) </a:t>
            </a:r>
            <a:r>
              <a:rPr lang="hu-HU" b="1" dirty="0"/>
              <a:t>társadalmilag meghatározott</a:t>
            </a:r>
            <a:r>
              <a:rPr lang="hu-HU" dirty="0"/>
              <a:t>, és nem lehet kizárólag egyéni motívumok fényében magyarázni; </a:t>
            </a:r>
          </a:p>
          <a:p>
            <a:r>
              <a:rPr lang="hu-HU" dirty="0"/>
              <a:t>(3) a </a:t>
            </a:r>
            <a:r>
              <a:rPr lang="hu-HU" b="1" dirty="0"/>
              <a:t>gazdasági intézmények </a:t>
            </a:r>
            <a:r>
              <a:rPr lang="hu-HU" dirty="0"/>
              <a:t>(mint az intézmények általában) nem automatikusan, a külső körülmények szülte elkerülhetetlen formában jönnek létre, sokkal inkább </a:t>
            </a:r>
            <a:r>
              <a:rPr lang="hu-HU" b="1" dirty="0"/>
              <a:t>társadalmilag formálódnak</a:t>
            </a:r>
            <a:r>
              <a:rPr lang="hu-HU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7363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B01CF98-0001-3F4E-8E77-DF0C9CC61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TÁRSADALMI TŐKE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24203D5-D6B2-0B4A-9393-09CF7CB02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063" y="1443269"/>
            <a:ext cx="10972800" cy="4525963"/>
          </a:xfrm>
        </p:spPr>
        <p:txBody>
          <a:bodyPr/>
          <a:lstStyle/>
          <a:p>
            <a:r>
              <a:rPr lang="hu-HU" dirty="0"/>
              <a:t>Mi  társadalmi tőke?</a:t>
            </a:r>
          </a:p>
          <a:p>
            <a:endParaRPr lang="hu-HU" dirty="0"/>
          </a:p>
          <a:p>
            <a:pPr lvl="1"/>
            <a:r>
              <a:rPr lang="hu-HU" dirty="0"/>
              <a:t>Nincs egységes definíció</a:t>
            </a:r>
          </a:p>
          <a:p>
            <a:pPr marL="457200" lvl="1" indent="0" algn="ctr">
              <a:buNone/>
            </a:pPr>
            <a:r>
              <a:rPr lang="hu-HU" dirty="0"/>
              <a:t>magánjószág/közjószág?</a:t>
            </a:r>
          </a:p>
          <a:p>
            <a:pPr marL="457200" lvl="1" indent="0" algn="ctr">
              <a:buNone/>
            </a:pPr>
            <a:endParaRPr lang="hu-HU" dirty="0"/>
          </a:p>
          <a:p>
            <a:pPr marL="457200" lvl="1" indent="0" algn="ctr">
              <a:buNone/>
            </a:pPr>
            <a:endParaRPr lang="hu-HU" dirty="0"/>
          </a:p>
          <a:p>
            <a:pPr marL="457200" lvl="1" indent="0" algn="ctr">
              <a:buNone/>
            </a:pPr>
            <a:endParaRPr lang="hu-HU" dirty="0"/>
          </a:p>
          <a:p>
            <a:pPr lvl="1"/>
            <a:r>
              <a:rPr lang="hu-HU" dirty="0"/>
              <a:t>Társadalmi tőke átváltása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DDFC884D-FCE6-A54A-986D-847B1C8FC397}"/>
              </a:ext>
            </a:extLst>
          </p:cNvPr>
          <p:cNvSpPr txBox="1"/>
          <p:nvPr/>
        </p:nvSpPr>
        <p:spPr>
          <a:xfrm>
            <a:off x="6960096" y="3724102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u-HU" sz="2400" dirty="0"/>
              <a:t>Csoport problémamegoldó potenciálja (R. </a:t>
            </a:r>
            <a:r>
              <a:rPr lang="hu-HU" sz="2400" dirty="0" err="1"/>
              <a:t>Putnam</a:t>
            </a:r>
            <a:r>
              <a:rPr lang="hu-HU" sz="2400" dirty="0"/>
              <a:t>)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19F2AE1A-7C5A-394A-8E1B-F0ABBE20B922}"/>
              </a:ext>
            </a:extLst>
          </p:cNvPr>
          <p:cNvSpPr txBox="1"/>
          <p:nvPr/>
        </p:nvSpPr>
        <p:spPr>
          <a:xfrm>
            <a:off x="479376" y="3724102"/>
            <a:ext cx="53570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u-HU" sz="2400" dirty="0"/>
              <a:t>Azon kapcsolataink amelyeket</a:t>
            </a:r>
          </a:p>
          <a:p>
            <a:pPr lvl="1"/>
            <a:r>
              <a:rPr lang="hu-HU" sz="2400" dirty="0"/>
              <a:t>ténylegesen mozgósítani tudunk (P. </a:t>
            </a:r>
            <a:r>
              <a:rPr lang="hu-HU" sz="2400" dirty="0" err="1"/>
              <a:t>Bourdieu</a:t>
            </a:r>
            <a:r>
              <a:rPr lang="hu-HU" sz="2400" dirty="0"/>
              <a:t>)</a:t>
            </a:r>
          </a:p>
        </p:txBody>
      </p:sp>
      <p:cxnSp>
        <p:nvCxnSpPr>
          <p:cNvPr id="7" name="Egyenes összekötő nyíllal 6">
            <a:extLst>
              <a:ext uri="{FF2B5EF4-FFF2-40B4-BE49-F238E27FC236}">
                <a16:creationId xmlns:a16="http://schemas.microsoft.com/office/drawing/2014/main" id="{8D0F16B8-C9EB-5D47-BF31-2B3EFD88514E}"/>
              </a:ext>
            </a:extLst>
          </p:cNvPr>
          <p:cNvCxnSpPr/>
          <p:nvPr/>
        </p:nvCxnSpPr>
        <p:spPr>
          <a:xfrm flipH="1">
            <a:off x="3287688" y="3410440"/>
            <a:ext cx="936104" cy="28803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Egyenes összekötő nyíllal 7">
            <a:extLst>
              <a:ext uri="{FF2B5EF4-FFF2-40B4-BE49-F238E27FC236}">
                <a16:creationId xmlns:a16="http://schemas.microsoft.com/office/drawing/2014/main" id="{38250225-4425-614E-9E39-B8A42C4CFE71}"/>
              </a:ext>
            </a:extLst>
          </p:cNvPr>
          <p:cNvCxnSpPr>
            <a:cxnSpLocks/>
          </p:cNvCxnSpPr>
          <p:nvPr/>
        </p:nvCxnSpPr>
        <p:spPr>
          <a:xfrm>
            <a:off x="8482228" y="3404446"/>
            <a:ext cx="1045697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25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68740C-CA23-ED40-871B-56A45B922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083" y="147"/>
            <a:ext cx="10972800" cy="1143000"/>
          </a:xfrm>
        </p:spPr>
        <p:txBody>
          <a:bodyPr/>
          <a:lstStyle/>
          <a:p>
            <a:r>
              <a:rPr lang="hu-HU" b="1" dirty="0"/>
              <a:t>ERŐS ÉS GYENGE KÖTÉSEK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9F9A09EF-84C3-6F45-B278-32F5D4D683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1034088"/>
            <a:ext cx="8405878" cy="5514256"/>
          </a:xfrm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773D9714-67ED-464F-8A34-A7CC37A18498}"/>
              </a:ext>
            </a:extLst>
          </p:cNvPr>
          <p:cNvSpPr txBox="1"/>
          <p:nvPr/>
        </p:nvSpPr>
        <p:spPr>
          <a:xfrm>
            <a:off x="5862647" y="2996952"/>
            <a:ext cx="79208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ÉN</a:t>
            </a:r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577311FD-2BFD-1A43-97DA-C60DB1178D75}"/>
              </a:ext>
            </a:extLst>
          </p:cNvPr>
          <p:cNvSpPr/>
          <p:nvPr/>
        </p:nvSpPr>
        <p:spPr>
          <a:xfrm>
            <a:off x="1703512" y="1689276"/>
            <a:ext cx="2088232" cy="1965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CCBDE373-A052-4743-B437-015C35771193}"/>
              </a:ext>
            </a:extLst>
          </p:cNvPr>
          <p:cNvSpPr/>
          <p:nvPr/>
        </p:nvSpPr>
        <p:spPr>
          <a:xfrm>
            <a:off x="8256240" y="1406722"/>
            <a:ext cx="2285198" cy="27899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Hold 10">
            <a:extLst>
              <a:ext uri="{FF2B5EF4-FFF2-40B4-BE49-F238E27FC236}">
                <a16:creationId xmlns:a16="http://schemas.microsoft.com/office/drawing/2014/main" id="{F1F2D401-E2AA-4848-A9C1-5FBBFF623EA4}"/>
              </a:ext>
            </a:extLst>
          </p:cNvPr>
          <p:cNvSpPr/>
          <p:nvPr/>
        </p:nvSpPr>
        <p:spPr>
          <a:xfrm rot="12634731">
            <a:off x="5155838" y="1914470"/>
            <a:ext cx="3032452" cy="3790788"/>
          </a:xfrm>
          <a:prstGeom prst="mo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2" name="Ellipszis 11">
            <a:extLst>
              <a:ext uri="{FF2B5EF4-FFF2-40B4-BE49-F238E27FC236}">
                <a16:creationId xmlns:a16="http://schemas.microsoft.com/office/drawing/2014/main" id="{7D97C53B-907A-6743-A7E3-0898C224D55A}"/>
              </a:ext>
            </a:extLst>
          </p:cNvPr>
          <p:cNvSpPr/>
          <p:nvPr/>
        </p:nvSpPr>
        <p:spPr>
          <a:xfrm>
            <a:off x="6301552" y="4601952"/>
            <a:ext cx="2088232" cy="1965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Jobbra mutató nyíl 12">
            <a:extLst>
              <a:ext uri="{FF2B5EF4-FFF2-40B4-BE49-F238E27FC236}">
                <a16:creationId xmlns:a16="http://schemas.microsoft.com/office/drawing/2014/main" id="{7CD74282-A370-FB4C-8FBF-E58D2C321ABE}"/>
              </a:ext>
            </a:extLst>
          </p:cNvPr>
          <p:cNvSpPr/>
          <p:nvPr/>
        </p:nvSpPr>
        <p:spPr>
          <a:xfrm rot="19064585">
            <a:off x="3942968" y="3741232"/>
            <a:ext cx="648072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Jobbra mutató nyíl 14">
            <a:extLst>
              <a:ext uri="{FF2B5EF4-FFF2-40B4-BE49-F238E27FC236}">
                <a16:creationId xmlns:a16="http://schemas.microsoft.com/office/drawing/2014/main" id="{3D49D6AA-DC0D-5945-A38B-2A7BB71E38F7}"/>
              </a:ext>
            </a:extLst>
          </p:cNvPr>
          <p:cNvSpPr/>
          <p:nvPr/>
        </p:nvSpPr>
        <p:spPr>
          <a:xfrm rot="4724627">
            <a:off x="7273291" y="712734"/>
            <a:ext cx="648072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0E07A062-496E-364D-8B04-DA93B2999D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92" y="4612825"/>
            <a:ext cx="3369617" cy="1954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5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5ED7360-45FF-E745-BDF7-7CFAB91A6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2204864"/>
            <a:ext cx="10972800" cy="1143000"/>
          </a:xfrm>
        </p:spPr>
        <p:txBody>
          <a:bodyPr/>
          <a:lstStyle/>
          <a:p>
            <a:r>
              <a:rPr lang="hu-HU" dirty="0"/>
              <a:t>KÖSZÖNÖM A FIGYELMET!</a:t>
            </a:r>
            <a:br>
              <a:rPr lang="hu-HU" dirty="0"/>
            </a:br>
            <a:r>
              <a:rPr lang="hu-HU" dirty="0"/>
              <a:t>vége a 4-es diasornak</a:t>
            </a:r>
          </a:p>
        </p:txBody>
      </p:sp>
    </p:spTree>
    <p:extLst>
      <p:ext uri="{BB962C8B-B14F-4D97-AF65-F5344CB8AC3E}">
        <p14:creationId xmlns:p14="http://schemas.microsoft.com/office/powerpoint/2010/main" val="677330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47F7134C-E21E-704B-89DE-BE20D2C0CA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3632" y="1196752"/>
            <a:ext cx="6765027" cy="379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30423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26727</TotalTime>
  <Words>165</Words>
  <Application>Microsoft Macintosh PowerPoint</Application>
  <PresentationFormat>Szélesvásznú</PresentationFormat>
  <Paragraphs>27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Alapértelmezett terv</vt:lpstr>
      <vt:lpstr>4. BEÁGYAZOTTSÁG ÉS TÁRSADALMI TŐKE </vt:lpstr>
      <vt:lpstr>A GAZDASÁG TÁRSADALMI BEÁGYAZOTTSÁGA</vt:lpstr>
      <vt:lpstr>GYENGE BEÁGYZOTTSÁG (M. GRANOVETTER) </vt:lpstr>
      <vt:lpstr>A TÁRSADALMI TŐKE</vt:lpstr>
      <vt:lpstr>ERŐS ÉS GYENGE KÖTÉSEK</vt:lpstr>
      <vt:lpstr>KÖSZÖNÖM A FIGYELMET! vége a 4-es diasornak</vt:lpstr>
      <vt:lpstr>PowerPoint-bemutató</vt:lpstr>
    </vt:vector>
  </TitlesOfParts>
  <Company>SZTE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Szeged</dc:title>
  <dc:creator>GTK</dc:creator>
  <cp:lastModifiedBy>Microsoft Office User</cp:lastModifiedBy>
  <cp:revision>353</cp:revision>
  <cp:lastPrinted>2012-05-08T09:09:47Z</cp:lastPrinted>
  <dcterms:created xsi:type="dcterms:W3CDTF">2004-11-03T13:38:10Z</dcterms:created>
  <dcterms:modified xsi:type="dcterms:W3CDTF">2020-01-31T08:43:46Z</dcterms:modified>
</cp:coreProperties>
</file>