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0" r:id="rId2"/>
    <p:sldId id="431" r:id="rId3"/>
    <p:sldId id="432" r:id="rId4"/>
    <p:sldId id="433" r:id="rId5"/>
    <p:sldId id="434" r:id="rId6"/>
    <p:sldId id="435" r:id="rId7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280" autoAdjust="0"/>
  </p:normalViewPr>
  <p:slideViewPr>
    <p:cSldViewPr showGuides="1">
      <p:cViewPr>
        <p:scale>
          <a:sx n="121" d="100"/>
          <a:sy n="121" d="100"/>
        </p:scale>
        <p:origin x="-126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61D1BB-658C-43AC-9402-39521CFEDF13}" type="datetimeFigureOut">
              <a:rPr lang="hu-HU"/>
              <a:pPr>
                <a:defRPr/>
              </a:pPr>
              <a:t>2020.02.17.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388D-AAF6-402D-8559-6FFB9CBE7C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250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044E6-3ABD-4E16-A7F0-2FD0DD99D4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14074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E1D1F-6B14-4672-AAD6-F16CE2FE2A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DAAAE-FEA9-4F76-903A-5338EE7FC5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CAEA-69FC-4177-9395-CB5D4B419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7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A980-0F41-41BF-9E9C-FA32AC865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8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5AAA-8E88-450E-A194-0DBB493216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8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D4560-9DF1-4BBE-96B3-725AF96F1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D7DC-D500-46D8-8C01-9EA35F0CA8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5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396F3-2BEB-491E-886F-2F67BA2C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60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098A-BDC2-4A52-A028-C4EE4DB741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E428E-63B9-44FA-9711-C7D5EF02BD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761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A6D74-F85B-42C8-85B3-1D0B6F98F3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882B-6ECF-4798-BF16-B906E35DB3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1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B3FEC-707F-40FD-AF7C-25D5A5B94F1B}" type="slidenum">
              <a:rPr lang="hu-HU" altLang="hu-HU"/>
              <a:pPr/>
              <a:t>‹#›</a:t>
            </a:fld>
            <a:endParaRPr lang="hu-HU" alt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A és B részvény várható hozamaira és szórására vonatkozóan az alábbi információk állnak rendelkezésre: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 bwMode="auto">
          <a:xfrm>
            <a:off x="1705328" y="1700808"/>
            <a:ext cx="741694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/>
            <a:r>
              <a:rPr lang="hu-HU" sz="2000" kern="0" dirty="0" smtClean="0"/>
              <a:t>a.) Mekkora </a:t>
            </a:r>
            <a:r>
              <a:rPr lang="hu-HU" sz="2000" kern="0" dirty="0"/>
              <a:t>a 75%-</a:t>
            </a:r>
            <a:r>
              <a:rPr lang="hu-HU" sz="2000" kern="0" dirty="0" err="1"/>
              <a:t>ban</a:t>
            </a:r>
            <a:r>
              <a:rPr lang="hu-HU" sz="2000" kern="0" dirty="0"/>
              <a:t> A és 25%-</a:t>
            </a:r>
            <a:r>
              <a:rPr lang="hu-HU" sz="2000" kern="0" dirty="0" err="1"/>
              <a:t>ban</a:t>
            </a:r>
            <a:r>
              <a:rPr lang="hu-HU" sz="2000" kern="0" dirty="0"/>
              <a:t> B részvényből álló portfólió várható hozama?</a:t>
            </a:r>
          </a:p>
          <a:p>
            <a:pPr algn="just"/>
            <a:r>
              <a:rPr lang="hu-HU" sz="2000" kern="0" dirty="0"/>
              <a:t>b</a:t>
            </a:r>
            <a:r>
              <a:rPr lang="hu-HU" sz="2000" kern="0" dirty="0" smtClean="0"/>
              <a:t>.) Mekkora </a:t>
            </a:r>
            <a:r>
              <a:rPr lang="hu-HU" sz="2000" kern="0" dirty="0"/>
              <a:t>a fenti portfólió kockázata, ha a korrelációs együttható értéke +0.4?</a:t>
            </a:r>
          </a:p>
          <a:p>
            <a:pPr algn="just"/>
            <a:r>
              <a:rPr lang="hu-HU" sz="2000" kern="0" dirty="0"/>
              <a:t>c</a:t>
            </a:r>
            <a:r>
              <a:rPr lang="hu-HU" sz="2000" kern="0" dirty="0" smtClean="0"/>
              <a:t>.) Milyen </a:t>
            </a:r>
            <a:r>
              <a:rPr lang="hu-HU" sz="2000" kern="0" dirty="0"/>
              <a:t>arányban járul hozzá a fenti portfólió kockázatához az A illetve B részvény?</a:t>
            </a:r>
          </a:p>
          <a:p>
            <a:pPr algn="just"/>
            <a:r>
              <a:rPr lang="hu-HU" sz="2000" kern="0" dirty="0"/>
              <a:t>d</a:t>
            </a:r>
            <a:r>
              <a:rPr lang="hu-HU" sz="2000" kern="0" dirty="0" smtClean="0"/>
              <a:t>.) Mekkora </a:t>
            </a:r>
            <a:r>
              <a:rPr lang="hu-HU" sz="2000" kern="0" dirty="0"/>
              <a:t>a portfólió kockázata, ha a korrelációs együttható értéke: +1, -1, illetve 0.</a:t>
            </a:r>
          </a:p>
          <a:p>
            <a:pPr algn="just"/>
            <a:r>
              <a:rPr lang="hu-HU" sz="2000" kern="0" dirty="0"/>
              <a:t>e</a:t>
            </a:r>
            <a:r>
              <a:rPr lang="hu-HU" sz="2000" kern="0" dirty="0" smtClean="0"/>
              <a:t>.) Tökéletesen </a:t>
            </a:r>
            <a:r>
              <a:rPr lang="hu-HU" sz="2000" kern="0" dirty="0"/>
              <a:t>negatív korreláció esetén a részvények milyen kombinációja küszöböli ki a kockázatot?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B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9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a.) Mekkora a 75%-</a:t>
            </a:r>
            <a:r>
              <a:rPr lang="hu-HU" sz="2000" dirty="0" err="1"/>
              <a:t>ban</a:t>
            </a:r>
            <a:r>
              <a:rPr lang="hu-HU" sz="2000" dirty="0"/>
              <a:t> A és 25%-</a:t>
            </a:r>
            <a:r>
              <a:rPr lang="hu-HU" sz="2000" dirty="0" err="1"/>
              <a:t>ban</a:t>
            </a:r>
            <a:r>
              <a:rPr lang="hu-HU" sz="2000" dirty="0"/>
              <a:t> B részvényből álló portfólió várható hozama?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B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3131930" y="2407352"/>
                <a:ext cx="5832558" cy="1008000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églalap 5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930" y="2407352"/>
                <a:ext cx="5832558" cy="1008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ekerekített téglalap 6"/>
          <p:cNvSpPr/>
          <p:nvPr/>
        </p:nvSpPr>
        <p:spPr>
          <a:xfrm>
            <a:off x="745606" y="2276872"/>
            <a:ext cx="2376354" cy="1224136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Portfólió várható hozama</a:t>
            </a:r>
            <a:endParaRPr lang="hu-HU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660616" y="3919520"/>
                <a:ext cx="5832558" cy="100800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=0,75∗12%+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,25</m:t>
                      </m:r>
                      <m:r>
                        <a:rPr lang="hu-H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5%=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16" y="3919520"/>
                <a:ext cx="5832558" cy="100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6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b.) Mekkora a fenti portfólió kockázata, ha a korrelációs együttható értéke +0.4?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B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  <p:sp>
        <p:nvSpPr>
          <p:cNvPr id="9" name="Lekerekített téglalap 8"/>
          <p:cNvSpPr/>
          <p:nvPr/>
        </p:nvSpPr>
        <p:spPr>
          <a:xfrm>
            <a:off x="790318" y="1916832"/>
            <a:ext cx="2376354" cy="1224136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Portfólió szórása</a:t>
            </a:r>
            <a:endParaRPr lang="hu-HU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831262" y="4725256"/>
                <a:ext cx="7498802" cy="100800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0,75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0,25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+2∗0,75∗0,25∗20∗30∗0,4</m:t>
                          </m:r>
                        </m:e>
                      </m:rad>
                      <m:r>
                        <a:rPr lang="hu-HU" sz="2000" b="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𝟏𝟗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𝟐𝟔𝟕𝟖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2" y="4725256"/>
                <a:ext cx="7498802" cy="1008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3166672" y="2043815"/>
                <a:ext cx="5554496" cy="1008000"/>
              </a:xfrm>
              <a:prstGeom prst="rect">
                <a:avLst/>
              </a:prstGeom>
              <a:noFill/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72" y="2043815"/>
                <a:ext cx="5554496" cy="100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660616" y="3284984"/>
                <a:ext cx="5832558" cy="1224138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16" y="3284984"/>
                <a:ext cx="5832558" cy="1224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67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c.) Milyen arányban járul hozzá a fenti portfólió kockázatához az A illetve B részvény?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B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  <p:sp>
        <p:nvSpPr>
          <p:cNvPr id="9" name="Lekerekített téglalap 8"/>
          <p:cNvSpPr/>
          <p:nvPr/>
        </p:nvSpPr>
        <p:spPr>
          <a:xfrm>
            <a:off x="790318" y="1916832"/>
            <a:ext cx="2376354" cy="1224136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Hozzájárulás a portfólió kockázatához</a:t>
            </a:r>
            <a:endParaRPr lang="hu-HU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831262" y="4653136"/>
                <a:ext cx="7498802" cy="208823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200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hu-HU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0,75</m:t>
                              </m:r>
                            </m:e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∗20</m:t>
                              </m:r>
                            </m:e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+0,75∗</m:t>
                          </m:r>
                          <m:r>
                            <m:rPr>
                              <m:nor/>
                            </m:rPr>
                            <a:rPr lang="hu-HU" sz="2000" b="0" i="0" smtClean="0">
                              <a:latin typeface="Cambria Math" panose="02040503050406030204" pitchFamily="18" charset="0"/>
                            </a:rPr>
                            <m:t>0,25</m:t>
                          </m:r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nor/>
                            </m:rPr>
                            <a:rPr lang="hu-HU" sz="2000" b="0" i="0" smtClean="0">
                              <a:latin typeface="Cambria Math" panose="02040503050406030204" pitchFamily="18" charset="0"/>
                            </a:rPr>
                            <m:t>240 </m:t>
                          </m:r>
                          <m:r>
                            <m:rPr>
                              <m:nor/>
                            </m:rPr>
                            <a:rPr lang="hu-HU" sz="2000" dirty="0"/>
                            <m:t> </m:t>
                          </m:r>
                        </m:num>
                        <m:den>
                          <m:r>
                            <a:rPr lang="hu-HU" sz="2000" b="0" i="1" dirty="0" smtClean="0">
                              <a:latin typeface="Cambria Math" panose="02040503050406030204" pitchFamily="18" charset="0"/>
                            </a:rPr>
                            <m:t>371,25</m:t>
                          </m:r>
                        </m:den>
                      </m:f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𝟕𝟑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 smtClean="0"/>
              </a:p>
              <a:p>
                <a:endParaRPr lang="hu-HU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hu-HU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+0,75∗</m:t>
                          </m:r>
                          <m:r>
                            <m:rPr>
                              <m:nor/>
                            </m:rPr>
                            <a:rPr lang="hu-HU" sz="2000">
                              <a:latin typeface="Cambria Math" panose="02040503050406030204" pitchFamily="18" charset="0"/>
                            </a:rPr>
                            <m:t>0,25</m:t>
                          </m:r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nor/>
                            </m:rPr>
                            <a:rPr lang="hu-HU" sz="2000">
                              <a:latin typeface="Cambria Math" panose="02040503050406030204" pitchFamily="18" charset="0"/>
                            </a:rPr>
                            <m:t>240 </m:t>
                          </m:r>
                          <m:r>
                            <m:rPr>
                              <m:nor/>
                            </m:rPr>
                            <a:rPr lang="hu-HU" sz="2000" dirty="0"/>
                            <m:t> </m:t>
                          </m:r>
                        </m:num>
                        <m:den>
                          <m:r>
                            <a:rPr lang="hu-HU" sz="2000" i="1" dirty="0">
                              <a:latin typeface="Cambria Math" panose="02040503050406030204" pitchFamily="18" charset="0"/>
                            </a:rPr>
                            <m:t>371,25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hu-HU" sz="2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2" y="4653136"/>
                <a:ext cx="7498802" cy="20882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3166672" y="2043815"/>
                <a:ext cx="5554496" cy="1008000"/>
              </a:xfrm>
              <a:prstGeom prst="rect">
                <a:avLst/>
              </a:prstGeom>
              <a:noFill/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hu-HU" sz="20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hu-HU" sz="2000" dirty="0"/>
                            <m:t>+</m:t>
                          </m:r>
                          <m:sSub>
                            <m:sSub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000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72" y="2043815"/>
                <a:ext cx="5554496" cy="100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660616" y="3284984"/>
                <a:ext cx="5832558" cy="1224138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0∗30∗0,4=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hu-HU" sz="2000" b="1" i="1" baseline="30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hu-HU" sz="2000" b="1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16" y="3284984"/>
                <a:ext cx="5832558" cy="1224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4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d.) Mekkora a portfólió kockázata, ha a korrelációs együttható értéke: +1, -1, illetve 0.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B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  <p:sp>
        <p:nvSpPr>
          <p:cNvPr id="12" name="Lekerekített téglalap 11"/>
          <p:cNvSpPr/>
          <p:nvPr/>
        </p:nvSpPr>
        <p:spPr>
          <a:xfrm>
            <a:off x="790318" y="1700808"/>
            <a:ext cx="2376354" cy="1224136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Portfólió szórása</a:t>
            </a:r>
            <a:endParaRPr lang="hu-HU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611560" y="3717032"/>
                <a:ext cx="8109608" cy="100800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:</m:t>
                      </m:r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0,75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0,25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+2∗0,75∗0,25∗20∗30∗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hu-HU" sz="2000" b="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𝟐𝟐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4" name="Téglalap 13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17032"/>
                <a:ext cx="8109608" cy="1008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3166672" y="1827791"/>
                <a:ext cx="5554496" cy="1008000"/>
              </a:xfrm>
              <a:prstGeom prst="rect">
                <a:avLst/>
              </a:prstGeom>
              <a:noFill/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72" y="1827791"/>
                <a:ext cx="5554496" cy="100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églalap 15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660616" y="2996832"/>
                <a:ext cx="5832558" cy="648192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églalap 15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16" y="2996832"/>
                <a:ext cx="5832558" cy="648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églalap 16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611560" y="4725144"/>
                <a:ext cx="8109608" cy="100800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 :</m:t>
                      </m:r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0,75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0,25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+2∗0,75∗0,25∗20∗30∗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</m:rad>
                      <m:r>
                        <a:rPr lang="hu-HU" sz="2000" b="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𝟕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7" name="Téglalap 16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25144"/>
                <a:ext cx="8109608" cy="1008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611560" y="5733256"/>
                <a:ext cx="8109608" cy="100800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:</m:t>
                      </m:r>
                      <m:sSub>
                        <m:sSub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u-HU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0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0,75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0,25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+2∗0,75∗0,25∗20∗30∗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  <m:r>
                        <a:rPr lang="hu-HU" sz="2000" b="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𝟏𝟔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 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𝟕𝟕</m:t>
                      </m:r>
                      <m:r>
                        <a:rPr lang="hu-HU" sz="2000" b="1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/>
              </a:p>
            </p:txBody>
          </p:sp>
        </mc:Choice>
        <mc:Fallback xmlns="">
          <p:sp>
            <p:nvSpPr>
              <p:cNvPr id="18" name="Téglalap 17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33256"/>
                <a:ext cx="8109608" cy="1008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720080"/>
          </a:xfrm>
        </p:spPr>
        <p:txBody>
          <a:bodyPr/>
          <a:lstStyle/>
          <a:p>
            <a:pPr algn="just"/>
            <a:r>
              <a:rPr lang="hu-HU" sz="2000" dirty="0"/>
              <a:t>e.) Tökéletesen negatív korreláció esetén a részvények milyen kombinációja küszöböli ki a kockázatot?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6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218"/>
              </p:ext>
            </p:extLst>
          </p:nvPr>
        </p:nvGraphicFramePr>
        <p:xfrm>
          <a:off x="1737360" y="738480"/>
          <a:ext cx="6723072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41024">
                  <a:extLst>
                    <a:ext uri="{9D8B030D-6E8A-4147-A177-3AD203B41FA5}">
                      <a16:colId xmlns="" xmlns:a16="http://schemas.microsoft.com/office/drawing/2014/main" val="3128871469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2422240202"/>
                    </a:ext>
                  </a:extLst>
                </a:gridCol>
                <a:gridCol w="2241024">
                  <a:extLst>
                    <a:ext uri="{9D8B030D-6E8A-4147-A177-3AD203B41FA5}">
                      <a16:colId xmlns="" xmlns:a16="http://schemas.microsoft.com/office/drawing/2014/main" val="1587141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Részvény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Hozam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effectLst/>
                        </a:rPr>
                        <a:t>Szórás </a:t>
                      </a:r>
                      <a:r>
                        <a:rPr lang="hu-HU" sz="2000" kern="1000" dirty="0">
                          <a:effectLst/>
                        </a:rPr>
                        <a:t>%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78533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A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12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 20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6998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B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                 15</a:t>
                      </a:r>
                      <a:endParaRPr lang="hu-HU" sz="3600" kern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                  30</a:t>
                      </a:r>
                      <a:endParaRPr lang="hu-HU" sz="3600" kern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95044690"/>
                  </a:ext>
                </a:extLst>
              </a:tr>
            </a:tbl>
          </a:graphicData>
        </a:graphic>
      </p:graphicFrame>
      <p:sp>
        <p:nvSpPr>
          <p:cNvPr id="11" name="Lekerekített téglalap 10"/>
          <p:cNvSpPr/>
          <p:nvPr/>
        </p:nvSpPr>
        <p:spPr>
          <a:xfrm>
            <a:off x="745606" y="2121551"/>
            <a:ext cx="2376354" cy="1224136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Minimális varianciájú portfólió </a:t>
            </a:r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el-GR" sz="2000" dirty="0" smtClean="0">
                <a:solidFill>
                  <a:schemeClr val="bg1"/>
                </a:solidFill>
              </a:rPr>
              <a:t>ρ</a:t>
            </a:r>
            <a:r>
              <a:rPr lang="hu-HU" sz="2000" dirty="0" smtClean="0">
                <a:solidFill>
                  <a:schemeClr val="bg1"/>
                </a:solidFill>
              </a:rPr>
              <a:t>=-1</a:t>
            </a:r>
            <a:r>
              <a:rPr lang="hu-HU" sz="2000" dirty="0">
                <a:solidFill>
                  <a:schemeClr val="bg1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3131840" y="1844824"/>
                <a:ext cx="5832558" cy="1800202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000" b="0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u-HU" sz="20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844824"/>
                <a:ext cx="5832558" cy="18002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églalap 18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656848" y="4101772"/>
                <a:ext cx="5832558" cy="180020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20+</m:t>
                          </m:r>
                          <m: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hu-HU" sz="20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églalap 18">
                <a:extLst>
                  <a:ext uri="{FF2B5EF4-FFF2-40B4-BE49-F238E27FC236}">
                    <a16:creationId xmlns:a16="http://schemas.microsoft.com/office/drawing/2014/main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848" y="4101772"/>
                <a:ext cx="5832558" cy="18002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5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ppt_minta</Template>
  <TotalTime>75862</TotalTime>
  <Words>826</Words>
  <Application>Microsoft Office PowerPoint</Application>
  <PresentationFormat>Diavetítés a képernyőre (4:3 oldalarány)</PresentationFormat>
  <Paragraphs>97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A és B részvény várható hozamaira és szórására vonatkozóan az alábbi információk állnak rendelkezésre:</vt:lpstr>
      <vt:lpstr>a.) Mekkora a 75%-ban A és 25%-ban B részvényből álló portfólió várható hozama?</vt:lpstr>
      <vt:lpstr>b.) Mekkora a fenti portfólió kockázata, ha a korrelációs együttható értéke +0.4?</vt:lpstr>
      <vt:lpstr>c.) Milyen arányban járul hozzá a fenti portfólió kockázatához az A illetve B részvény?</vt:lpstr>
      <vt:lpstr>d.) Mekkora a portfólió kockázata, ha a korrelációs együttható értéke: +1, -1, illetve 0.</vt:lpstr>
      <vt:lpstr>e.) Tökéletesen negatív korreláció esetén a részvények milyen kombinációja küszöböli ki a kockázatot?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Szladek Daniel</cp:lastModifiedBy>
  <cp:revision>3839</cp:revision>
  <dcterms:created xsi:type="dcterms:W3CDTF">2004-11-03T13:38:10Z</dcterms:created>
  <dcterms:modified xsi:type="dcterms:W3CDTF">2020-02-17T09:58:59Z</dcterms:modified>
</cp:coreProperties>
</file>