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72" r:id="rId2"/>
    <p:sldId id="373" r:id="rId3"/>
    <p:sldId id="374" r:id="rId4"/>
    <p:sldId id="375" r:id="rId5"/>
    <p:sldId id="376" r:id="rId6"/>
    <p:sldId id="378" r:id="rId7"/>
    <p:sldId id="379" r:id="rId8"/>
    <p:sldId id="380" r:id="rId9"/>
    <p:sldId id="381" r:id="rId10"/>
  </p:sldIdLst>
  <p:sldSz cx="9144000" cy="6858000" type="screen4x3"/>
  <p:notesSz cx="6735763" cy="9866313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1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éma alapján készült stílus 1 – 4. jelölőszín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éma alapján készült stílus 1 – 6. jelölőszín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éma alapján készült stílus 1 – 2. jelölőszín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7257" autoAdjust="0"/>
  </p:normalViewPr>
  <p:slideViewPr>
    <p:cSldViewPr showGuides="1">
      <p:cViewPr varScale="1">
        <p:scale>
          <a:sx n="110" d="100"/>
          <a:sy n="110" d="100"/>
        </p:scale>
        <p:origin x="-1560" y="-84"/>
      </p:cViewPr>
      <p:guideLst>
        <p:guide orient="horz" pos="211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61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461D1BB-658C-43AC-9402-39521CFEDF13}" type="datetimeFigureOut">
              <a:rPr lang="hu-HU"/>
              <a:pPr>
                <a:defRPr/>
              </a:pPr>
              <a:t>2020.02.17.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83388D-AAF6-402D-8559-6FFB9CBE7C4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42506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6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Mintaszöveg szerkesztése</a:t>
            </a:r>
          </a:p>
          <a:p>
            <a:pPr lvl="1"/>
            <a:r>
              <a:rPr lang="en-US" noProof="0"/>
              <a:t>Második szint</a:t>
            </a:r>
          </a:p>
          <a:p>
            <a:pPr lvl="2"/>
            <a:r>
              <a:rPr lang="en-US" noProof="0"/>
              <a:t>Harmadik szint</a:t>
            </a:r>
          </a:p>
          <a:p>
            <a:pPr lvl="3"/>
            <a:r>
              <a:rPr lang="en-US" noProof="0"/>
              <a:t>Negyedik szint</a:t>
            </a:r>
          </a:p>
          <a:p>
            <a:pPr lvl="4"/>
            <a:r>
              <a:rPr lang="en-US" noProof="0"/>
              <a:t>Ötödik szint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1044E6-3ABD-4E16-A7F0-2FD0DD99D4FE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6140746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E1D1F-6B14-4672-AAD6-F16CE2FE2A14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9588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BDAAAE-FEA9-4F76-903A-5338EE7FC5B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6454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B4CAEA-69FC-4177-9395-CB5D4B41940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6679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37A980-0F41-41BF-9E9C-FA32AC86593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56800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EC5AAA-8E88-450E-A194-0DBB49321672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8823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6D4560-9DF1-4BBE-96B3-725AF96F1B62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26531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D9D7DC-D500-46D8-8C01-9EA35F0CA8E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05981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C396F3-2BEB-491E-886F-2F67BA2C7F2D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06039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CB098A-BDC2-4A52-A028-C4EE4DB741B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8715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1E428E-63B9-44FA-9711-C7D5EF02BDB2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77611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A6D74-F85B-42C8-85B3-1D0B6F98F30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89223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5E882B-6ECF-4798-BF16-B906E35DB30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0819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2DB3FEC-707F-40FD-AF7C-25D5A5B94F1B}" type="slidenum">
              <a:rPr lang="hu-HU" altLang="hu-HU"/>
              <a:pPr/>
              <a:t>‹#›</a:t>
            </a:fld>
            <a:endParaRPr lang="hu-HU" altLang="hu-HU"/>
          </a:p>
        </p:txBody>
      </p:sp>
      <p:pic>
        <p:nvPicPr>
          <p:cNvPr id="1031" name="Picture 8" descr="SZTE_eng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91560" y="44624"/>
            <a:ext cx="7416944" cy="4248472"/>
          </a:xfrm>
        </p:spPr>
        <p:txBody>
          <a:bodyPr/>
          <a:lstStyle/>
          <a:p>
            <a:pPr algn="just"/>
            <a:r>
              <a:rPr lang="hu-HU" sz="2000" dirty="0" smtClean="0"/>
              <a:t>Egy </a:t>
            </a:r>
            <a:r>
              <a:rPr lang="hu-HU" sz="2000" dirty="0"/>
              <a:t>vállalat új üzemcsarnokának beruházási igénye 100 </a:t>
            </a:r>
            <a:r>
              <a:rPr lang="hu-HU" sz="2000" dirty="0" err="1"/>
              <a:t>MFt</a:t>
            </a:r>
            <a:r>
              <a:rPr lang="hu-HU" sz="2000" dirty="0"/>
              <a:t>, amit 10 év alatt, lineárisan lehet </a:t>
            </a:r>
            <a:r>
              <a:rPr lang="hu-HU" sz="2000" dirty="0" smtClean="0"/>
              <a:t>leírni. A </a:t>
            </a:r>
            <a:r>
              <a:rPr lang="hu-HU" sz="2000" dirty="0"/>
              <a:t>működés során tervezett árbevétel az első évben 40 </a:t>
            </a:r>
            <a:r>
              <a:rPr lang="hu-HU" sz="2000" dirty="0" err="1"/>
              <a:t>MFt</a:t>
            </a:r>
            <a:r>
              <a:rPr lang="hu-HU" sz="2000" dirty="0"/>
              <a:t>, amely a tervek szerint évi 10 </a:t>
            </a:r>
            <a:r>
              <a:rPr lang="hu-HU" sz="2000" dirty="0" err="1"/>
              <a:t>MFt-tal</a:t>
            </a:r>
            <a:r>
              <a:rPr lang="hu-HU" sz="2000" dirty="0"/>
              <a:t> </a:t>
            </a:r>
            <a:r>
              <a:rPr lang="hu-HU" sz="2000" dirty="0" smtClean="0"/>
              <a:t>növelhető. A </a:t>
            </a:r>
            <a:r>
              <a:rPr lang="hu-HU" sz="2000" dirty="0"/>
              <a:t>folyó ráfordítások értéke az első évben 20 </a:t>
            </a:r>
            <a:r>
              <a:rPr lang="hu-HU" sz="2000" dirty="0" err="1"/>
              <a:t>MFt</a:t>
            </a:r>
            <a:r>
              <a:rPr lang="hu-HU" sz="2000" dirty="0"/>
              <a:t>, amely évi 5 </a:t>
            </a:r>
            <a:r>
              <a:rPr lang="hu-HU" sz="2000" dirty="0" err="1"/>
              <a:t>MFt-tal</a:t>
            </a:r>
            <a:r>
              <a:rPr lang="hu-HU" sz="2000" dirty="0"/>
              <a:t> fog várhatóan emelkedni. </a:t>
            </a:r>
            <a:r>
              <a:rPr lang="hu-HU" sz="2000" dirty="0" smtClean="0"/>
              <a:t>A </a:t>
            </a:r>
            <a:r>
              <a:rPr lang="hu-HU" sz="2000" dirty="0"/>
              <a:t>szükséges forgótőkeigény induláskor 10 </a:t>
            </a:r>
            <a:r>
              <a:rPr lang="hu-HU" sz="2000" dirty="0" err="1"/>
              <a:t>MFt</a:t>
            </a:r>
            <a:r>
              <a:rPr lang="hu-HU" sz="2000" dirty="0"/>
              <a:t>, a későbbiekben az egyes évek végén az adott évi árbevétel felére fog rúgni. </a:t>
            </a:r>
            <a:r>
              <a:rPr lang="hu-HU" sz="2000" dirty="0" smtClean="0"/>
              <a:t>A </a:t>
            </a:r>
            <a:r>
              <a:rPr lang="hu-HU" sz="2000" dirty="0"/>
              <a:t>vállalat a harmadik év végén a gyárat (befektetett tárgyi eszközök + forgóeszközök) mindösszesen 100 </a:t>
            </a:r>
            <a:r>
              <a:rPr lang="hu-HU" sz="2000" dirty="0" err="1"/>
              <a:t>MFt-ért</a:t>
            </a:r>
            <a:r>
              <a:rPr lang="hu-HU" sz="2000" dirty="0"/>
              <a:t> tudja értékesíteni. A vállalat nyereségét 16%-os adó terheli.</a:t>
            </a:r>
            <a:br>
              <a:rPr lang="hu-HU" sz="2000" dirty="0"/>
            </a:br>
            <a:r>
              <a:rPr lang="hu-HU" sz="2000" dirty="0"/>
              <a:t/>
            </a:r>
            <a:br>
              <a:rPr lang="hu-HU" sz="2000" dirty="0"/>
            </a:br>
            <a:r>
              <a:rPr lang="hu-HU" sz="2000" dirty="0"/>
              <a:t>Írjuk fel a vállalat pénzáramlását! </a:t>
            </a:r>
            <a:br>
              <a:rPr lang="hu-HU" sz="2000" dirty="0"/>
            </a:br>
            <a:r>
              <a:rPr lang="hu-HU" sz="2000" dirty="0"/>
              <a:t>Vegyük figyelembe szokásos feltételezéseinket, és az egyes évek pénzáramlásait az adott évek végéhez rendelje hozzá!</a:t>
            </a:r>
          </a:p>
        </p:txBody>
      </p:sp>
      <p:sp>
        <p:nvSpPr>
          <p:cNvPr id="3" name="Téglalap: lekerekített 2">
            <a:extLst>
              <a:ext uri="{FF2B5EF4-FFF2-40B4-BE49-F238E27FC236}">
                <a16:creationId xmlns="" xmlns:a16="http://schemas.microsoft.com/office/drawing/2014/main" id="{4C4AAD7A-5C07-4FB9-BACE-ACAAC018EB11}"/>
              </a:ext>
            </a:extLst>
          </p:cNvPr>
          <p:cNvSpPr/>
          <p:nvPr/>
        </p:nvSpPr>
        <p:spPr>
          <a:xfrm>
            <a:off x="611560" y="44624"/>
            <a:ext cx="1080000" cy="1080000"/>
          </a:xfrm>
          <a:prstGeom prst="teardrop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 smtClean="0">
                <a:solidFill>
                  <a:schemeClr val="bg1"/>
                </a:solidFill>
              </a:rPr>
              <a:t>0</a:t>
            </a:r>
            <a:endParaRPr lang="hu-H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29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91560" y="44624"/>
            <a:ext cx="7416944" cy="1944216"/>
          </a:xfrm>
        </p:spPr>
        <p:txBody>
          <a:bodyPr/>
          <a:lstStyle/>
          <a:p>
            <a:pPr algn="just"/>
            <a:r>
              <a:rPr lang="hu-HU" sz="1600" dirty="0" smtClean="0"/>
              <a:t>Egy </a:t>
            </a:r>
            <a:r>
              <a:rPr lang="hu-HU" sz="1600" dirty="0"/>
              <a:t>vállalat új üzemcsarnokának </a:t>
            </a:r>
            <a:r>
              <a:rPr lang="hu-HU" sz="1600" b="1" i="1" u="sng" dirty="0"/>
              <a:t>beruházási igénye 100 </a:t>
            </a:r>
            <a:r>
              <a:rPr lang="hu-HU" sz="1600" b="1" i="1" u="sng" dirty="0" err="1"/>
              <a:t>MFt</a:t>
            </a:r>
            <a:r>
              <a:rPr lang="hu-HU" sz="1600" dirty="0"/>
              <a:t>, amit 10 év alatt, lineárisan lehet </a:t>
            </a:r>
            <a:r>
              <a:rPr lang="hu-HU" sz="1600" dirty="0" smtClean="0"/>
              <a:t>leírni. A </a:t>
            </a:r>
            <a:r>
              <a:rPr lang="hu-HU" sz="1600" dirty="0"/>
              <a:t>működés során tervezett árbevétel az első évben 40 </a:t>
            </a:r>
            <a:r>
              <a:rPr lang="hu-HU" sz="1600" dirty="0" err="1"/>
              <a:t>MFt</a:t>
            </a:r>
            <a:r>
              <a:rPr lang="hu-HU" sz="1600" dirty="0"/>
              <a:t>, amely a tervek szerint évi 10 </a:t>
            </a:r>
            <a:r>
              <a:rPr lang="hu-HU" sz="1600" dirty="0" err="1"/>
              <a:t>MFt-tal</a:t>
            </a:r>
            <a:r>
              <a:rPr lang="hu-HU" sz="1600" dirty="0"/>
              <a:t> </a:t>
            </a:r>
            <a:r>
              <a:rPr lang="hu-HU" sz="1600" dirty="0" smtClean="0"/>
              <a:t>növelhető. A </a:t>
            </a:r>
            <a:r>
              <a:rPr lang="hu-HU" sz="1600" dirty="0"/>
              <a:t>folyó ráfordítások értéke az első évben 20 </a:t>
            </a:r>
            <a:r>
              <a:rPr lang="hu-HU" sz="1600" dirty="0" err="1"/>
              <a:t>MFt</a:t>
            </a:r>
            <a:r>
              <a:rPr lang="hu-HU" sz="1600" dirty="0"/>
              <a:t>, amely évi 5 </a:t>
            </a:r>
            <a:r>
              <a:rPr lang="hu-HU" sz="1600" dirty="0" err="1"/>
              <a:t>MFt-tal</a:t>
            </a:r>
            <a:r>
              <a:rPr lang="hu-HU" sz="1600" dirty="0"/>
              <a:t> fog várhatóan emelkedni. </a:t>
            </a:r>
            <a:r>
              <a:rPr lang="hu-HU" sz="1600" dirty="0" smtClean="0"/>
              <a:t>A </a:t>
            </a:r>
            <a:r>
              <a:rPr lang="hu-HU" sz="1600" dirty="0"/>
              <a:t>szükséges </a:t>
            </a:r>
            <a:r>
              <a:rPr lang="hu-HU" sz="1600" b="1" i="1" u="sng" dirty="0"/>
              <a:t>forgótőkeigény induláskor 10 </a:t>
            </a:r>
            <a:r>
              <a:rPr lang="hu-HU" sz="1600" b="1" i="1" u="sng" dirty="0" err="1"/>
              <a:t>MFt</a:t>
            </a:r>
            <a:r>
              <a:rPr lang="hu-HU" sz="1600" dirty="0"/>
              <a:t>, a későbbiekben az egyes évek végén az adott évi árbevétel felére fog rúgni. </a:t>
            </a:r>
            <a:r>
              <a:rPr lang="hu-HU" sz="1600" dirty="0" smtClean="0"/>
              <a:t>A </a:t>
            </a:r>
            <a:r>
              <a:rPr lang="hu-HU" sz="1600" dirty="0"/>
              <a:t>vállalat a harmadik év végén a gyárat (befektetett tárgyi eszközök + forgóeszközök) mindösszesen 100 </a:t>
            </a:r>
            <a:r>
              <a:rPr lang="hu-HU" sz="1600" dirty="0" err="1"/>
              <a:t>MFt-ért</a:t>
            </a:r>
            <a:r>
              <a:rPr lang="hu-HU" sz="1600" dirty="0"/>
              <a:t> tudja értékesíteni. A vállalat nyereségét 16%-os adó terheli</a:t>
            </a:r>
            <a:r>
              <a:rPr lang="hu-HU" sz="1600" dirty="0" smtClean="0"/>
              <a:t>.</a:t>
            </a:r>
            <a:endParaRPr lang="hu-HU" sz="1600" dirty="0"/>
          </a:p>
        </p:txBody>
      </p:sp>
      <p:sp>
        <p:nvSpPr>
          <p:cNvPr id="3" name="Téglalap: lekerekített 2">
            <a:extLst>
              <a:ext uri="{FF2B5EF4-FFF2-40B4-BE49-F238E27FC236}">
                <a16:creationId xmlns="" xmlns:a16="http://schemas.microsoft.com/office/drawing/2014/main" id="{4C4AAD7A-5C07-4FB9-BACE-ACAAC018EB11}"/>
              </a:ext>
            </a:extLst>
          </p:cNvPr>
          <p:cNvSpPr/>
          <p:nvPr/>
        </p:nvSpPr>
        <p:spPr>
          <a:xfrm>
            <a:off x="611560" y="44624"/>
            <a:ext cx="1080000" cy="1080000"/>
          </a:xfrm>
          <a:prstGeom prst="teardrop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 smtClean="0">
                <a:solidFill>
                  <a:schemeClr val="bg1"/>
                </a:solidFill>
              </a:rPr>
              <a:t>0</a:t>
            </a:r>
            <a:endParaRPr lang="hu-HU" sz="2800" b="1" dirty="0">
              <a:solidFill>
                <a:schemeClr val="bg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825654"/>
              </p:ext>
            </p:extLst>
          </p:nvPr>
        </p:nvGraphicFramePr>
        <p:xfrm>
          <a:off x="323529" y="2112963"/>
          <a:ext cx="8640961" cy="46284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650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89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89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89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898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Év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1.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2.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3.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u="none" strike="noStrike" dirty="0">
                          <a:effectLst/>
                          <a:latin typeface="+mn-lt"/>
                        </a:rPr>
                        <a:t>Kezdő pénzáram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u="none" strike="noStrike" dirty="0">
                          <a:effectLst/>
                          <a:latin typeface="+mn-lt"/>
                        </a:rPr>
                        <a:t>-110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+ Árbevétel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50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 Folyó működési költségek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-20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-25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-30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 Értékcsökkenés/amortizáció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-10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-10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-10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= Adózás előtti eredmény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 Társasági adó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-1,6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-2,4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-3,2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= </a:t>
                      </a:r>
                      <a:r>
                        <a:rPr lang="hu-HU" sz="20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Adózott eredmény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8,4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12,6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16,8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+ Értékcsökkenés/amortizáció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= Folyó működésből származó </a:t>
                      </a:r>
                      <a:r>
                        <a:rPr lang="hu-HU" sz="2000" b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cf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18,4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22,6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26,8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± Forgótőke változás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-10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-5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-5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= Működési pénzáram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8,4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17,6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21,8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Végső pénzáram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631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91560" y="44624"/>
            <a:ext cx="7416944" cy="1944216"/>
          </a:xfrm>
        </p:spPr>
        <p:txBody>
          <a:bodyPr/>
          <a:lstStyle/>
          <a:p>
            <a:pPr algn="just"/>
            <a:r>
              <a:rPr lang="hu-HU" sz="1600" dirty="0" smtClean="0"/>
              <a:t>Egy </a:t>
            </a:r>
            <a:r>
              <a:rPr lang="hu-HU" sz="1600" dirty="0"/>
              <a:t>vállalat új üzemcsarnokának beruházási igénye 100 </a:t>
            </a:r>
            <a:r>
              <a:rPr lang="hu-HU" sz="1600" dirty="0" err="1"/>
              <a:t>MFt</a:t>
            </a:r>
            <a:r>
              <a:rPr lang="hu-HU" sz="1600" dirty="0"/>
              <a:t>, amit 10 év alatt, lineárisan lehet </a:t>
            </a:r>
            <a:r>
              <a:rPr lang="hu-HU" sz="1600" dirty="0" smtClean="0"/>
              <a:t>leírni. A </a:t>
            </a:r>
            <a:r>
              <a:rPr lang="hu-HU" sz="1600" dirty="0"/>
              <a:t>működés során tervezett </a:t>
            </a:r>
            <a:r>
              <a:rPr lang="hu-HU" sz="1600" b="1" i="1" u="sng" dirty="0"/>
              <a:t>árbevétel az első évben 40 </a:t>
            </a:r>
            <a:r>
              <a:rPr lang="hu-HU" sz="1600" b="1" i="1" u="sng" dirty="0" err="1"/>
              <a:t>MFt</a:t>
            </a:r>
            <a:r>
              <a:rPr lang="hu-HU" sz="1600" b="1" i="1" u="sng" dirty="0"/>
              <a:t>, amely a tervek szerint évi 10 </a:t>
            </a:r>
            <a:r>
              <a:rPr lang="hu-HU" sz="1600" b="1" i="1" u="sng" dirty="0" err="1"/>
              <a:t>MFt-tal</a:t>
            </a:r>
            <a:r>
              <a:rPr lang="hu-HU" sz="1600" b="1" i="1" u="sng" dirty="0"/>
              <a:t> </a:t>
            </a:r>
            <a:r>
              <a:rPr lang="hu-HU" sz="1600" b="1" i="1" u="sng" dirty="0" smtClean="0"/>
              <a:t>növelhető</a:t>
            </a:r>
            <a:r>
              <a:rPr lang="hu-HU" sz="1600" dirty="0" smtClean="0"/>
              <a:t>. A </a:t>
            </a:r>
            <a:r>
              <a:rPr lang="hu-HU" sz="1600" dirty="0"/>
              <a:t>folyó ráfordítások értéke az első évben 20 </a:t>
            </a:r>
            <a:r>
              <a:rPr lang="hu-HU" sz="1600" dirty="0" err="1"/>
              <a:t>MFt</a:t>
            </a:r>
            <a:r>
              <a:rPr lang="hu-HU" sz="1600" dirty="0"/>
              <a:t>, amely évi 5 </a:t>
            </a:r>
            <a:r>
              <a:rPr lang="hu-HU" sz="1600" dirty="0" err="1"/>
              <a:t>MFt-tal</a:t>
            </a:r>
            <a:r>
              <a:rPr lang="hu-HU" sz="1600" dirty="0"/>
              <a:t> fog várhatóan emelkedni. </a:t>
            </a:r>
            <a:r>
              <a:rPr lang="hu-HU" sz="1600" dirty="0" smtClean="0"/>
              <a:t>A </a:t>
            </a:r>
            <a:r>
              <a:rPr lang="hu-HU" sz="1600" dirty="0"/>
              <a:t>szükséges forgótőkeigény induláskor 10 </a:t>
            </a:r>
            <a:r>
              <a:rPr lang="hu-HU" sz="1600" dirty="0" err="1"/>
              <a:t>MFt</a:t>
            </a:r>
            <a:r>
              <a:rPr lang="hu-HU" sz="1600" dirty="0"/>
              <a:t>, a későbbiekben az egyes évek végén az adott évi árbevétel felére fog rúgni. </a:t>
            </a:r>
            <a:r>
              <a:rPr lang="hu-HU" sz="1600" dirty="0" smtClean="0"/>
              <a:t>A </a:t>
            </a:r>
            <a:r>
              <a:rPr lang="hu-HU" sz="1600" dirty="0"/>
              <a:t>vállalat a harmadik év végén a gyárat (befektetett tárgyi eszközök + forgóeszközök) mindösszesen 100 </a:t>
            </a:r>
            <a:r>
              <a:rPr lang="hu-HU" sz="1600" dirty="0" err="1"/>
              <a:t>MFt-ért</a:t>
            </a:r>
            <a:r>
              <a:rPr lang="hu-HU" sz="1600" dirty="0"/>
              <a:t> tudja értékesíteni. A vállalat nyereségét 16%-os adó terheli</a:t>
            </a:r>
            <a:r>
              <a:rPr lang="hu-HU" sz="1600" dirty="0" smtClean="0"/>
              <a:t>.</a:t>
            </a:r>
            <a:endParaRPr lang="hu-HU" sz="1600" dirty="0"/>
          </a:p>
        </p:txBody>
      </p:sp>
      <p:sp>
        <p:nvSpPr>
          <p:cNvPr id="3" name="Téglalap: lekerekített 2">
            <a:extLst>
              <a:ext uri="{FF2B5EF4-FFF2-40B4-BE49-F238E27FC236}">
                <a16:creationId xmlns="" xmlns:a16="http://schemas.microsoft.com/office/drawing/2014/main" id="{4C4AAD7A-5C07-4FB9-BACE-ACAAC018EB11}"/>
              </a:ext>
            </a:extLst>
          </p:cNvPr>
          <p:cNvSpPr/>
          <p:nvPr/>
        </p:nvSpPr>
        <p:spPr>
          <a:xfrm>
            <a:off x="611560" y="44624"/>
            <a:ext cx="1080000" cy="1080000"/>
          </a:xfrm>
          <a:prstGeom prst="teardrop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 smtClean="0">
                <a:solidFill>
                  <a:schemeClr val="bg1"/>
                </a:solidFill>
              </a:rPr>
              <a:t>0</a:t>
            </a:r>
            <a:endParaRPr lang="hu-HU" sz="2800" b="1" dirty="0">
              <a:solidFill>
                <a:schemeClr val="bg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638471"/>
              </p:ext>
            </p:extLst>
          </p:nvPr>
        </p:nvGraphicFramePr>
        <p:xfrm>
          <a:off x="323529" y="2112963"/>
          <a:ext cx="8640961" cy="46284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650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89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89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89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898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Év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1.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2.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3.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u="none" strike="noStrike" dirty="0">
                          <a:effectLst/>
                          <a:latin typeface="+mn-lt"/>
                        </a:rPr>
                        <a:t>Kezdő pénzáram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u="none" strike="noStrike" dirty="0">
                          <a:effectLst/>
                          <a:latin typeface="+mn-lt"/>
                        </a:rPr>
                        <a:t>-110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 Árbevétel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 Folyó működési költségek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-20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-25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-30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 Értékcsökkenés/amortizáció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-10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-10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-10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= Adózás előtti eredmény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 Társasági adó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-1,6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-2,4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-3,2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= </a:t>
                      </a:r>
                      <a:r>
                        <a:rPr lang="hu-HU" sz="20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Adózott eredmény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8,4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12,6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16,8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+ Értékcsökkenés/amortizáció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= Folyó működésből származó </a:t>
                      </a:r>
                      <a:r>
                        <a:rPr lang="hu-HU" sz="2000" b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cf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18,4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22,6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26,8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± Forgótőke változás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-10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-5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-5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= Működési pénzáram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8,4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17,6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21,8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Végső pénzáram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706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91560" y="44624"/>
            <a:ext cx="7416944" cy="1944216"/>
          </a:xfrm>
        </p:spPr>
        <p:txBody>
          <a:bodyPr/>
          <a:lstStyle/>
          <a:p>
            <a:pPr algn="just"/>
            <a:r>
              <a:rPr lang="hu-HU" sz="1600" dirty="0" smtClean="0"/>
              <a:t>Egy </a:t>
            </a:r>
            <a:r>
              <a:rPr lang="hu-HU" sz="1600" dirty="0"/>
              <a:t>vállalat új üzemcsarnokának beruházási igénye 100 </a:t>
            </a:r>
            <a:r>
              <a:rPr lang="hu-HU" sz="1600" dirty="0" err="1"/>
              <a:t>MFt</a:t>
            </a:r>
            <a:r>
              <a:rPr lang="hu-HU" sz="1600" dirty="0"/>
              <a:t>, amit 10 év alatt, lineárisan lehet </a:t>
            </a:r>
            <a:r>
              <a:rPr lang="hu-HU" sz="1600" dirty="0" smtClean="0"/>
              <a:t>leírni. A </a:t>
            </a:r>
            <a:r>
              <a:rPr lang="hu-HU" sz="1600" dirty="0"/>
              <a:t>működés során tervezett árbevétel az első évben 40 </a:t>
            </a:r>
            <a:r>
              <a:rPr lang="hu-HU" sz="1600" dirty="0" err="1"/>
              <a:t>MFt</a:t>
            </a:r>
            <a:r>
              <a:rPr lang="hu-HU" sz="1600" dirty="0"/>
              <a:t>, amely a tervek szerint évi 10 </a:t>
            </a:r>
            <a:r>
              <a:rPr lang="hu-HU" sz="1600" dirty="0" err="1"/>
              <a:t>MFt-tal</a:t>
            </a:r>
            <a:r>
              <a:rPr lang="hu-HU" sz="1600" dirty="0"/>
              <a:t> </a:t>
            </a:r>
            <a:r>
              <a:rPr lang="hu-HU" sz="1600" dirty="0" smtClean="0"/>
              <a:t>növelhető. </a:t>
            </a:r>
            <a:r>
              <a:rPr lang="hu-HU" sz="1600" b="1" i="1" u="sng" dirty="0" smtClean="0"/>
              <a:t>A </a:t>
            </a:r>
            <a:r>
              <a:rPr lang="hu-HU" sz="1600" b="1" i="1" u="sng" dirty="0"/>
              <a:t>folyó ráfordítások értéke az első évben 20 </a:t>
            </a:r>
            <a:r>
              <a:rPr lang="hu-HU" sz="1600" b="1" i="1" u="sng" dirty="0" err="1"/>
              <a:t>MFt</a:t>
            </a:r>
            <a:r>
              <a:rPr lang="hu-HU" sz="1600" b="1" i="1" u="sng" dirty="0"/>
              <a:t>, amely évi 5 </a:t>
            </a:r>
            <a:r>
              <a:rPr lang="hu-HU" sz="1600" b="1" i="1" u="sng" dirty="0" err="1"/>
              <a:t>MFt-tal</a:t>
            </a:r>
            <a:r>
              <a:rPr lang="hu-HU" sz="1600" b="1" i="1" u="sng" dirty="0"/>
              <a:t> fog várhatóan emelkedni.</a:t>
            </a:r>
            <a:r>
              <a:rPr lang="hu-HU" sz="1600" dirty="0"/>
              <a:t> </a:t>
            </a:r>
            <a:r>
              <a:rPr lang="hu-HU" sz="1600" dirty="0" smtClean="0"/>
              <a:t>A </a:t>
            </a:r>
            <a:r>
              <a:rPr lang="hu-HU" sz="1600" dirty="0"/>
              <a:t>szükséges forgótőkeigény induláskor 10 </a:t>
            </a:r>
            <a:r>
              <a:rPr lang="hu-HU" sz="1600" dirty="0" err="1"/>
              <a:t>MFt</a:t>
            </a:r>
            <a:r>
              <a:rPr lang="hu-HU" sz="1600" dirty="0"/>
              <a:t>, a későbbiekben az egyes évek végén az adott évi árbevétel felére fog rúgni. </a:t>
            </a:r>
            <a:r>
              <a:rPr lang="hu-HU" sz="1600" dirty="0" smtClean="0"/>
              <a:t>A </a:t>
            </a:r>
            <a:r>
              <a:rPr lang="hu-HU" sz="1600" dirty="0"/>
              <a:t>vállalat a harmadik év végén a gyárat (befektetett tárgyi eszközök + forgóeszközök) mindösszesen 100 </a:t>
            </a:r>
            <a:r>
              <a:rPr lang="hu-HU" sz="1600" dirty="0" err="1"/>
              <a:t>MFt-ért</a:t>
            </a:r>
            <a:r>
              <a:rPr lang="hu-HU" sz="1600" dirty="0"/>
              <a:t> tudja értékesíteni. A vállalat nyereségét 16%-os adó terheli</a:t>
            </a:r>
            <a:r>
              <a:rPr lang="hu-HU" sz="1600" dirty="0" smtClean="0"/>
              <a:t>.</a:t>
            </a:r>
            <a:endParaRPr lang="hu-HU" sz="1600" dirty="0"/>
          </a:p>
        </p:txBody>
      </p:sp>
      <p:sp>
        <p:nvSpPr>
          <p:cNvPr id="3" name="Téglalap: lekerekített 2">
            <a:extLst>
              <a:ext uri="{FF2B5EF4-FFF2-40B4-BE49-F238E27FC236}">
                <a16:creationId xmlns="" xmlns:a16="http://schemas.microsoft.com/office/drawing/2014/main" id="{4C4AAD7A-5C07-4FB9-BACE-ACAAC018EB11}"/>
              </a:ext>
            </a:extLst>
          </p:cNvPr>
          <p:cNvSpPr/>
          <p:nvPr/>
        </p:nvSpPr>
        <p:spPr>
          <a:xfrm>
            <a:off x="611560" y="44624"/>
            <a:ext cx="1080000" cy="1080000"/>
          </a:xfrm>
          <a:prstGeom prst="teardrop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 smtClean="0">
                <a:solidFill>
                  <a:schemeClr val="bg1"/>
                </a:solidFill>
              </a:rPr>
              <a:t>0</a:t>
            </a:r>
            <a:endParaRPr lang="hu-HU" sz="2800" b="1" dirty="0">
              <a:solidFill>
                <a:schemeClr val="bg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529935"/>
              </p:ext>
            </p:extLst>
          </p:nvPr>
        </p:nvGraphicFramePr>
        <p:xfrm>
          <a:off x="323529" y="2112963"/>
          <a:ext cx="8640961" cy="46284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650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89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89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89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898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Év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1.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2.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3.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u="none" strike="noStrike" dirty="0">
                          <a:effectLst/>
                          <a:latin typeface="+mn-lt"/>
                        </a:rPr>
                        <a:t>Kezdő pénzáram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u="none" strike="noStrike" dirty="0">
                          <a:effectLst/>
                          <a:latin typeface="+mn-lt"/>
                        </a:rPr>
                        <a:t>-110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 Árbevétel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Folyó működési költségek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-20</a:t>
                      </a:r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-25</a:t>
                      </a:r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-30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 Értékcsökkenés/amortizáció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-10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-10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-10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= Adózás előtti eredmény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 Társasági adó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-1,6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-2,4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-3,2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= </a:t>
                      </a:r>
                      <a:r>
                        <a:rPr lang="hu-HU" sz="20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Adózott eredmény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8,4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12,6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16,8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+ Értékcsökkenés/amortizáció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= Folyó működésből származó </a:t>
                      </a:r>
                      <a:r>
                        <a:rPr lang="hu-HU" sz="2000" b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cf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18,4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22,6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26,8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± Forgótőke változás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-10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-5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-5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= Működési pénzáram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8,4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17,6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21,8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Végső pénzáram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127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91560" y="44624"/>
            <a:ext cx="7416944" cy="1944216"/>
          </a:xfrm>
        </p:spPr>
        <p:txBody>
          <a:bodyPr/>
          <a:lstStyle/>
          <a:p>
            <a:pPr algn="just"/>
            <a:r>
              <a:rPr lang="hu-HU" sz="1600" dirty="0" smtClean="0"/>
              <a:t>Egy </a:t>
            </a:r>
            <a:r>
              <a:rPr lang="hu-HU" sz="1600" dirty="0"/>
              <a:t>vállalat új üzemcsarnokának </a:t>
            </a:r>
            <a:r>
              <a:rPr lang="hu-HU" sz="1600" b="1" i="1" u="sng" dirty="0"/>
              <a:t>beruházási igénye 100 </a:t>
            </a:r>
            <a:r>
              <a:rPr lang="hu-HU" sz="1600" b="1" i="1" u="sng" dirty="0" err="1"/>
              <a:t>MFt</a:t>
            </a:r>
            <a:r>
              <a:rPr lang="hu-HU" sz="1600" b="1" i="1" u="sng" dirty="0"/>
              <a:t>, amit 10 év alatt, lineárisan lehet </a:t>
            </a:r>
            <a:r>
              <a:rPr lang="hu-HU" sz="1600" b="1" i="1" u="sng" dirty="0" smtClean="0"/>
              <a:t>leírni.</a:t>
            </a:r>
            <a:r>
              <a:rPr lang="hu-HU" sz="1600" dirty="0" smtClean="0"/>
              <a:t> A </a:t>
            </a:r>
            <a:r>
              <a:rPr lang="hu-HU" sz="1600" dirty="0"/>
              <a:t>működés során tervezett árbevétel az első évben 40 </a:t>
            </a:r>
            <a:r>
              <a:rPr lang="hu-HU" sz="1600" dirty="0" err="1"/>
              <a:t>MFt</a:t>
            </a:r>
            <a:r>
              <a:rPr lang="hu-HU" sz="1600" dirty="0"/>
              <a:t>, amely a tervek szerint évi 10 </a:t>
            </a:r>
            <a:r>
              <a:rPr lang="hu-HU" sz="1600" dirty="0" err="1"/>
              <a:t>MFt-tal</a:t>
            </a:r>
            <a:r>
              <a:rPr lang="hu-HU" sz="1600" dirty="0"/>
              <a:t> </a:t>
            </a:r>
            <a:r>
              <a:rPr lang="hu-HU" sz="1600" dirty="0" smtClean="0"/>
              <a:t>növelhető. A </a:t>
            </a:r>
            <a:r>
              <a:rPr lang="hu-HU" sz="1600" dirty="0"/>
              <a:t>folyó ráfordítások értéke az első évben 20 </a:t>
            </a:r>
            <a:r>
              <a:rPr lang="hu-HU" sz="1600" dirty="0" err="1"/>
              <a:t>MFt</a:t>
            </a:r>
            <a:r>
              <a:rPr lang="hu-HU" sz="1600" dirty="0"/>
              <a:t>, amely évi 5 </a:t>
            </a:r>
            <a:r>
              <a:rPr lang="hu-HU" sz="1600" dirty="0" err="1"/>
              <a:t>MFt-tal</a:t>
            </a:r>
            <a:r>
              <a:rPr lang="hu-HU" sz="1600" dirty="0"/>
              <a:t> fog várhatóan emelkedni. </a:t>
            </a:r>
            <a:r>
              <a:rPr lang="hu-HU" sz="1600" dirty="0" smtClean="0"/>
              <a:t>A </a:t>
            </a:r>
            <a:r>
              <a:rPr lang="hu-HU" sz="1600" dirty="0"/>
              <a:t>szükséges forgótőkeigény induláskor 10 </a:t>
            </a:r>
            <a:r>
              <a:rPr lang="hu-HU" sz="1600" dirty="0" err="1"/>
              <a:t>MFt</a:t>
            </a:r>
            <a:r>
              <a:rPr lang="hu-HU" sz="1600" dirty="0"/>
              <a:t>, a későbbiekben az egyes évek végén az adott évi árbevétel felére fog rúgni. </a:t>
            </a:r>
            <a:r>
              <a:rPr lang="hu-HU" sz="1600" dirty="0" smtClean="0"/>
              <a:t>A </a:t>
            </a:r>
            <a:r>
              <a:rPr lang="hu-HU" sz="1600" dirty="0"/>
              <a:t>vállalat a harmadik év végén a gyárat (befektetett tárgyi eszközök + forgóeszközök) mindösszesen 100 </a:t>
            </a:r>
            <a:r>
              <a:rPr lang="hu-HU" sz="1600" dirty="0" err="1"/>
              <a:t>MFt-ért</a:t>
            </a:r>
            <a:r>
              <a:rPr lang="hu-HU" sz="1600" dirty="0"/>
              <a:t> tudja értékesíteni. A vállalat nyereségét 16%-os adó terheli</a:t>
            </a:r>
            <a:r>
              <a:rPr lang="hu-HU" sz="1600" dirty="0" smtClean="0"/>
              <a:t>.</a:t>
            </a:r>
            <a:endParaRPr lang="hu-HU" sz="1600" dirty="0"/>
          </a:p>
        </p:txBody>
      </p:sp>
      <p:sp>
        <p:nvSpPr>
          <p:cNvPr id="3" name="Téglalap: lekerekített 2">
            <a:extLst>
              <a:ext uri="{FF2B5EF4-FFF2-40B4-BE49-F238E27FC236}">
                <a16:creationId xmlns="" xmlns:a16="http://schemas.microsoft.com/office/drawing/2014/main" id="{4C4AAD7A-5C07-4FB9-BACE-ACAAC018EB11}"/>
              </a:ext>
            </a:extLst>
          </p:cNvPr>
          <p:cNvSpPr/>
          <p:nvPr/>
        </p:nvSpPr>
        <p:spPr>
          <a:xfrm>
            <a:off x="611560" y="44624"/>
            <a:ext cx="1080000" cy="1080000"/>
          </a:xfrm>
          <a:prstGeom prst="teardrop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 smtClean="0">
                <a:solidFill>
                  <a:schemeClr val="bg1"/>
                </a:solidFill>
              </a:rPr>
              <a:t>0</a:t>
            </a:r>
            <a:endParaRPr lang="hu-HU" sz="2800" b="1" dirty="0">
              <a:solidFill>
                <a:schemeClr val="bg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756721"/>
              </p:ext>
            </p:extLst>
          </p:nvPr>
        </p:nvGraphicFramePr>
        <p:xfrm>
          <a:off x="323529" y="2112963"/>
          <a:ext cx="8640961" cy="46284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650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89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89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89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898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Év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1.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2.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3.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u="none" strike="noStrike" dirty="0">
                          <a:effectLst/>
                          <a:latin typeface="+mn-lt"/>
                        </a:rPr>
                        <a:t>Kezdő pénzáram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u="none" strike="noStrike" dirty="0">
                          <a:effectLst/>
                          <a:latin typeface="+mn-lt"/>
                        </a:rPr>
                        <a:t>-110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 Árbevétel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Folyó működési költségek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-20</a:t>
                      </a:r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-25</a:t>
                      </a:r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-30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Értékcsökkenés/amortizáció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-10</a:t>
                      </a:r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-10</a:t>
                      </a:r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-10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= Adózás előtti eredmény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 Társasági adó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-1,6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-2,4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-3,2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= </a:t>
                      </a:r>
                      <a:r>
                        <a:rPr lang="hu-HU" sz="20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Adózott eredmény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8,4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12,6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16,8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+ Értékcsökkenés/amortizáció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= Folyó működésből származó </a:t>
                      </a:r>
                      <a:r>
                        <a:rPr lang="hu-HU" sz="2000" b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cf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18,4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22,6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26,8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± Forgótőke változás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-10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-5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-5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= Működési pénzáram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8,4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17,6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21,8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Végső pénzáram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283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91560" y="44624"/>
            <a:ext cx="7416944" cy="1944216"/>
          </a:xfrm>
        </p:spPr>
        <p:txBody>
          <a:bodyPr/>
          <a:lstStyle/>
          <a:p>
            <a:pPr algn="just"/>
            <a:r>
              <a:rPr lang="hu-HU" sz="1600" dirty="0" smtClean="0"/>
              <a:t>Egy </a:t>
            </a:r>
            <a:r>
              <a:rPr lang="hu-HU" sz="1600" dirty="0"/>
              <a:t>vállalat új üzemcsarnokának beruházási igénye 100 </a:t>
            </a:r>
            <a:r>
              <a:rPr lang="hu-HU" sz="1600" dirty="0" err="1"/>
              <a:t>MFt</a:t>
            </a:r>
            <a:r>
              <a:rPr lang="hu-HU" sz="1600" dirty="0"/>
              <a:t>, amit 10 év alatt, lineárisan lehet </a:t>
            </a:r>
            <a:r>
              <a:rPr lang="hu-HU" sz="1600" dirty="0" smtClean="0"/>
              <a:t>leírni. A </a:t>
            </a:r>
            <a:r>
              <a:rPr lang="hu-HU" sz="1600" dirty="0"/>
              <a:t>működés során tervezett árbevétel az első évben 40 </a:t>
            </a:r>
            <a:r>
              <a:rPr lang="hu-HU" sz="1600" dirty="0" err="1"/>
              <a:t>MFt</a:t>
            </a:r>
            <a:r>
              <a:rPr lang="hu-HU" sz="1600" dirty="0"/>
              <a:t>, amely a tervek szerint évi 10 </a:t>
            </a:r>
            <a:r>
              <a:rPr lang="hu-HU" sz="1600" dirty="0" err="1"/>
              <a:t>MFt-tal</a:t>
            </a:r>
            <a:r>
              <a:rPr lang="hu-HU" sz="1600" dirty="0"/>
              <a:t> </a:t>
            </a:r>
            <a:r>
              <a:rPr lang="hu-HU" sz="1600" dirty="0" smtClean="0"/>
              <a:t>növelhető. A </a:t>
            </a:r>
            <a:r>
              <a:rPr lang="hu-HU" sz="1600" dirty="0"/>
              <a:t>folyó ráfordítások értéke az első évben 20 </a:t>
            </a:r>
            <a:r>
              <a:rPr lang="hu-HU" sz="1600" dirty="0" err="1"/>
              <a:t>MFt</a:t>
            </a:r>
            <a:r>
              <a:rPr lang="hu-HU" sz="1600" dirty="0"/>
              <a:t>, amely évi 5 </a:t>
            </a:r>
            <a:r>
              <a:rPr lang="hu-HU" sz="1600" dirty="0" err="1"/>
              <a:t>MFt-tal</a:t>
            </a:r>
            <a:r>
              <a:rPr lang="hu-HU" sz="1600" dirty="0"/>
              <a:t> fog várhatóan emelkedni. </a:t>
            </a:r>
            <a:r>
              <a:rPr lang="hu-HU" sz="1600" dirty="0" smtClean="0"/>
              <a:t>A </a:t>
            </a:r>
            <a:r>
              <a:rPr lang="hu-HU" sz="1600" dirty="0"/>
              <a:t>szükséges forgótőkeigény induláskor 10 </a:t>
            </a:r>
            <a:r>
              <a:rPr lang="hu-HU" sz="1600" dirty="0" err="1"/>
              <a:t>MFt</a:t>
            </a:r>
            <a:r>
              <a:rPr lang="hu-HU" sz="1600" dirty="0"/>
              <a:t>, a későbbiekben az egyes évek végén az adott évi árbevétel felére fog rúgni. </a:t>
            </a:r>
            <a:r>
              <a:rPr lang="hu-HU" sz="1600" dirty="0" smtClean="0"/>
              <a:t>A </a:t>
            </a:r>
            <a:r>
              <a:rPr lang="hu-HU" sz="1600" dirty="0"/>
              <a:t>vállalat a harmadik év végén a gyárat (befektetett tárgyi eszközök + forgóeszközök) mindösszesen 100 </a:t>
            </a:r>
            <a:r>
              <a:rPr lang="hu-HU" sz="1600" dirty="0" err="1"/>
              <a:t>MFt-ért</a:t>
            </a:r>
            <a:r>
              <a:rPr lang="hu-HU" sz="1600" dirty="0"/>
              <a:t> tudja értékesíteni. </a:t>
            </a:r>
            <a:r>
              <a:rPr lang="hu-HU" sz="1600" b="1" i="1" u="sng" dirty="0"/>
              <a:t>A vállalat nyereségét 16%-os adó terheli</a:t>
            </a:r>
            <a:r>
              <a:rPr lang="hu-HU" sz="1600" b="1" i="1" u="sng" dirty="0" smtClean="0"/>
              <a:t>.</a:t>
            </a:r>
            <a:endParaRPr lang="hu-HU" sz="1600" b="1" i="1" u="sng" dirty="0"/>
          </a:p>
        </p:txBody>
      </p:sp>
      <p:sp>
        <p:nvSpPr>
          <p:cNvPr id="3" name="Téglalap: lekerekített 2">
            <a:extLst>
              <a:ext uri="{FF2B5EF4-FFF2-40B4-BE49-F238E27FC236}">
                <a16:creationId xmlns="" xmlns:a16="http://schemas.microsoft.com/office/drawing/2014/main" id="{4C4AAD7A-5C07-4FB9-BACE-ACAAC018EB11}"/>
              </a:ext>
            </a:extLst>
          </p:cNvPr>
          <p:cNvSpPr/>
          <p:nvPr/>
        </p:nvSpPr>
        <p:spPr>
          <a:xfrm>
            <a:off x="611560" y="44624"/>
            <a:ext cx="1080000" cy="1080000"/>
          </a:xfrm>
          <a:prstGeom prst="teardrop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 smtClean="0">
                <a:solidFill>
                  <a:schemeClr val="bg1"/>
                </a:solidFill>
              </a:rPr>
              <a:t>0</a:t>
            </a:r>
            <a:endParaRPr lang="hu-HU" sz="2800" b="1" dirty="0">
              <a:solidFill>
                <a:schemeClr val="bg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676011"/>
              </p:ext>
            </p:extLst>
          </p:nvPr>
        </p:nvGraphicFramePr>
        <p:xfrm>
          <a:off x="323529" y="2112963"/>
          <a:ext cx="8640961" cy="46284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650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89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89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89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898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Év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1.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2.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3.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u="none" strike="noStrike" dirty="0">
                          <a:effectLst/>
                          <a:latin typeface="+mn-lt"/>
                        </a:rPr>
                        <a:t>Kezdő pénzáram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u="none" strike="noStrike" dirty="0">
                          <a:effectLst/>
                          <a:latin typeface="+mn-lt"/>
                        </a:rPr>
                        <a:t>-110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 Árbevétel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Folyó működési költségek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-20</a:t>
                      </a:r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-25</a:t>
                      </a:r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-30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Értékcsökkenés/amortizáció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-10</a:t>
                      </a:r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-10</a:t>
                      </a:r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-10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= Adózás előtti eredmény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Társasági adó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-1,6</a:t>
                      </a:r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-2,4</a:t>
                      </a:r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-3,2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= </a:t>
                      </a:r>
                      <a:r>
                        <a:rPr lang="hu-HU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Adózott eredmény</a:t>
                      </a:r>
                      <a:endParaRPr lang="hu-HU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8,4</a:t>
                      </a:r>
                      <a:endParaRPr lang="hu-HU" sz="20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12,6</a:t>
                      </a:r>
                      <a:endParaRPr lang="hu-HU" sz="20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16,8</a:t>
                      </a:r>
                      <a:endParaRPr lang="hu-HU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+ Értékcsökkenés/amortizáció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= Folyó működésből származó </a:t>
                      </a:r>
                      <a:r>
                        <a:rPr lang="hu-HU" sz="2000" b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cf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18,4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22,6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26,8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± Forgótőke változás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-10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-5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-5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= Működési pénzáram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8,4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17,6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21,8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Végső pénzáram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841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91560" y="44624"/>
            <a:ext cx="7416944" cy="1944216"/>
          </a:xfrm>
        </p:spPr>
        <p:txBody>
          <a:bodyPr/>
          <a:lstStyle/>
          <a:p>
            <a:pPr algn="just"/>
            <a:r>
              <a:rPr lang="hu-HU" sz="1600" dirty="0" smtClean="0"/>
              <a:t>Egy </a:t>
            </a:r>
            <a:r>
              <a:rPr lang="hu-HU" sz="1600" dirty="0"/>
              <a:t>vállalat új üzemcsarnokának </a:t>
            </a:r>
            <a:r>
              <a:rPr lang="hu-HU" sz="1600" b="1" i="1" u="sng" dirty="0"/>
              <a:t>beruházási igénye 100 </a:t>
            </a:r>
            <a:r>
              <a:rPr lang="hu-HU" sz="1600" b="1" i="1" u="sng" dirty="0" err="1"/>
              <a:t>MFt</a:t>
            </a:r>
            <a:r>
              <a:rPr lang="hu-HU" sz="1600" b="1" i="1" u="sng" dirty="0"/>
              <a:t>, amit 10 év alatt, lineárisan lehet </a:t>
            </a:r>
            <a:r>
              <a:rPr lang="hu-HU" sz="1600" b="1" i="1" u="sng" dirty="0" smtClean="0"/>
              <a:t>leírni.</a:t>
            </a:r>
            <a:r>
              <a:rPr lang="hu-HU" sz="1600" dirty="0" smtClean="0"/>
              <a:t> A </a:t>
            </a:r>
            <a:r>
              <a:rPr lang="hu-HU" sz="1600" dirty="0"/>
              <a:t>működés során tervezett árbevétel az első évben 40 </a:t>
            </a:r>
            <a:r>
              <a:rPr lang="hu-HU" sz="1600" dirty="0" err="1"/>
              <a:t>MFt</a:t>
            </a:r>
            <a:r>
              <a:rPr lang="hu-HU" sz="1600" dirty="0"/>
              <a:t>, amely a tervek szerint évi 10 </a:t>
            </a:r>
            <a:r>
              <a:rPr lang="hu-HU" sz="1600" dirty="0" err="1"/>
              <a:t>MFt-tal</a:t>
            </a:r>
            <a:r>
              <a:rPr lang="hu-HU" sz="1600" dirty="0"/>
              <a:t> </a:t>
            </a:r>
            <a:r>
              <a:rPr lang="hu-HU" sz="1600" dirty="0" smtClean="0"/>
              <a:t>növelhető. A </a:t>
            </a:r>
            <a:r>
              <a:rPr lang="hu-HU" sz="1600" dirty="0"/>
              <a:t>folyó ráfordítások értéke az első évben 20 </a:t>
            </a:r>
            <a:r>
              <a:rPr lang="hu-HU" sz="1600" dirty="0" err="1"/>
              <a:t>MFt</a:t>
            </a:r>
            <a:r>
              <a:rPr lang="hu-HU" sz="1600" dirty="0"/>
              <a:t>, amely évi 5 </a:t>
            </a:r>
            <a:r>
              <a:rPr lang="hu-HU" sz="1600" dirty="0" err="1"/>
              <a:t>MFt-tal</a:t>
            </a:r>
            <a:r>
              <a:rPr lang="hu-HU" sz="1600" dirty="0"/>
              <a:t> fog várhatóan emelkedni. </a:t>
            </a:r>
            <a:r>
              <a:rPr lang="hu-HU" sz="1600" dirty="0" smtClean="0"/>
              <a:t>A </a:t>
            </a:r>
            <a:r>
              <a:rPr lang="hu-HU" sz="1600" dirty="0"/>
              <a:t>szükséges forgótőkeigény induláskor 10 </a:t>
            </a:r>
            <a:r>
              <a:rPr lang="hu-HU" sz="1600" dirty="0" err="1"/>
              <a:t>MFt</a:t>
            </a:r>
            <a:r>
              <a:rPr lang="hu-HU" sz="1600" dirty="0"/>
              <a:t>, a későbbiekben az egyes évek végén az adott évi árbevétel felére fog rúgni. </a:t>
            </a:r>
            <a:r>
              <a:rPr lang="hu-HU" sz="1600" dirty="0" smtClean="0"/>
              <a:t>A </a:t>
            </a:r>
            <a:r>
              <a:rPr lang="hu-HU" sz="1600" dirty="0"/>
              <a:t>vállalat a harmadik év végén a gyárat (befektetett tárgyi eszközök + forgóeszközök) mindösszesen 100 </a:t>
            </a:r>
            <a:r>
              <a:rPr lang="hu-HU" sz="1600" dirty="0" err="1"/>
              <a:t>MFt-ért</a:t>
            </a:r>
            <a:r>
              <a:rPr lang="hu-HU" sz="1600" dirty="0"/>
              <a:t> tudja értékesíteni. A vállalat nyereségét 16%-os adó terheli</a:t>
            </a:r>
            <a:r>
              <a:rPr lang="hu-HU" sz="1600" dirty="0" smtClean="0"/>
              <a:t>.</a:t>
            </a:r>
            <a:endParaRPr lang="hu-HU" sz="1600" dirty="0"/>
          </a:p>
        </p:txBody>
      </p:sp>
      <p:sp>
        <p:nvSpPr>
          <p:cNvPr id="3" name="Téglalap: lekerekített 2">
            <a:extLst>
              <a:ext uri="{FF2B5EF4-FFF2-40B4-BE49-F238E27FC236}">
                <a16:creationId xmlns="" xmlns:a16="http://schemas.microsoft.com/office/drawing/2014/main" id="{4C4AAD7A-5C07-4FB9-BACE-ACAAC018EB11}"/>
              </a:ext>
            </a:extLst>
          </p:cNvPr>
          <p:cNvSpPr/>
          <p:nvPr/>
        </p:nvSpPr>
        <p:spPr>
          <a:xfrm>
            <a:off x="611560" y="44624"/>
            <a:ext cx="1080000" cy="1080000"/>
          </a:xfrm>
          <a:prstGeom prst="teardrop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 smtClean="0">
                <a:solidFill>
                  <a:schemeClr val="bg1"/>
                </a:solidFill>
              </a:rPr>
              <a:t>0</a:t>
            </a:r>
            <a:endParaRPr lang="hu-HU" sz="2800" b="1" dirty="0">
              <a:solidFill>
                <a:schemeClr val="bg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24930"/>
              </p:ext>
            </p:extLst>
          </p:nvPr>
        </p:nvGraphicFramePr>
        <p:xfrm>
          <a:off x="323529" y="2112963"/>
          <a:ext cx="8640961" cy="46284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650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89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89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89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898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Év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1.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2.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3.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u="none" strike="noStrike" dirty="0">
                          <a:effectLst/>
                          <a:latin typeface="+mn-lt"/>
                        </a:rPr>
                        <a:t>Kezdő pénzáram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u="none" strike="noStrike" dirty="0">
                          <a:effectLst/>
                          <a:latin typeface="+mn-lt"/>
                        </a:rPr>
                        <a:t>-110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 Árbevétel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Folyó működési költségek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-20</a:t>
                      </a:r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-25</a:t>
                      </a:r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-30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Értékcsökkenés/amortizáció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-10</a:t>
                      </a:r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-10</a:t>
                      </a:r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-10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= Adózás előtti eredmény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Társasági adó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-1,6</a:t>
                      </a:r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-2,4</a:t>
                      </a:r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-3,2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= </a:t>
                      </a:r>
                      <a:r>
                        <a:rPr lang="hu-HU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Adózott eredmény</a:t>
                      </a:r>
                      <a:endParaRPr lang="hu-HU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8,4</a:t>
                      </a:r>
                      <a:endParaRPr lang="hu-HU" sz="20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12,6</a:t>
                      </a:r>
                      <a:endParaRPr lang="hu-HU" sz="20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16,8</a:t>
                      </a:r>
                      <a:endParaRPr lang="hu-HU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 Értékcsökkenés/amortizáció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= Folyó működésből származó </a:t>
                      </a:r>
                      <a:r>
                        <a:rPr lang="hu-HU" sz="2000" b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cf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18,4</a:t>
                      </a:r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22,6</a:t>
                      </a:r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26,8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± Forgótőke változás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-10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-5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-5</a:t>
                      </a:r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= Működési pénzáram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8,4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17,6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21,8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Végső pénzáram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310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91560" y="44624"/>
            <a:ext cx="7416944" cy="1944216"/>
          </a:xfrm>
        </p:spPr>
        <p:txBody>
          <a:bodyPr/>
          <a:lstStyle/>
          <a:p>
            <a:pPr algn="just"/>
            <a:r>
              <a:rPr lang="hu-HU" sz="1600" dirty="0" smtClean="0"/>
              <a:t>Egy </a:t>
            </a:r>
            <a:r>
              <a:rPr lang="hu-HU" sz="1600" dirty="0"/>
              <a:t>vállalat új üzemcsarnokának beruházási igénye 100 </a:t>
            </a:r>
            <a:r>
              <a:rPr lang="hu-HU" sz="1600" dirty="0" err="1"/>
              <a:t>MFt</a:t>
            </a:r>
            <a:r>
              <a:rPr lang="hu-HU" sz="1600" dirty="0"/>
              <a:t>, amit 10 év alatt, lineárisan lehet </a:t>
            </a:r>
            <a:r>
              <a:rPr lang="hu-HU" sz="1600" dirty="0" smtClean="0"/>
              <a:t>leírni. A </a:t>
            </a:r>
            <a:r>
              <a:rPr lang="hu-HU" sz="1600" dirty="0"/>
              <a:t>működés során tervezett árbevétel az első évben 40 </a:t>
            </a:r>
            <a:r>
              <a:rPr lang="hu-HU" sz="1600" dirty="0" err="1"/>
              <a:t>MFt</a:t>
            </a:r>
            <a:r>
              <a:rPr lang="hu-HU" sz="1600" dirty="0"/>
              <a:t>, amely a tervek szerint évi 10 </a:t>
            </a:r>
            <a:r>
              <a:rPr lang="hu-HU" sz="1600" dirty="0" err="1"/>
              <a:t>MFt-tal</a:t>
            </a:r>
            <a:r>
              <a:rPr lang="hu-HU" sz="1600" dirty="0"/>
              <a:t> </a:t>
            </a:r>
            <a:r>
              <a:rPr lang="hu-HU" sz="1600" dirty="0" smtClean="0"/>
              <a:t>növelhető. A </a:t>
            </a:r>
            <a:r>
              <a:rPr lang="hu-HU" sz="1600" dirty="0"/>
              <a:t>folyó ráfordítások értéke az első évben 20 </a:t>
            </a:r>
            <a:r>
              <a:rPr lang="hu-HU" sz="1600" dirty="0" err="1"/>
              <a:t>MFt</a:t>
            </a:r>
            <a:r>
              <a:rPr lang="hu-HU" sz="1600" dirty="0"/>
              <a:t>, amely évi 5 </a:t>
            </a:r>
            <a:r>
              <a:rPr lang="hu-HU" sz="1600" dirty="0" err="1"/>
              <a:t>MFt-tal</a:t>
            </a:r>
            <a:r>
              <a:rPr lang="hu-HU" sz="1600" dirty="0"/>
              <a:t> fog várhatóan emelkedni. </a:t>
            </a:r>
            <a:r>
              <a:rPr lang="hu-HU" sz="1600" dirty="0" smtClean="0"/>
              <a:t>A </a:t>
            </a:r>
            <a:r>
              <a:rPr lang="hu-HU" sz="1600" dirty="0"/>
              <a:t>szükséges forgótőkeigény induláskor 10 </a:t>
            </a:r>
            <a:r>
              <a:rPr lang="hu-HU" sz="1600" dirty="0" err="1"/>
              <a:t>MFt</a:t>
            </a:r>
            <a:r>
              <a:rPr lang="hu-HU" sz="1600" dirty="0"/>
              <a:t>, </a:t>
            </a:r>
            <a:r>
              <a:rPr lang="hu-HU" sz="1600" b="1" i="1" u="sng" dirty="0"/>
              <a:t>a későbbiekben az egyes évek végén az adott évi árbevétel felére fog rúgni.</a:t>
            </a:r>
            <a:r>
              <a:rPr lang="hu-HU" sz="1600" dirty="0"/>
              <a:t> </a:t>
            </a:r>
            <a:r>
              <a:rPr lang="hu-HU" sz="1600" dirty="0" smtClean="0"/>
              <a:t>A </a:t>
            </a:r>
            <a:r>
              <a:rPr lang="hu-HU" sz="1600" dirty="0"/>
              <a:t>vállalat a harmadik év végén a gyárat (befektetett tárgyi eszközök + forgóeszközök) mindösszesen 100 </a:t>
            </a:r>
            <a:r>
              <a:rPr lang="hu-HU" sz="1600" dirty="0" err="1"/>
              <a:t>MFt-ért</a:t>
            </a:r>
            <a:r>
              <a:rPr lang="hu-HU" sz="1600" dirty="0"/>
              <a:t> tudja értékesíteni. A vállalat nyereségét 16%-os adó terheli</a:t>
            </a:r>
            <a:r>
              <a:rPr lang="hu-HU" sz="1600" dirty="0" smtClean="0"/>
              <a:t>.</a:t>
            </a:r>
            <a:endParaRPr lang="hu-HU" sz="1600" dirty="0"/>
          </a:p>
        </p:txBody>
      </p:sp>
      <p:sp>
        <p:nvSpPr>
          <p:cNvPr id="3" name="Téglalap: lekerekített 2">
            <a:extLst>
              <a:ext uri="{FF2B5EF4-FFF2-40B4-BE49-F238E27FC236}">
                <a16:creationId xmlns="" xmlns:a16="http://schemas.microsoft.com/office/drawing/2014/main" id="{4C4AAD7A-5C07-4FB9-BACE-ACAAC018EB11}"/>
              </a:ext>
            </a:extLst>
          </p:cNvPr>
          <p:cNvSpPr/>
          <p:nvPr/>
        </p:nvSpPr>
        <p:spPr>
          <a:xfrm>
            <a:off x="611560" y="44624"/>
            <a:ext cx="1080000" cy="1080000"/>
          </a:xfrm>
          <a:prstGeom prst="teardrop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 smtClean="0">
                <a:solidFill>
                  <a:schemeClr val="bg1"/>
                </a:solidFill>
              </a:rPr>
              <a:t>0</a:t>
            </a:r>
            <a:endParaRPr lang="hu-HU" sz="2800" b="1" dirty="0">
              <a:solidFill>
                <a:schemeClr val="bg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798656"/>
              </p:ext>
            </p:extLst>
          </p:nvPr>
        </p:nvGraphicFramePr>
        <p:xfrm>
          <a:off x="323529" y="2112963"/>
          <a:ext cx="8640961" cy="46284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650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89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89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89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898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Év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1.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2.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3.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u="none" strike="noStrike" dirty="0">
                          <a:effectLst/>
                          <a:latin typeface="+mn-lt"/>
                        </a:rPr>
                        <a:t>Kezdő pénzáram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u="none" strike="noStrike" dirty="0">
                          <a:effectLst/>
                          <a:latin typeface="+mn-lt"/>
                        </a:rPr>
                        <a:t>-110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 Árbevétel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Folyó működési költségek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-20</a:t>
                      </a:r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-25</a:t>
                      </a:r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-30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Értékcsökkenés/amortizáció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-10</a:t>
                      </a:r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-10</a:t>
                      </a:r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-10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= Adózás előtti eredmény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Társasági adó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-1,6</a:t>
                      </a:r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-2,4</a:t>
                      </a:r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-3,2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= </a:t>
                      </a:r>
                      <a:r>
                        <a:rPr lang="hu-HU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Adózott eredmény</a:t>
                      </a:r>
                      <a:endParaRPr lang="hu-HU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8,4</a:t>
                      </a:r>
                      <a:endParaRPr lang="hu-HU" sz="20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12,6</a:t>
                      </a:r>
                      <a:endParaRPr lang="hu-HU" sz="20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16,8</a:t>
                      </a:r>
                      <a:endParaRPr lang="hu-HU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 Értékcsökkenés/amortizáció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= Folyó működésből származó </a:t>
                      </a:r>
                      <a:r>
                        <a:rPr lang="hu-HU" sz="2000" b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cf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18,4</a:t>
                      </a:r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22,6</a:t>
                      </a:r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26,8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± Forgótőke változás</a:t>
                      </a:r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-10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-5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-5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= Működési pénzáram</a:t>
                      </a:r>
                      <a:endParaRPr lang="hu-HU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8,4</a:t>
                      </a:r>
                      <a:endParaRPr lang="hu-HU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17,6</a:t>
                      </a:r>
                      <a:endParaRPr lang="hu-HU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21,8</a:t>
                      </a:r>
                      <a:endParaRPr lang="hu-HU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Végső pénzáram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140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91560" y="44624"/>
            <a:ext cx="7416944" cy="1944216"/>
          </a:xfrm>
        </p:spPr>
        <p:txBody>
          <a:bodyPr/>
          <a:lstStyle/>
          <a:p>
            <a:pPr algn="just"/>
            <a:r>
              <a:rPr lang="hu-HU" sz="1600" dirty="0" smtClean="0"/>
              <a:t>Egy </a:t>
            </a:r>
            <a:r>
              <a:rPr lang="hu-HU" sz="1600" dirty="0"/>
              <a:t>vállalat új üzemcsarnokának beruházási igénye 100 </a:t>
            </a:r>
            <a:r>
              <a:rPr lang="hu-HU" sz="1600" dirty="0" err="1"/>
              <a:t>MFt</a:t>
            </a:r>
            <a:r>
              <a:rPr lang="hu-HU" sz="1600" dirty="0"/>
              <a:t>, amit 10 év alatt, lineárisan lehet </a:t>
            </a:r>
            <a:r>
              <a:rPr lang="hu-HU" sz="1600" dirty="0" smtClean="0"/>
              <a:t>leírni. A </a:t>
            </a:r>
            <a:r>
              <a:rPr lang="hu-HU" sz="1600" dirty="0"/>
              <a:t>működés során tervezett árbevétel az első évben 40 </a:t>
            </a:r>
            <a:r>
              <a:rPr lang="hu-HU" sz="1600" dirty="0" err="1"/>
              <a:t>MFt</a:t>
            </a:r>
            <a:r>
              <a:rPr lang="hu-HU" sz="1600" dirty="0"/>
              <a:t>, amely a tervek szerint évi 10 </a:t>
            </a:r>
            <a:r>
              <a:rPr lang="hu-HU" sz="1600" dirty="0" err="1"/>
              <a:t>MFt-tal</a:t>
            </a:r>
            <a:r>
              <a:rPr lang="hu-HU" sz="1600" dirty="0"/>
              <a:t> </a:t>
            </a:r>
            <a:r>
              <a:rPr lang="hu-HU" sz="1600" dirty="0" smtClean="0"/>
              <a:t>növelhető. A </a:t>
            </a:r>
            <a:r>
              <a:rPr lang="hu-HU" sz="1600" dirty="0"/>
              <a:t>folyó ráfordítások értéke az első évben 20 </a:t>
            </a:r>
            <a:r>
              <a:rPr lang="hu-HU" sz="1600" dirty="0" err="1"/>
              <a:t>MFt</a:t>
            </a:r>
            <a:r>
              <a:rPr lang="hu-HU" sz="1600" dirty="0"/>
              <a:t>, amely évi 5 </a:t>
            </a:r>
            <a:r>
              <a:rPr lang="hu-HU" sz="1600" dirty="0" err="1"/>
              <a:t>MFt-tal</a:t>
            </a:r>
            <a:r>
              <a:rPr lang="hu-HU" sz="1600" dirty="0"/>
              <a:t> fog várhatóan emelkedni. </a:t>
            </a:r>
            <a:r>
              <a:rPr lang="hu-HU" sz="1600" dirty="0" smtClean="0"/>
              <a:t>A </a:t>
            </a:r>
            <a:r>
              <a:rPr lang="hu-HU" sz="1600" dirty="0"/>
              <a:t>szükséges forgótőkeigény induláskor 10 </a:t>
            </a:r>
            <a:r>
              <a:rPr lang="hu-HU" sz="1600" dirty="0" err="1"/>
              <a:t>MFt</a:t>
            </a:r>
            <a:r>
              <a:rPr lang="hu-HU" sz="1600" dirty="0"/>
              <a:t>, a későbbiekben az egyes évek végén az adott évi árbevétel felére fog rúgni. </a:t>
            </a:r>
            <a:r>
              <a:rPr lang="hu-HU" sz="1600" b="1" i="1" u="sng" dirty="0" smtClean="0"/>
              <a:t>A </a:t>
            </a:r>
            <a:r>
              <a:rPr lang="hu-HU" sz="1600" b="1" i="1" u="sng" dirty="0"/>
              <a:t>vállalat a harmadik év végén a gyárat (befektetett tárgyi eszközök + forgóeszközök) mindösszesen 100 </a:t>
            </a:r>
            <a:r>
              <a:rPr lang="hu-HU" sz="1600" b="1" i="1" u="sng" dirty="0" err="1"/>
              <a:t>MFt-ért</a:t>
            </a:r>
            <a:r>
              <a:rPr lang="hu-HU" sz="1600" b="1" i="1" u="sng" dirty="0"/>
              <a:t> tudja értékesíteni.</a:t>
            </a:r>
            <a:r>
              <a:rPr lang="hu-HU" sz="1600" dirty="0"/>
              <a:t> A vállalat nyereségét 16%-os adó terheli</a:t>
            </a:r>
            <a:r>
              <a:rPr lang="hu-HU" sz="1600" dirty="0" smtClean="0"/>
              <a:t>.</a:t>
            </a:r>
            <a:endParaRPr lang="hu-HU" sz="1600" dirty="0"/>
          </a:p>
        </p:txBody>
      </p:sp>
      <p:sp>
        <p:nvSpPr>
          <p:cNvPr id="3" name="Téglalap: lekerekített 2">
            <a:extLst>
              <a:ext uri="{FF2B5EF4-FFF2-40B4-BE49-F238E27FC236}">
                <a16:creationId xmlns="" xmlns:a16="http://schemas.microsoft.com/office/drawing/2014/main" id="{4C4AAD7A-5C07-4FB9-BACE-ACAAC018EB11}"/>
              </a:ext>
            </a:extLst>
          </p:cNvPr>
          <p:cNvSpPr/>
          <p:nvPr/>
        </p:nvSpPr>
        <p:spPr>
          <a:xfrm>
            <a:off x="611560" y="44624"/>
            <a:ext cx="1080000" cy="1080000"/>
          </a:xfrm>
          <a:prstGeom prst="teardrop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 smtClean="0">
                <a:solidFill>
                  <a:schemeClr val="bg1"/>
                </a:solidFill>
              </a:rPr>
              <a:t>0</a:t>
            </a:r>
            <a:endParaRPr lang="hu-HU" sz="2800" b="1" dirty="0">
              <a:solidFill>
                <a:schemeClr val="bg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364301"/>
              </p:ext>
            </p:extLst>
          </p:nvPr>
        </p:nvGraphicFramePr>
        <p:xfrm>
          <a:off x="323529" y="2112963"/>
          <a:ext cx="8640961" cy="46284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650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89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89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89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898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Év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1.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2.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3.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u="none" strike="noStrike" dirty="0">
                          <a:effectLst/>
                          <a:latin typeface="+mn-lt"/>
                        </a:rPr>
                        <a:t>Kezdő pénzáram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u="none" strike="noStrike" dirty="0">
                          <a:effectLst/>
                          <a:latin typeface="+mn-lt"/>
                        </a:rPr>
                        <a:t>-110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 Árbevétel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Folyó működési költségek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-20</a:t>
                      </a:r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-25</a:t>
                      </a:r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-30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Értékcsökkenés/amortizáció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-10</a:t>
                      </a:r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-10</a:t>
                      </a:r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-10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= Adózás előtti eredmény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Társasági adó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-1,6</a:t>
                      </a:r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-2,4</a:t>
                      </a:r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-3,2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= </a:t>
                      </a:r>
                      <a:r>
                        <a:rPr lang="hu-HU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Adózott eredmény</a:t>
                      </a:r>
                      <a:endParaRPr lang="hu-HU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8,4</a:t>
                      </a:r>
                      <a:endParaRPr lang="hu-HU" sz="20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12,6</a:t>
                      </a:r>
                      <a:endParaRPr lang="hu-HU" sz="20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16,8</a:t>
                      </a:r>
                      <a:endParaRPr lang="hu-HU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 Értékcsökkenés/amortizáció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= Folyó működésből származó </a:t>
                      </a:r>
                      <a:r>
                        <a:rPr lang="hu-HU" sz="2000" b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cf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18,4</a:t>
                      </a:r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22,6</a:t>
                      </a:r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26,8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± Forgótőke változás</a:t>
                      </a:r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-10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-5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-5</a:t>
                      </a:r>
                      <a:endParaRPr lang="hu-H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= Működési pénzáram</a:t>
                      </a:r>
                      <a:endParaRPr lang="hu-HU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8,4</a:t>
                      </a:r>
                      <a:endParaRPr lang="hu-HU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17,6</a:t>
                      </a:r>
                      <a:endParaRPr lang="hu-HU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21,8</a:t>
                      </a:r>
                      <a:endParaRPr lang="hu-HU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56031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Végső pénzáram</a:t>
                      </a:r>
                      <a:endParaRPr lang="hu-HU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20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hu-HU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46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ppt_minta</Template>
  <TotalTime>77606</TotalTime>
  <Words>1684</Words>
  <Application>Microsoft Office PowerPoint</Application>
  <PresentationFormat>Diavetítés a képernyőre (4:3 oldalarány)</PresentationFormat>
  <Paragraphs>410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Alapértelmezett terv</vt:lpstr>
      <vt:lpstr>Egy vállalat új üzemcsarnokának beruházási igénye 100 MFt, amit 10 év alatt, lineárisan lehet leírni. A működés során tervezett árbevétel az első évben 40 MFt, amely a tervek szerint évi 10 MFt-tal növelhető. A folyó ráfordítások értéke az első évben 20 MFt, amely évi 5 MFt-tal fog várhatóan emelkedni. A szükséges forgótőkeigény induláskor 10 MFt, a későbbiekben az egyes évek végén az adott évi árbevétel felére fog rúgni. A vállalat a harmadik év végén a gyárat (befektetett tárgyi eszközök + forgóeszközök) mindösszesen 100 MFt-ért tudja értékesíteni. A vállalat nyereségét 16%-os adó terheli.  Írjuk fel a vállalat pénzáramlását!  Vegyük figyelembe szokásos feltételezéseinket, és az egyes évek pénzáramlásait az adott évek végéhez rendelje hozzá!</vt:lpstr>
      <vt:lpstr>Egy vállalat új üzemcsarnokának beruházási igénye 100 MFt, amit 10 év alatt, lineárisan lehet leírni. A működés során tervezett árbevétel az első évben 40 MFt, amely a tervek szerint évi 10 MFt-tal növelhető. A folyó ráfordítások értéke az első évben 20 MFt, amely évi 5 MFt-tal fog várhatóan emelkedni. A szükséges forgótőkeigény induláskor 10 MFt, a későbbiekben az egyes évek végén az adott évi árbevétel felére fog rúgni. A vállalat a harmadik év végén a gyárat (befektetett tárgyi eszközök + forgóeszközök) mindösszesen 100 MFt-ért tudja értékesíteni. A vállalat nyereségét 16%-os adó terheli.</vt:lpstr>
      <vt:lpstr>Egy vállalat új üzemcsarnokának beruházási igénye 100 MFt, amit 10 év alatt, lineárisan lehet leírni. A működés során tervezett árbevétel az első évben 40 MFt, amely a tervek szerint évi 10 MFt-tal növelhető. A folyó ráfordítások értéke az első évben 20 MFt, amely évi 5 MFt-tal fog várhatóan emelkedni. A szükséges forgótőkeigény induláskor 10 MFt, a későbbiekben az egyes évek végén az adott évi árbevétel felére fog rúgni. A vállalat a harmadik év végén a gyárat (befektetett tárgyi eszközök + forgóeszközök) mindösszesen 100 MFt-ért tudja értékesíteni. A vállalat nyereségét 16%-os adó terheli.</vt:lpstr>
      <vt:lpstr>Egy vállalat új üzemcsarnokának beruházási igénye 100 MFt, amit 10 év alatt, lineárisan lehet leírni. A működés során tervezett árbevétel az első évben 40 MFt, amely a tervek szerint évi 10 MFt-tal növelhető. A folyó ráfordítások értéke az első évben 20 MFt, amely évi 5 MFt-tal fog várhatóan emelkedni. A szükséges forgótőkeigény induláskor 10 MFt, a későbbiekben az egyes évek végén az adott évi árbevétel felére fog rúgni. A vállalat a harmadik év végén a gyárat (befektetett tárgyi eszközök + forgóeszközök) mindösszesen 100 MFt-ért tudja értékesíteni. A vállalat nyereségét 16%-os adó terheli.</vt:lpstr>
      <vt:lpstr>Egy vállalat új üzemcsarnokának beruházási igénye 100 MFt, amit 10 év alatt, lineárisan lehet leírni. A működés során tervezett árbevétel az első évben 40 MFt, amely a tervek szerint évi 10 MFt-tal növelhető. A folyó ráfordítások értéke az első évben 20 MFt, amely évi 5 MFt-tal fog várhatóan emelkedni. A szükséges forgótőkeigény induláskor 10 MFt, a későbbiekben az egyes évek végén az adott évi árbevétel felére fog rúgni. A vállalat a harmadik év végén a gyárat (befektetett tárgyi eszközök + forgóeszközök) mindösszesen 100 MFt-ért tudja értékesíteni. A vállalat nyereségét 16%-os adó terheli.</vt:lpstr>
      <vt:lpstr>Egy vállalat új üzemcsarnokának beruházási igénye 100 MFt, amit 10 év alatt, lineárisan lehet leírni. A működés során tervezett árbevétel az első évben 40 MFt, amely a tervek szerint évi 10 MFt-tal növelhető. A folyó ráfordítások értéke az első évben 20 MFt, amely évi 5 MFt-tal fog várhatóan emelkedni. A szükséges forgótőkeigény induláskor 10 MFt, a későbbiekben az egyes évek végén az adott évi árbevétel felére fog rúgni. A vállalat a harmadik év végén a gyárat (befektetett tárgyi eszközök + forgóeszközök) mindösszesen 100 MFt-ért tudja értékesíteni. A vállalat nyereségét 16%-os adó terheli.</vt:lpstr>
      <vt:lpstr>Egy vállalat új üzemcsarnokának beruházási igénye 100 MFt, amit 10 év alatt, lineárisan lehet leírni. A működés során tervezett árbevétel az első évben 40 MFt, amely a tervek szerint évi 10 MFt-tal növelhető. A folyó ráfordítások értéke az első évben 20 MFt, amely évi 5 MFt-tal fog várhatóan emelkedni. A szükséges forgótőkeigény induláskor 10 MFt, a későbbiekben az egyes évek végén az adott évi árbevétel felére fog rúgni. A vállalat a harmadik év végén a gyárat (befektetett tárgyi eszközök + forgóeszközök) mindösszesen 100 MFt-ért tudja értékesíteni. A vállalat nyereségét 16%-os adó terheli.</vt:lpstr>
      <vt:lpstr>Egy vállalat új üzemcsarnokának beruházási igénye 100 MFt, amit 10 év alatt, lineárisan lehet leírni. A működés során tervezett árbevétel az első évben 40 MFt, amely a tervek szerint évi 10 MFt-tal növelhető. A folyó ráfordítások értéke az első évben 20 MFt, amely évi 5 MFt-tal fog várhatóan emelkedni. A szükséges forgótőkeigény induláskor 10 MFt, a későbbiekben az egyes évek végén az adott évi árbevétel felére fog rúgni. A vállalat a harmadik év végén a gyárat (befektetett tárgyi eszközök + forgóeszközök) mindösszesen 100 MFt-ért tudja értékesíteni. A vállalat nyereségét 16%-os adó terheli.</vt:lpstr>
      <vt:lpstr>Egy vállalat új üzemcsarnokának beruházási igénye 100 MFt, amit 10 év alatt, lineárisan lehet leírni. A működés során tervezett árbevétel az első évben 40 MFt, amely a tervek szerint évi 10 MFt-tal növelhető. A folyó ráfordítások értéke az első évben 20 MFt, amely évi 5 MFt-tal fog várhatóan emelkedni. A szükséges forgótőkeigény induláskor 10 MFt, a későbbiekben az egyes évek végén az adott évi árbevétel felére fog rúgni. A vállalat a harmadik év végén a gyárat (befektetett tárgyi eszközök + forgóeszközök) mindösszesen 100 MFt-ért tudja értékesíteni. A vállalat nyereségét 16%-os adó terheli.</vt:lpstr>
    </vt:vector>
  </TitlesOfParts>
  <Company>SZTE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Szeged</dc:title>
  <dc:creator>GTK</dc:creator>
  <cp:lastModifiedBy>Szladek Daniel</cp:lastModifiedBy>
  <cp:revision>3986</cp:revision>
  <dcterms:created xsi:type="dcterms:W3CDTF">2004-11-03T13:38:10Z</dcterms:created>
  <dcterms:modified xsi:type="dcterms:W3CDTF">2020-02-17T10:05:04Z</dcterms:modified>
</cp:coreProperties>
</file>