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  <p:sldMasterId id="2147483672" r:id="rId2"/>
    <p:sldMasterId id="2147483684" r:id="rId3"/>
  </p:sldMasterIdLst>
  <p:notesMasterIdLst>
    <p:notesMasterId r:id="rId45"/>
  </p:notesMasterIdLst>
  <p:handoutMasterIdLst>
    <p:handoutMasterId r:id="rId46"/>
  </p:handoutMasterIdLst>
  <p:sldIdLst>
    <p:sldId id="487" r:id="rId4"/>
    <p:sldId id="409" r:id="rId5"/>
    <p:sldId id="458" r:id="rId6"/>
    <p:sldId id="455" r:id="rId7"/>
    <p:sldId id="410" r:id="rId8"/>
    <p:sldId id="411" r:id="rId9"/>
    <p:sldId id="460" r:id="rId10"/>
    <p:sldId id="412" r:id="rId11"/>
    <p:sldId id="413" r:id="rId12"/>
    <p:sldId id="441" r:id="rId13"/>
    <p:sldId id="440" r:id="rId14"/>
    <p:sldId id="485" r:id="rId15"/>
    <p:sldId id="456" r:id="rId16"/>
    <p:sldId id="415" r:id="rId17"/>
    <p:sldId id="416" r:id="rId18"/>
    <p:sldId id="417" r:id="rId19"/>
    <p:sldId id="461" r:id="rId20"/>
    <p:sldId id="442" r:id="rId21"/>
    <p:sldId id="443" r:id="rId22"/>
    <p:sldId id="437" r:id="rId23"/>
    <p:sldId id="438" r:id="rId24"/>
    <p:sldId id="486" r:id="rId25"/>
    <p:sldId id="420" r:id="rId26"/>
    <p:sldId id="459" r:id="rId27"/>
    <p:sldId id="457" r:id="rId28"/>
    <p:sldId id="421" r:id="rId29"/>
    <p:sldId id="422" r:id="rId30"/>
    <p:sldId id="446" r:id="rId31"/>
    <p:sldId id="423" r:id="rId32"/>
    <p:sldId id="424" r:id="rId33"/>
    <p:sldId id="482" r:id="rId34"/>
    <p:sldId id="425" r:id="rId35"/>
    <p:sldId id="435" r:id="rId36"/>
    <p:sldId id="484" r:id="rId37"/>
    <p:sldId id="453" r:id="rId38"/>
    <p:sldId id="483" r:id="rId39"/>
    <p:sldId id="474" r:id="rId40"/>
    <p:sldId id="475" r:id="rId41"/>
    <p:sldId id="476" r:id="rId42"/>
    <p:sldId id="477" r:id="rId43"/>
    <p:sldId id="488" r:id="rId44"/>
  </p:sldIdLst>
  <p:sldSz cx="12192000" cy="6858000"/>
  <p:notesSz cx="6797675" cy="9926638"/>
  <p:defaultTextStyle>
    <a:defPPr>
      <a:defRPr lang="hu-H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FF"/>
    <a:srgbClr val="FF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hu-HU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hu-HU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hu-HU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84685318-6E82-4674-9280-8F8A733E7147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4452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hu-HU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hu-HU"/>
          </a:p>
        </p:txBody>
      </p:sp>
      <p:sp>
        <p:nvSpPr>
          <p:cNvPr id="1167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hu-HU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515B2F9-E643-45A6-B41F-DB439DE8E3FE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7712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A5C11E-540C-488B-B718-84796C0B45F1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570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858" name="Group 2"/>
          <p:cNvGrpSpPr>
            <a:grpSpLocks/>
          </p:cNvGrpSpPr>
          <p:nvPr/>
        </p:nvGrpSpPr>
        <p:grpSpPr bwMode="auto">
          <a:xfrm>
            <a:off x="0" y="927100"/>
            <a:ext cx="11988800" cy="4495800"/>
            <a:chOff x="0" y="584"/>
            <a:chExt cx="5664" cy="2832"/>
          </a:xfrm>
        </p:grpSpPr>
        <p:sp>
          <p:nvSpPr>
            <p:cNvPr id="249859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 sz="2400">
                <a:latin typeface="Times New Roman" pitchFamily="18" charset="0"/>
              </a:endParaRPr>
            </a:p>
          </p:txBody>
        </p:sp>
        <p:sp>
          <p:nvSpPr>
            <p:cNvPr id="249860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 sz="2400">
                <a:latin typeface="Times New Roman" pitchFamily="18" charset="0"/>
              </a:endParaRPr>
            </a:p>
          </p:txBody>
        </p:sp>
        <p:sp>
          <p:nvSpPr>
            <p:cNvPr id="249861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4416 w 1000"/>
                <a:gd name="T3" fmla="*/ 0 h 1000"/>
                <a:gd name="T4" fmla="*/ 4917 w 1000"/>
                <a:gd name="T5" fmla="*/ 500 h 1000"/>
                <a:gd name="T6" fmla="*/ 4417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hu-HU" sz="2400">
                <a:latin typeface="Times New Roman" pitchFamily="18" charset="0"/>
              </a:endParaRPr>
            </a:p>
          </p:txBody>
        </p:sp>
        <p:sp>
          <p:nvSpPr>
            <p:cNvPr id="249862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498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4800" y="1427164"/>
            <a:ext cx="107696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2498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22400" y="3441700"/>
            <a:ext cx="88392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249865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8400"/>
            <a:ext cx="2844800" cy="471488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249866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53163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24986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844800" cy="471488"/>
          </a:xfrm>
        </p:spPr>
        <p:txBody>
          <a:bodyPr/>
          <a:lstStyle>
            <a:lvl1pPr>
              <a:defRPr/>
            </a:lvl1pPr>
          </a:lstStyle>
          <a:p>
            <a:fld id="{079A0004-28A9-44B6-9AE1-26CF5AF11B45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D70F5-D70D-402C-AB4E-11BA3E90D25D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037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600018" y="228600"/>
            <a:ext cx="2779183" cy="57912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260351" y="228600"/>
            <a:ext cx="8136467" cy="57912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96FC9-6EAB-4807-B465-CB9BE058CD4A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5403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60352" y="228600"/>
            <a:ext cx="10687049" cy="9144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812800" y="1600200"/>
            <a:ext cx="10566400" cy="4419600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09D46D0B-BBD6-4120-B84D-F4E6B27113E8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7286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Lekerekített téglalap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8. lecke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© Deák István - 2018.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FA5AB2-225F-4354-A113-CBB3F821E5A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81778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8. lecke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© Deák István - 2018.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3C12D-1A99-4B3D-9BE8-C2CD90AD3DB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54876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Lekerekített téglalap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8. lecke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© Deák István - 2018.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7" name="Téglalap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742E6A9-A579-4CEC-8A22-8A22E1C7623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456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8. lecke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© Deák István - 2018.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1FAA-6525-4FBE-962C-4E0E857C0BE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627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8. lecke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© Deák István - 2018.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B0FB-AEC8-41E7-BD3A-15CF403075E3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74779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8. lecke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© Deák István - 2018.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7B55-5E97-4FC9-8757-1B4900705C5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5837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8. lecke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© Deák István - 2018.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D9448-A4E5-4B20-9D3B-1A1FC3634CF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79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C761E-795D-4411-8FBC-E80B99B653B5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07746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Lekerekített téglalap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8. lecke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© Deák István - 2018.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9C21D-7C93-4CC8-84FE-891FB81E6063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724634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8. lecke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© Deák István - 2018.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616ACE10-3D6D-493F-9E04-6D25A486635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églalap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879450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8. lecke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© Deák István - 2018.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86E0-2183-4B33-8BEB-D49756E7223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3395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8. lecke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>
                <a:solidFill>
                  <a:srgbClr val="696464"/>
                </a:solidFill>
              </a:rPr>
              <a:t>© Deák István - 2018.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F6BD7-55CF-49FC-A0D1-0F3B1E3DE74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87435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8. lecke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© Deák István - 2018.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597319" y="44624"/>
            <a:ext cx="5882724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all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5974051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8. lecke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© Deák István - 2018.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37050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8. lecke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© Deák István - 2018.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597319" y="44624"/>
            <a:ext cx="5882724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all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82547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8. lecke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© Deák István - 2018.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8378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8. lecke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© Deák István - 2018.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07740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8. lecke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© Deák István - 2018.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380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1EBEA-EF06-4AA3-940D-8B83F9D5F8C3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9575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8. lecke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© Deák István - 2018.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94465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8. lecke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© Deák István - 2018.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1946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8. lecke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© Deák István - 2018.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26702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8. lecke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© Deák István - 2018.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23212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8. lecke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© Deák István - 2018.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44245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5994400" y="2286000"/>
            <a:ext cx="58928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5994400" y="3886200"/>
            <a:ext cx="57912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17036849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5994400" y="2286000"/>
            <a:ext cx="58928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994400" y="3886200"/>
            <a:ext cx="57912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849592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597319" y="1628801"/>
            <a:ext cx="6815667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7632171" y="1633102"/>
            <a:ext cx="432048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90018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1435101"/>
            <a:ext cx="6815667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8. lecke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© Deák István - 2018.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597319" y="44624"/>
            <a:ext cx="5882724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59463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12800" y="1600200"/>
            <a:ext cx="5181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181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25B3A-940E-421D-A367-389B118DB57B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44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EC4B8-8E0D-42CD-A9BF-2537EF385529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857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182CA-E941-4AAA-8B37-89B3B6E09139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239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F9A4B-8C38-41E1-89E7-1D69804F34C3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61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CCF39-D817-4E76-AFE8-33EE1627F314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1186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4DD1A-E9A7-49CC-AF04-035E35C9828D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8636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5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834" name="Group 2"/>
          <p:cNvGrpSpPr>
            <a:grpSpLocks/>
          </p:cNvGrpSpPr>
          <p:nvPr/>
        </p:nvGrpSpPr>
        <p:grpSpPr bwMode="auto">
          <a:xfrm>
            <a:off x="0" y="152400"/>
            <a:ext cx="11582400" cy="6096000"/>
            <a:chOff x="0" y="96"/>
            <a:chExt cx="5472" cy="3840"/>
          </a:xfrm>
        </p:grpSpPr>
        <p:sp>
          <p:nvSpPr>
            <p:cNvPr id="248835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 sz="2400">
                <a:latin typeface="Times New Roman" pitchFamily="18" charset="0"/>
              </a:endParaRPr>
            </a:p>
          </p:txBody>
        </p:sp>
        <p:sp>
          <p:nvSpPr>
            <p:cNvPr id="248836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6499 w 1000"/>
                <a:gd name="T3" fmla="*/ 0 h 1000"/>
                <a:gd name="T4" fmla="*/ 7000 w 1000"/>
                <a:gd name="T5" fmla="*/ 500 h 1000"/>
                <a:gd name="T6" fmla="*/ 6500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hu-HU" sz="2400">
                <a:latin typeface="Times New Roman" pitchFamily="18" charset="0"/>
              </a:endParaRPr>
            </a:p>
          </p:txBody>
        </p:sp>
        <p:sp>
          <p:nvSpPr>
            <p:cNvPr id="248837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4883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60352" y="228600"/>
            <a:ext cx="10687049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24883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00200"/>
            <a:ext cx="10566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24884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24884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24884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349BFA92-0540-4F89-B44B-E1BF775B440A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Lekerekített téglalap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hu-HU" smtClean="0">
                <a:solidFill>
                  <a:srgbClr val="696464"/>
                </a:solidFill>
              </a:rPr>
              <a:t>8. lecke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hu-HU" smtClean="0">
                <a:solidFill>
                  <a:srgbClr val="696464"/>
                </a:solidFill>
              </a:rPr>
              <a:t>© Deák István - 2018.</a:t>
            </a:r>
            <a:endParaRPr lang="hu-HU">
              <a:solidFill>
                <a:srgbClr val="696464"/>
              </a:solidFill>
            </a:endParaRPr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39E9CF9-B8BD-4213-AFE8-5460484CB7B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9732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8. lecke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© Deák István - 2018.</a:t>
            </a: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31" name="Picture 7" descr="SZTE_hun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317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819400" y="3989040"/>
            <a:ext cx="6400800" cy="1600200"/>
          </a:xfrm>
        </p:spPr>
        <p:txBody>
          <a:bodyPr>
            <a:normAutofit lnSpcReduction="10000"/>
          </a:bodyPr>
          <a:lstStyle/>
          <a:p>
            <a:r>
              <a:rPr lang="hu-HU" sz="3200" dirty="0">
                <a:latin typeface="Arial" panose="020B0604020202020204" pitchFamily="34" charset="0"/>
                <a:cs typeface="Arial" panose="020B0604020202020204" pitchFamily="34" charset="0"/>
              </a:rPr>
              <a:t>8. lecke</a:t>
            </a:r>
          </a:p>
          <a:p>
            <a:r>
              <a:rPr lang="hu-HU" sz="3200" b="1" dirty="0">
                <a:solidFill>
                  <a:srgbClr val="0000FF"/>
                </a:solidFill>
              </a:rPr>
              <a:t>A hitelviszonyt megtestesítő értékpapírok számvitele</a:t>
            </a:r>
            <a:endParaRPr lang="hu-H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5000" b="1" dirty="0">
                <a:latin typeface="Arial Rounded MT Bold" panose="020F0704030504030204" pitchFamily="34" charset="0"/>
              </a:rPr>
              <a:t>PÉNZÜGYI SZÁMVITEL</a:t>
            </a:r>
          </a:p>
        </p:txBody>
      </p:sp>
    </p:spTree>
    <p:extLst>
      <p:ext uri="{BB962C8B-B14F-4D97-AF65-F5344CB8AC3E}">
        <p14:creationId xmlns:p14="http://schemas.microsoft.com/office/powerpoint/2010/main" val="333223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2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2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3580-A8CD-4452-A745-A34627F808E5}" type="slidenum">
              <a:rPr lang="hu-HU"/>
              <a:pPr/>
              <a:t>10</a:t>
            </a:fld>
            <a:endParaRPr lang="hu-HU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800"/>
              <a:t>Folytassuk az alappéldát!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>
              <a:buFont typeface="Wingdings" pitchFamily="2" charset="2"/>
              <a:buNone/>
            </a:pPr>
            <a:r>
              <a:rPr lang="hu-HU" sz="2400" dirty="0"/>
              <a:t>Értékpapír      Pénzügyi (kamat) bevétel</a:t>
            </a:r>
          </a:p>
        </p:txBody>
      </p:sp>
      <p:sp>
        <p:nvSpPr>
          <p:cNvPr id="257028" name="Line 4"/>
          <p:cNvSpPr>
            <a:spLocks noChangeShapeType="1"/>
          </p:cNvSpPr>
          <p:nvPr/>
        </p:nvSpPr>
        <p:spPr bwMode="auto">
          <a:xfrm>
            <a:off x="1992314" y="4076700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7029" name="Line 5"/>
          <p:cNvSpPr>
            <a:spLocks noChangeShapeType="1"/>
          </p:cNvSpPr>
          <p:nvPr/>
        </p:nvSpPr>
        <p:spPr bwMode="auto">
          <a:xfrm>
            <a:off x="7967663" y="3429000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7030" name="Line 6"/>
          <p:cNvSpPr>
            <a:spLocks noChangeShapeType="1"/>
          </p:cNvSpPr>
          <p:nvPr/>
        </p:nvSpPr>
        <p:spPr bwMode="auto">
          <a:xfrm>
            <a:off x="4079875" y="4076700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7031" name="Line 7"/>
          <p:cNvSpPr>
            <a:spLocks noChangeShapeType="1"/>
          </p:cNvSpPr>
          <p:nvPr/>
        </p:nvSpPr>
        <p:spPr bwMode="auto">
          <a:xfrm>
            <a:off x="2855913" y="4076701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7032" name="Line 8"/>
          <p:cNvSpPr>
            <a:spLocks noChangeShapeType="1"/>
          </p:cNvSpPr>
          <p:nvPr/>
        </p:nvSpPr>
        <p:spPr bwMode="auto">
          <a:xfrm>
            <a:off x="8975725" y="4652964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7033" name="Line 9"/>
          <p:cNvSpPr>
            <a:spLocks noChangeShapeType="1"/>
          </p:cNvSpPr>
          <p:nvPr/>
        </p:nvSpPr>
        <p:spPr bwMode="auto">
          <a:xfrm flipH="1">
            <a:off x="5880100" y="4076701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7036" name="Line 12"/>
          <p:cNvSpPr>
            <a:spLocks noChangeShapeType="1"/>
          </p:cNvSpPr>
          <p:nvPr/>
        </p:nvSpPr>
        <p:spPr bwMode="auto">
          <a:xfrm>
            <a:off x="6527800" y="5013325"/>
            <a:ext cx="1798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7038" name="Text Box 14"/>
          <p:cNvSpPr txBox="1">
            <a:spLocks noChangeArrowheads="1"/>
          </p:cNvSpPr>
          <p:nvPr/>
        </p:nvSpPr>
        <p:spPr bwMode="auto">
          <a:xfrm>
            <a:off x="2208213" y="4070351"/>
            <a:ext cx="622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103</a:t>
            </a:r>
          </a:p>
        </p:txBody>
      </p:sp>
      <p:sp>
        <p:nvSpPr>
          <p:cNvPr id="257041" name="Text Box 17"/>
          <p:cNvSpPr txBox="1">
            <a:spLocks noChangeArrowheads="1"/>
          </p:cNvSpPr>
          <p:nvPr/>
        </p:nvSpPr>
        <p:spPr bwMode="auto">
          <a:xfrm>
            <a:off x="5303838" y="4149726"/>
            <a:ext cx="33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5</a:t>
            </a:r>
          </a:p>
        </p:txBody>
      </p:sp>
      <p:sp>
        <p:nvSpPr>
          <p:cNvPr id="257042" name="Rectangle 18"/>
          <p:cNvSpPr>
            <a:spLocks noChangeArrowheads="1"/>
          </p:cNvSpPr>
          <p:nvPr/>
        </p:nvSpPr>
        <p:spPr bwMode="auto">
          <a:xfrm>
            <a:off x="2855914" y="1773238"/>
            <a:ext cx="6192837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/>
              <a:t>Számoljuk el a tárgyévi </a:t>
            </a:r>
            <a:r>
              <a:rPr lang="hu-HU" dirty="0" smtClean="0"/>
              <a:t>(20x5.) tételeket</a:t>
            </a:r>
            <a:r>
              <a:rPr lang="hu-HU" dirty="0"/>
              <a:t>!</a:t>
            </a:r>
          </a:p>
        </p:txBody>
      </p:sp>
      <p:sp>
        <p:nvSpPr>
          <p:cNvPr id="257043" name="Line 19"/>
          <p:cNvSpPr>
            <a:spLocks noChangeShapeType="1"/>
          </p:cNvSpPr>
          <p:nvPr/>
        </p:nvSpPr>
        <p:spPr bwMode="auto">
          <a:xfrm>
            <a:off x="7967663" y="4652963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7044" name="Line 20"/>
          <p:cNvSpPr>
            <a:spLocks noChangeShapeType="1"/>
          </p:cNvSpPr>
          <p:nvPr/>
        </p:nvSpPr>
        <p:spPr bwMode="auto">
          <a:xfrm>
            <a:off x="8975725" y="3429000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7045" name="Text Box 21"/>
          <p:cNvSpPr txBox="1">
            <a:spLocks noChangeArrowheads="1"/>
          </p:cNvSpPr>
          <p:nvPr/>
        </p:nvSpPr>
        <p:spPr bwMode="auto">
          <a:xfrm>
            <a:off x="8074025" y="3084513"/>
            <a:ext cx="17668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Pénzeszközök</a:t>
            </a:r>
          </a:p>
        </p:txBody>
      </p:sp>
      <p:sp>
        <p:nvSpPr>
          <p:cNvPr id="257046" name="Text Box 22"/>
          <p:cNvSpPr txBox="1">
            <a:spLocks noChangeArrowheads="1"/>
          </p:cNvSpPr>
          <p:nvPr/>
        </p:nvSpPr>
        <p:spPr bwMode="auto">
          <a:xfrm>
            <a:off x="8550275" y="4357688"/>
            <a:ext cx="742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A I E</a:t>
            </a:r>
          </a:p>
        </p:txBody>
      </p:sp>
      <p:sp>
        <p:nvSpPr>
          <p:cNvPr id="257047" name="Text Box 23"/>
          <p:cNvSpPr txBox="1">
            <a:spLocks noChangeArrowheads="1"/>
          </p:cNvSpPr>
          <p:nvPr/>
        </p:nvSpPr>
        <p:spPr bwMode="auto">
          <a:xfrm>
            <a:off x="6270625" y="4811713"/>
            <a:ext cx="33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3</a:t>
            </a:r>
          </a:p>
        </p:txBody>
      </p:sp>
      <p:sp>
        <p:nvSpPr>
          <p:cNvPr id="257048" name="Text Box 24"/>
          <p:cNvSpPr txBox="1">
            <a:spLocks noChangeArrowheads="1"/>
          </p:cNvSpPr>
          <p:nvPr/>
        </p:nvSpPr>
        <p:spPr bwMode="auto">
          <a:xfrm>
            <a:off x="8286750" y="4797426"/>
            <a:ext cx="33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3</a:t>
            </a:r>
          </a:p>
        </p:txBody>
      </p:sp>
      <p:sp>
        <p:nvSpPr>
          <p:cNvPr id="257049" name="Text Box 25"/>
          <p:cNvSpPr txBox="1">
            <a:spLocks noChangeArrowheads="1"/>
          </p:cNvSpPr>
          <p:nvPr/>
        </p:nvSpPr>
        <p:spPr bwMode="auto">
          <a:xfrm>
            <a:off x="8356600" y="3573463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12</a:t>
            </a:r>
          </a:p>
        </p:txBody>
      </p:sp>
      <p:sp>
        <p:nvSpPr>
          <p:cNvPr id="257050" name="Text Box 26"/>
          <p:cNvSpPr txBox="1">
            <a:spLocks noChangeArrowheads="1"/>
          </p:cNvSpPr>
          <p:nvPr/>
        </p:nvSpPr>
        <p:spPr bwMode="auto">
          <a:xfrm>
            <a:off x="6238875" y="4149726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12</a:t>
            </a:r>
          </a:p>
        </p:txBody>
      </p:sp>
      <p:sp>
        <p:nvSpPr>
          <p:cNvPr id="257051" name="Line 27"/>
          <p:cNvSpPr>
            <a:spLocks noChangeShapeType="1"/>
          </p:cNvSpPr>
          <p:nvPr/>
        </p:nvSpPr>
        <p:spPr bwMode="auto">
          <a:xfrm flipH="1">
            <a:off x="6672264" y="4365625"/>
            <a:ext cx="1944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 dirty="0"/>
          </a:p>
        </p:txBody>
      </p:sp>
      <p:sp>
        <p:nvSpPr>
          <p:cNvPr id="257052" name="Line 28"/>
          <p:cNvSpPr>
            <a:spLocks noChangeShapeType="1"/>
          </p:cNvSpPr>
          <p:nvPr/>
        </p:nvSpPr>
        <p:spPr bwMode="auto">
          <a:xfrm flipV="1">
            <a:off x="8616950" y="39338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" name="Szövegdoboz 1"/>
          <p:cNvSpPr txBox="1"/>
          <p:nvPr/>
        </p:nvSpPr>
        <p:spPr>
          <a:xfrm>
            <a:off x="6860931" y="4077073"/>
            <a:ext cx="17520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Kapott kamat</a:t>
            </a:r>
          </a:p>
          <a:p>
            <a:r>
              <a:rPr lang="hu-HU" sz="1600" dirty="0"/>
              <a:t>(2015.09.30.)</a:t>
            </a:r>
          </a:p>
        </p:txBody>
      </p:sp>
      <p:sp>
        <p:nvSpPr>
          <p:cNvPr id="28" name="Szövegdoboz 27"/>
          <p:cNvSpPr txBox="1"/>
          <p:nvPr/>
        </p:nvSpPr>
        <p:spPr>
          <a:xfrm>
            <a:off x="6658405" y="4715853"/>
            <a:ext cx="163538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járó kamat</a:t>
            </a:r>
          </a:p>
          <a:p>
            <a:r>
              <a:rPr lang="hu-HU" sz="1600" dirty="0"/>
              <a:t>(2015.12.31.)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5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5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5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47" grpId="0"/>
      <p:bldP spid="257048" grpId="0"/>
      <p:bldP spid="257049" grpId="0"/>
      <p:bldP spid="257050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E03A-4D76-4C62-BD41-F8B156383BC0}" type="slidenum">
              <a:rPr lang="hu-HU"/>
              <a:pPr/>
              <a:t>11</a:t>
            </a:fld>
            <a:endParaRPr lang="hu-HU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Mennyi </a:t>
            </a:r>
            <a:r>
              <a:rPr lang="hu-HU" dirty="0" smtClean="0"/>
              <a:t>tehát a…? </a:t>
            </a:r>
            <a:r>
              <a:rPr lang="hu-HU" sz="2600" dirty="0"/>
              <a:t>(a példa számaival)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u-HU" sz="2400" dirty="0"/>
              <a:t>…Vételárban lévő kamat: 5</a:t>
            </a:r>
          </a:p>
          <a:p>
            <a:pPr lvl="1">
              <a:lnSpc>
                <a:spcPct val="90000"/>
              </a:lnSpc>
            </a:pPr>
            <a:r>
              <a:rPr lang="hu-HU" sz="2000" dirty="0"/>
              <a:t>A vásárlás időpontja és az  azt megelőző utolsó kamatfizetés közötti időszak</a:t>
            </a:r>
          </a:p>
          <a:p>
            <a:pPr>
              <a:lnSpc>
                <a:spcPct val="90000"/>
              </a:lnSpc>
            </a:pPr>
            <a:r>
              <a:rPr lang="hu-HU" sz="2400" dirty="0"/>
              <a:t>…Kapott kamat: 12</a:t>
            </a:r>
          </a:p>
          <a:p>
            <a:pPr lvl="1">
              <a:lnSpc>
                <a:spcPct val="90000"/>
              </a:lnSpc>
            </a:pPr>
            <a:r>
              <a:rPr lang="hu-HU" sz="2000" dirty="0"/>
              <a:t>Két kamatfizetési időpont közötti időszak</a:t>
            </a:r>
          </a:p>
          <a:p>
            <a:pPr>
              <a:lnSpc>
                <a:spcPct val="90000"/>
              </a:lnSpc>
            </a:pPr>
            <a:r>
              <a:rPr lang="hu-HU" sz="2400" dirty="0"/>
              <a:t>…Járó kamat: 3</a:t>
            </a:r>
          </a:p>
          <a:p>
            <a:pPr lvl="1">
              <a:lnSpc>
                <a:spcPct val="90000"/>
              </a:lnSpc>
            </a:pPr>
            <a:r>
              <a:rPr lang="hu-HU" sz="2000" dirty="0"/>
              <a:t>Tárgyévi (utolsó) kamatfizetés napja és a fordulónap közötti időszak</a:t>
            </a:r>
          </a:p>
          <a:p>
            <a:pPr>
              <a:lnSpc>
                <a:spcPct val="90000"/>
              </a:lnSpc>
            </a:pPr>
            <a:r>
              <a:rPr lang="hu-HU" sz="2400" dirty="0"/>
              <a:t>…Vásárlás évére vonatkozó kamat: 10</a:t>
            </a:r>
          </a:p>
          <a:p>
            <a:pPr lvl="1">
              <a:lnSpc>
                <a:spcPct val="90000"/>
              </a:lnSpc>
            </a:pPr>
            <a:r>
              <a:rPr lang="hu-HU" sz="2000" dirty="0"/>
              <a:t>A vásárlás időpontja és a fordulónap közötti időszak</a:t>
            </a:r>
          </a:p>
          <a:p>
            <a:pPr lvl="1">
              <a:lnSpc>
                <a:spcPct val="90000"/>
              </a:lnSpc>
            </a:pPr>
            <a:r>
              <a:rPr lang="hu-HU" sz="2000" dirty="0"/>
              <a:t>A tárgyévre 12 egység kamat vonatkozik, de ebből 2 egységet az eladónak kifizettünk</a:t>
            </a:r>
          </a:p>
          <a:p>
            <a:pPr>
              <a:lnSpc>
                <a:spcPct val="90000"/>
              </a:lnSpc>
            </a:pP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vásárlást követő év(</a:t>
            </a:r>
            <a:r>
              <a:rPr lang="hu-HU" dirty="0" err="1" smtClean="0"/>
              <a:t>ek</a:t>
            </a:r>
            <a:r>
              <a:rPr lang="hu-HU" dirty="0" smtClean="0"/>
              <a:t>)</a:t>
            </a:r>
            <a:r>
              <a:rPr lang="hu-HU" dirty="0" err="1" smtClean="0"/>
              <a:t>ben</a:t>
            </a:r>
            <a:r>
              <a:rPr lang="hu-HU" dirty="0" smtClean="0"/>
              <a:t>…</a:t>
            </a:r>
            <a:br>
              <a:rPr lang="hu-HU" dirty="0" smtClean="0"/>
            </a:br>
            <a:r>
              <a:rPr lang="hu-HU" sz="2600" dirty="0"/>
              <a:t>(a példában 20x6.)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Kapott kamat: 12</a:t>
            </a:r>
          </a:p>
          <a:p>
            <a:pPr lvl="1"/>
            <a:r>
              <a:rPr lang="hu-HU" dirty="0" smtClean="0"/>
              <a:t>Előző évi kamatfizetéstől a tárgyévi aktuális kamatfizetésig terjedő időszak </a:t>
            </a:r>
          </a:p>
          <a:p>
            <a:r>
              <a:rPr lang="hu-HU" dirty="0" smtClean="0"/>
              <a:t>Előző évre vonatkozó kamat: 3</a:t>
            </a:r>
          </a:p>
          <a:p>
            <a:pPr lvl="1"/>
            <a:r>
              <a:rPr lang="hu-HU" dirty="0" smtClean="0"/>
              <a:t>Előző évi kamatfizetéstől a tárgyévi kamatfizetést megelőző fordulónapig</a:t>
            </a:r>
          </a:p>
          <a:p>
            <a:pPr lvl="1"/>
            <a:r>
              <a:rPr lang="hu-HU" dirty="0" smtClean="0"/>
              <a:t>Ezt határoltuk el az előző évben, amit most meg kell szüntetni!</a:t>
            </a:r>
          </a:p>
          <a:p>
            <a:r>
              <a:rPr lang="hu-HU" dirty="0" smtClean="0"/>
              <a:t>Járó kamat: 3</a:t>
            </a:r>
          </a:p>
          <a:p>
            <a:pPr lvl="1"/>
            <a:r>
              <a:rPr lang="hu-HU" dirty="0" smtClean="0"/>
              <a:t>Tárgyévi kamatfizetéstől a fordulónapig terjedő időszak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761E-795D-4411-8FBC-E80B99B653B5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241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31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32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E2BCF-864B-42C9-9F1A-E2AB0122D9F9}" type="slidenum">
              <a:rPr lang="hu-HU"/>
              <a:pPr/>
              <a:t>13</a:t>
            </a:fld>
            <a:endParaRPr lang="hu-HU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 Követő értékelés</a:t>
            </a:r>
          </a:p>
        </p:txBody>
      </p:sp>
      <p:graphicFrame>
        <p:nvGraphicFramePr>
          <p:cNvPr id="274464" name="Group 32"/>
          <p:cNvGraphicFramePr>
            <a:graphicFrameLocks noGrp="1"/>
          </p:cNvGraphicFramePr>
          <p:nvPr>
            <p:ph idx="1"/>
          </p:nvPr>
        </p:nvGraphicFramePr>
        <p:xfrm>
          <a:off x="1992313" y="1590675"/>
          <a:ext cx="7924800" cy="3931920"/>
        </p:xfrm>
        <a:graphic>
          <a:graphicData uri="http://schemas.openxmlformats.org/drawingml/2006/table">
            <a:tbl>
              <a:tblPr/>
              <a:tblGrid>
                <a:gridCol w="8667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8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Bekerülési érték (BekÉ)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Évközi kivezetések (állománycsökkenések)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KSZÉ a fordulónapon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Értékvesztés (ÉV)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Visszaírás (VÍ)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+/-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devizás értékpapírok nem realizált árfolyam-különbözete </a:t>
                      </a: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(ugyanaz, mint a részesedéseknél!)</a:t>
                      </a:r>
                      <a:endParaRPr kumimoji="0" lang="hu-H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Mérlegérték (MÉ=KSZÉ)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74461" name="Rectangle 29"/>
          <p:cNvSpPr>
            <a:spLocks noChangeArrowheads="1"/>
          </p:cNvSpPr>
          <p:nvPr/>
        </p:nvSpPr>
        <p:spPr bwMode="auto">
          <a:xfrm>
            <a:off x="2640013" y="5661026"/>
            <a:ext cx="66976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/>
              <a:t>Értékhelyesbítés nem értelmezhető!!!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4C2E-A0D5-472C-94C2-E17B6F20DAD9}" type="slidenum">
              <a:rPr lang="hu-HU"/>
              <a:pPr/>
              <a:t>14</a:t>
            </a:fld>
            <a:endParaRPr lang="hu-HU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ÉVKÖZI KIVEZETÉSEK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hu-HU"/>
              <a:t>BEVÁLTÁS</a:t>
            </a:r>
          </a:p>
          <a:p>
            <a:r>
              <a:rPr lang="hu-HU"/>
              <a:t>ELADÁS</a:t>
            </a:r>
          </a:p>
          <a:p>
            <a:r>
              <a:rPr lang="hu-HU"/>
              <a:t>APPORTKÉNT, TÉRÍTÉS NÉLKÜL ÁTADÁS</a:t>
            </a:r>
          </a:p>
          <a:p>
            <a:pPr>
              <a:buFont typeface="Wingdings" pitchFamily="2" charset="2"/>
              <a:buNone/>
            </a:pP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9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D754-25DB-40B1-8C1B-05AC1D9F2F19}" type="slidenum">
              <a:rPr lang="hu-HU"/>
              <a:pPr/>
              <a:t>15</a:t>
            </a:fld>
            <a:endParaRPr lang="hu-HU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Kamatozó értékpapír eladása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412776"/>
            <a:ext cx="7924800" cy="4607024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Elszámolása: NETTÓ MÓDON</a:t>
            </a:r>
          </a:p>
          <a:p>
            <a:r>
              <a:rPr lang="hu-HU" dirty="0"/>
              <a:t>ELADÁSI ÁRBAN LÉVŐ KAMAT</a:t>
            </a:r>
          </a:p>
          <a:p>
            <a:pPr lvl="1"/>
            <a:r>
              <a:rPr lang="hu-HU" dirty="0"/>
              <a:t>Eladás </a:t>
            </a:r>
            <a:r>
              <a:rPr lang="hu-HU" dirty="0" smtClean="0"/>
              <a:t>napja és </a:t>
            </a:r>
            <a:r>
              <a:rPr lang="hu-HU" dirty="0"/>
              <a:t>az előző kamatfizetés közötti időszakra vonatkozó (arányos) kamat</a:t>
            </a:r>
          </a:p>
          <a:p>
            <a:pPr lvl="2"/>
            <a:r>
              <a:rPr lang="hu-HU" dirty="0"/>
              <a:t>Kamatbevétel lesz</a:t>
            </a:r>
          </a:p>
          <a:p>
            <a:r>
              <a:rPr lang="hu-HU" dirty="0"/>
              <a:t>ÁRFOLYAMKÜLÖNBÖZET</a:t>
            </a:r>
          </a:p>
          <a:p>
            <a:pPr lvl="2"/>
            <a:r>
              <a:rPr lang="hu-HU" dirty="0"/>
              <a:t>(Eladási ár – eladási árban lévő kamat) – könyv szerinti </a:t>
            </a:r>
            <a:r>
              <a:rPr lang="hu-HU" dirty="0" smtClean="0"/>
              <a:t>érték</a:t>
            </a:r>
          </a:p>
          <a:p>
            <a:pPr lvl="2"/>
            <a:r>
              <a:rPr lang="hu-HU" dirty="0" smtClean="0"/>
              <a:t>Pénzügyi bevétel, ha (eladási ár-eladási árban lévő kamat) &gt; könyv szerinti érték</a:t>
            </a:r>
          </a:p>
          <a:p>
            <a:pPr lvl="2"/>
            <a:r>
              <a:rPr lang="hu-HU" dirty="0" smtClean="0"/>
              <a:t>Pénzügyi ráfordítás, ha …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29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30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3A4B-D7CA-47D7-8235-797DD98C0F4A}" type="slidenum">
              <a:rPr lang="hu-HU"/>
              <a:pPr/>
              <a:t>16</a:t>
            </a:fld>
            <a:endParaRPr lang="hu-HU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Értékpapír eladás könyvelése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400" dirty="0"/>
              <a:t>Értékpapír       [375.ÉP </a:t>
            </a:r>
            <a:r>
              <a:rPr lang="hu-HU" sz="2400" dirty="0" err="1"/>
              <a:t>elsz</a:t>
            </a:r>
            <a:r>
              <a:rPr lang="hu-HU" sz="2400" dirty="0"/>
              <a:t>. számla]      Pénz/Egyéb köv.</a:t>
            </a:r>
          </a:p>
        </p:txBody>
      </p:sp>
      <p:sp>
        <p:nvSpPr>
          <p:cNvPr id="227332" name="Line 4"/>
          <p:cNvSpPr>
            <a:spLocks noChangeShapeType="1"/>
          </p:cNvSpPr>
          <p:nvPr/>
        </p:nvSpPr>
        <p:spPr bwMode="auto">
          <a:xfrm>
            <a:off x="1992313" y="1989138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7333" name="Line 5"/>
          <p:cNvSpPr>
            <a:spLocks noChangeShapeType="1"/>
          </p:cNvSpPr>
          <p:nvPr/>
        </p:nvSpPr>
        <p:spPr bwMode="auto">
          <a:xfrm>
            <a:off x="4440239" y="1989138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7334" name="Line 6"/>
          <p:cNvSpPr>
            <a:spLocks noChangeShapeType="1"/>
          </p:cNvSpPr>
          <p:nvPr/>
        </p:nvSpPr>
        <p:spPr bwMode="auto">
          <a:xfrm>
            <a:off x="7464426" y="1989138"/>
            <a:ext cx="2519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7335" name="Line 7"/>
          <p:cNvSpPr>
            <a:spLocks noChangeShapeType="1"/>
          </p:cNvSpPr>
          <p:nvPr/>
        </p:nvSpPr>
        <p:spPr bwMode="auto">
          <a:xfrm>
            <a:off x="2855913" y="19891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7336" name="Line 8"/>
          <p:cNvSpPr>
            <a:spLocks noChangeShapeType="1"/>
          </p:cNvSpPr>
          <p:nvPr/>
        </p:nvSpPr>
        <p:spPr bwMode="auto">
          <a:xfrm>
            <a:off x="5808663" y="1989139"/>
            <a:ext cx="0" cy="410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7337" name="Line 9"/>
          <p:cNvSpPr>
            <a:spLocks noChangeShapeType="1"/>
          </p:cNvSpPr>
          <p:nvPr/>
        </p:nvSpPr>
        <p:spPr bwMode="auto">
          <a:xfrm>
            <a:off x="8832850" y="1989138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7338" name="Line 10"/>
          <p:cNvSpPr>
            <a:spLocks noChangeShapeType="1"/>
          </p:cNvSpPr>
          <p:nvPr/>
        </p:nvSpPr>
        <p:spPr bwMode="auto">
          <a:xfrm>
            <a:off x="1919289" y="5084763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7339" name="Line 11"/>
          <p:cNvSpPr>
            <a:spLocks noChangeShapeType="1"/>
          </p:cNvSpPr>
          <p:nvPr/>
        </p:nvSpPr>
        <p:spPr bwMode="auto">
          <a:xfrm>
            <a:off x="3000375" y="5084764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7340" name="Line 12"/>
          <p:cNvSpPr>
            <a:spLocks noChangeShapeType="1"/>
          </p:cNvSpPr>
          <p:nvPr/>
        </p:nvSpPr>
        <p:spPr bwMode="auto">
          <a:xfrm>
            <a:off x="7391401" y="4076700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7341" name="Line 13"/>
          <p:cNvSpPr>
            <a:spLocks noChangeShapeType="1"/>
          </p:cNvSpPr>
          <p:nvPr/>
        </p:nvSpPr>
        <p:spPr bwMode="auto">
          <a:xfrm>
            <a:off x="8759825" y="4076700"/>
            <a:ext cx="0" cy="136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7342" name="Text Box 14"/>
          <p:cNvSpPr txBox="1">
            <a:spLocks noChangeArrowheads="1"/>
          </p:cNvSpPr>
          <p:nvPr/>
        </p:nvSpPr>
        <p:spPr bwMode="auto">
          <a:xfrm>
            <a:off x="1579563" y="4718051"/>
            <a:ext cx="2716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dirty="0"/>
              <a:t>97. Árfolyamnyereség</a:t>
            </a:r>
          </a:p>
        </p:txBody>
      </p:sp>
      <p:sp>
        <p:nvSpPr>
          <p:cNvPr id="227343" name="Text Box 15"/>
          <p:cNvSpPr txBox="1">
            <a:spLocks noChangeArrowheads="1"/>
          </p:cNvSpPr>
          <p:nvPr/>
        </p:nvSpPr>
        <p:spPr bwMode="auto">
          <a:xfrm>
            <a:off x="7323138" y="3732213"/>
            <a:ext cx="28051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87. Árfolyamveszteség</a:t>
            </a:r>
          </a:p>
        </p:txBody>
      </p:sp>
      <p:sp>
        <p:nvSpPr>
          <p:cNvPr id="227344" name="Line 16"/>
          <p:cNvSpPr>
            <a:spLocks noChangeShapeType="1"/>
          </p:cNvSpPr>
          <p:nvPr/>
        </p:nvSpPr>
        <p:spPr bwMode="auto">
          <a:xfrm>
            <a:off x="1919289" y="3429000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7345" name="Line 17"/>
          <p:cNvSpPr>
            <a:spLocks noChangeShapeType="1"/>
          </p:cNvSpPr>
          <p:nvPr/>
        </p:nvSpPr>
        <p:spPr bwMode="auto">
          <a:xfrm>
            <a:off x="2855913" y="3429001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7346" name="Text Box 18"/>
          <p:cNvSpPr txBox="1">
            <a:spLocks noChangeArrowheads="1"/>
          </p:cNvSpPr>
          <p:nvPr/>
        </p:nvSpPr>
        <p:spPr bwMode="auto">
          <a:xfrm>
            <a:off x="1782764" y="3062288"/>
            <a:ext cx="2225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97. Kamatbevétel</a:t>
            </a:r>
          </a:p>
        </p:txBody>
      </p:sp>
      <p:sp>
        <p:nvSpPr>
          <p:cNvPr id="227347" name="Line 19"/>
          <p:cNvSpPr>
            <a:spLocks noChangeShapeType="1"/>
          </p:cNvSpPr>
          <p:nvPr/>
        </p:nvSpPr>
        <p:spPr bwMode="auto">
          <a:xfrm>
            <a:off x="3143251" y="2565400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7348" name="Line 20"/>
          <p:cNvSpPr>
            <a:spLocks noChangeShapeType="1"/>
          </p:cNvSpPr>
          <p:nvPr/>
        </p:nvSpPr>
        <p:spPr bwMode="auto">
          <a:xfrm flipH="1">
            <a:off x="6024564" y="2565400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7349" name="Text Box 21"/>
          <p:cNvSpPr txBox="1">
            <a:spLocks noChangeArrowheads="1"/>
          </p:cNvSpPr>
          <p:nvPr/>
        </p:nvSpPr>
        <p:spPr bwMode="auto">
          <a:xfrm>
            <a:off x="3968750" y="2219326"/>
            <a:ext cx="800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KSZÉ</a:t>
            </a:r>
          </a:p>
        </p:txBody>
      </p:sp>
      <p:sp>
        <p:nvSpPr>
          <p:cNvPr id="227350" name="Text Box 22"/>
          <p:cNvSpPr txBox="1">
            <a:spLocks noChangeArrowheads="1"/>
          </p:cNvSpPr>
          <p:nvPr/>
        </p:nvSpPr>
        <p:spPr bwMode="auto">
          <a:xfrm>
            <a:off x="6527801" y="2219326"/>
            <a:ext cx="159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ELADÁSI ÁR</a:t>
            </a:r>
          </a:p>
        </p:txBody>
      </p:sp>
      <p:sp>
        <p:nvSpPr>
          <p:cNvPr id="227351" name="Line 23"/>
          <p:cNvSpPr>
            <a:spLocks noChangeShapeType="1"/>
          </p:cNvSpPr>
          <p:nvPr/>
        </p:nvSpPr>
        <p:spPr bwMode="auto">
          <a:xfrm flipH="1">
            <a:off x="3143251" y="4005263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7352" name="Text Box 24"/>
          <p:cNvSpPr txBox="1">
            <a:spLocks noChangeArrowheads="1"/>
          </p:cNvSpPr>
          <p:nvPr/>
        </p:nvSpPr>
        <p:spPr bwMode="auto">
          <a:xfrm>
            <a:off x="3406776" y="3587751"/>
            <a:ext cx="2074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ELADÁSI ÁRBAN</a:t>
            </a:r>
          </a:p>
        </p:txBody>
      </p:sp>
      <p:sp>
        <p:nvSpPr>
          <p:cNvPr id="227353" name="Text Box 25"/>
          <p:cNvSpPr txBox="1">
            <a:spLocks noChangeArrowheads="1"/>
          </p:cNvSpPr>
          <p:nvPr/>
        </p:nvSpPr>
        <p:spPr bwMode="auto">
          <a:xfrm>
            <a:off x="3533776" y="3948113"/>
            <a:ext cx="16748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LÉVŐ KAMAT</a:t>
            </a:r>
          </a:p>
        </p:txBody>
      </p:sp>
      <p:sp>
        <p:nvSpPr>
          <p:cNvPr id="227354" name="Line 26"/>
          <p:cNvSpPr>
            <a:spLocks noChangeShapeType="1"/>
          </p:cNvSpPr>
          <p:nvPr/>
        </p:nvSpPr>
        <p:spPr bwMode="auto">
          <a:xfrm flipH="1">
            <a:off x="3287714" y="5516563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7355" name="Line 27"/>
          <p:cNvSpPr>
            <a:spLocks noChangeShapeType="1"/>
          </p:cNvSpPr>
          <p:nvPr/>
        </p:nvSpPr>
        <p:spPr bwMode="auto">
          <a:xfrm>
            <a:off x="6024564" y="4797425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/>
              <a:t>Felhalmozott kamat kezelése a kivezetés egyéb eseteiben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63552" y="1412776"/>
            <a:ext cx="7924800" cy="4419600"/>
          </a:xfrm>
        </p:spPr>
        <p:txBody>
          <a:bodyPr anchor="ctr"/>
          <a:lstStyle/>
          <a:p>
            <a:r>
              <a:rPr lang="hu-HU" sz="2400" dirty="0"/>
              <a:t>Beváltásnál megkapjuk az utolsó kamatperiódus kamatát, a beváltási értéket nem befolyásolja, mivel éppen a névértéket kapjuk ellenértékként</a:t>
            </a:r>
          </a:p>
          <a:p>
            <a:r>
              <a:rPr lang="hu-HU" sz="2400" dirty="0" err="1"/>
              <a:t>Apportkénti</a:t>
            </a:r>
            <a:r>
              <a:rPr lang="hu-HU" sz="2400" dirty="0"/>
              <a:t>, térítés nélküli átadásnál is értelemszerűen rendezendő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761E-795D-4411-8FBC-E80B99B653B5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399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 dirty="0"/>
          </a:p>
        </p:txBody>
      </p:sp>
      <p:sp>
        <p:nvSpPr>
          <p:cNvPr id="3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3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64C-C84C-49D4-85A0-0F77B75CBC0A}" type="slidenum">
              <a:rPr lang="hu-HU"/>
              <a:pPr/>
              <a:t>18</a:t>
            </a:fld>
            <a:endParaRPr lang="hu-HU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800"/>
              <a:t>Folytassuk az alappéldát!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>
              <a:buFont typeface="Wingdings" pitchFamily="2" charset="2"/>
              <a:buNone/>
            </a:pPr>
            <a:r>
              <a:rPr lang="hu-HU" sz="2400"/>
              <a:t>    </a:t>
            </a:r>
          </a:p>
        </p:txBody>
      </p:sp>
      <p:sp>
        <p:nvSpPr>
          <p:cNvPr id="258052" name="Line 4"/>
          <p:cNvSpPr>
            <a:spLocks noChangeShapeType="1"/>
          </p:cNvSpPr>
          <p:nvPr/>
        </p:nvSpPr>
        <p:spPr bwMode="auto">
          <a:xfrm>
            <a:off x="4943476" y="47974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8054" name="Line 6"/>
          <p:cNvSpPr>
            <a:spLocks noChangeShapeType="1"/>
          </p:cNvSpPr>
          <p:nvPr/>
        </p:nvSpPr>
        <p:spPr bwMode="auto">
          <a:xfrm>
            <a:off x="4079875" y="3213100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8055" name="Line 7"/>
          <p:cNvSpPr>
            <a:spLocks noChangeShapeType="1"/>
          </p:cNvSpPr>
          <p:nvPr/>
        </p:nvSpPr>
        <p:spPr bwMode="auto">
          <a:xfrm>
            <a:off x="5880100" y="4797426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8056" name="Line 8"/>
          <p:cNvSpPr>
            <a:spLocks noChangeShapeType="1"/>
          </p:cNvSpPr>
          <p:nvPr/>
        </p:nvSpPr>
        <p:spPr bwMode="auto">
          <a:xfrm>
            <a:off x="2927350" y="32131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8057" name="Line 9"/>
          <p:cNvSpPr>
            <a:spLocks noChangeShapeType="1"/>
          </p:cNvSpPr>
          <p:nvPr/>
        </p:nvSpPr>
        <p:spPr bwMode="auto">
          <a:xfrm flipH="1">
            <a:off x="5880100" y="3213101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8058" name="Line 10"/>
          <p:cNvSpPr>
            <a:spLocks noChangeShapeType="1"/>
          </p:cNvSpPr>
          <p:nvPr/>
        </p:nvSpPr>
        <p:spPr bwMode="auto">
          <a:xfrm>
            <a:off x="3503614" y="3429000"/>
            <a:ext cx="1798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8059" name="Text Box 11"/>
          <p:cNvSpPr txBox="1">
            <a:spLocks noChangeArrowheads="1"/>
          </p:cNvSpPr>
          <p:nvPr/>
        </p:nvSpPr>
        <p:spPr bwMode="auto">
          <a:xfrm>
            <a:off x="4787900" y="4868863"/>
            <a:ext cx="1092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Ny. 103</a:t>
            </a:r>
          </a:p>
        </p:txBody>
      </p:sp>
      <p:sp>
        <p:nvSpPr>
          <p:cNvPr id="258060" name="Text Box 12"/>
          <p:cNvSpPr txBox="1">
            <a:spLocks noChangeArrowheads="1"/>
          </p:cNvSpPr>
          <p:nvPr/>
        </p:nvSpPr>
        <p:spPr bwMode="auto">
          <a:xfrm>
            <a:off x="5303838" y="3284538"/>
            <a:ext cx="33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3</a:t>
            </a:r>
          </a:p>
        </p:txBody>
      </p:sp>
      <p:sp>
        <p:nvSpPr>
          <p:cNvPr id="258061" name="Rectangle 13"/>
          <p:cNvSpPr>
            <a:spLocks noChangeArrowheads="1"/>
          </p:cNvSpPr>
          <p:nvPr/>
        </p:nvSpPr>
        <p:spPr bwMode="auto">
          <a:xfrm>
            <a:off x="2855914" y="1773238"/>
            <a:ext cx="6192837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 smtClean="0"/>
              <a:t>20x6. </a:t>
            </a:r>
            <a:r>
              <a:rPr lang="hu-HU" dirty="0"/>
              <a:t>május 31-én eladjuk a kötvényt 109-ért</a:t>
            </a:r>
          </a:p>
        </p:txBody>
      </p:sp>
      <p:sp>
        <p:nvSpPr>
          <p:cNvPr id="258062" name="Line 14"/>
          <p:cNvSpPr>
            <a:spLocks noChangeShapeType="1"/>
          </p:cNvSpPr>
          <p:nvPr/>
        </p:nvSpPr>
        <p:spPr bwMode="auto">
          <a:xfrm>
            <a:off x="1992313" y="3213100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8065" name="Text Box 17"/>
          <p:cNvSpPr txBox="1">
            <a:spLocks noChangeArrowheads="1"/>
          </p:cNvSpPr>
          <p:nvPr/>
        </p:nvSpPr>
        <p:spPr bwMode="auto">
          <a:xfrm>
            <a:off x="2495550" y="2781301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A I E</a:t>
            </a:r>
          </a:p>
        </p:txBody>
      </p:sp>
      <p:sp>
        <p:nvSpPr>
          <p:cNvPr id="258066" name="Text Box 18"/>
          <p:cNvSpPr txBox="1">
            <a:spLocks noChangeArrowheads="1"/>
          </p:cNvSpPr>
          <p:nvPr/>
        </p:nvSpPr>
        <p:spPr bwMode="auto">
          <a:xfrm>
            <a:off x="3143250" y="3213101"/>
            <a:ext cx="33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3</a:t>
            </a:r>
          </a:p>
        </p:txBody>
      </p:sp>
      <p:sp>
        <p:nvSpPr>
          <p:cNvPr id="258069" name="Text Box 21"/>
          <p:cNvSpPr txBox="1">
            <a:spLocks noChangeArrowheads="1"/>
          </p:cNvSpPr>
          <p:nvPr/>
        </p:nvSpPr>
        <p:spPr bwMode="auto">
          <a:xfrm>
            <a:off x="6342063" y="3284538"/>
            <a:ext cx="33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8</a:t>
            </a:r>
          </a:p>
        </p:txBody>
      </p:sp>
      <p:sp>
        <p:nvSpPr>
          <p:cNvPr id="258072" name="Text Box 24"/>
          <p:cNvSpPr txBox="1">
            <a:spLocks noChangeArrowheads="1"/>
          </p:cNvSpPr>
          <p:nvPr/>
        </p:nvSpPr>
        <p:spPr bwMode="auto">
          <a:xfrm>
            <a:off x="4476751" y="2852738"/>
            <a:ext cx="3140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Pénzügyi (kamat) bevétel</a:t>
            </a:r>
          </a:p>
        </p:txBody>
      </p:sp>
      <p:sp>
        <p:nvSpPr>
          <p:cNvPr id="258073" name="Text Box 25"/>
          <p:cNvSpPr txBox="1">
            <a:spLocks noChangeArrowheads="1"/>
          </p:cNvSpPr>
          <p:nvPr/>
        </p:nvSpPr>
        <p:spPr bwMode="auto">
          <a:xfrm>
            <a:off x="2025651" y="3213101"/>
            <a:ext cx="881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Ny.  3</a:t>
            </a:r>
          </a:p>
        </p:txBody>
      </p:sp>
      <p:sp>
        <p:nvSpPr>
          <p:cNvPr id="258074" name="Text Box 26"/>
          <p:cNvSpPr txBox="1">
            <a:spLocks noChangeArrowheads="1"/>
          </p:cNvSpPr>
          <p:nvPr/>
        </p:nvSpPr>
        <p:spPr bwMode="auto">
          <a:xfrm>
            <a:off x="7880351" y="4718051"/>
            <a:ext cx="2392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Pénzügyi ráfordítás</a:t>
            </a:r>
          </a:p>
        </p:txBody>
      </p:sp>
      <p:sp>
        <p:nvSpPr>
          <p:cNvPr id="258075" name="Text Box 27"/>
          <p:cNvSpPr txBox="1">
            <a:spLocks noChangeArrowheads="1"/>
          </p:cNvSpPr>
          <p:nvPr/>
        </p:nvSpPr>
        <p:spPr bwMode="auto">
          <a:xfrm>
            <a:off x="5159376" y="4430713"/>
            <a:ext cx="13700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Értékpapír</a:t>
            </a:r>
          </a:p>
        </p:txBody>
      </p:sp>
      <p:sp>
        <p:nvSpPr>
          <p:cNvPr id="258076" name="Line 28"/>
          <p:cNvSpPr>
            <a:spLocks noChangeShapeType="1"/>
          </p:cNvSpPr>
          <p:nvPr/>
        </p:nvSpPr>
        <p:spPr bwMode="auto">
          <a:xfrm>
            <a:off x="7896226" y="5013325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8077" name="Line 29"/>
          <p:cNvSpPr>
            <a:spLocks noChangeShapeType="1"/>
          </p:cNvSpPr>
          <p:nvPr/>
        </p:nvSpPr>
        <p:spPr bwMode="auto">
          <a:xfrm>
            <a:off x="9120188" y="5013326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8078" name="Text Box 30"/>
          <p:cNvSpPr txBox="1">
            <a:spLocks noChangeArrowheads="1"/>
          </p:cNvSpPr>
          <p:nvPr/>
        </p:nvSpPr>
        <p:spPr bwMode="auto">
          <a:xfrm>
            <a:off x="6194425" y="4884738"/>
            <a:ext cx="622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109</a:t>
            </a:r>
          </a:p>
        </p:txBody>
      </p:sp>
      <p:sp>
        <p:nvSpPr>
          <p:cNvPr id="258079" name="Text Box 31"/>
          <p:cNvSpPr txBox="1">
            <a:spLocks noChangeArrowheads="1"/>
          </p:cNvSpPr>
          <p:nvPr/>
        </p:nvSpPr>
        <p:spPr bwMode="auto">
          <a:xfrm>
            <a:off x="5478463" y="5300663"/>
            <a:ext cx="33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8</a:t>
            </a:r>
          </a:p>
        </p:txBody>
      </p:sp>
      <p:sp>
        <p:nvSpPr>
          <p:cNvPr id="258080" name="Line 32"/>
          <p:cNvSpPr>
            <a:spLocks noChangeShapeType="1"/>
          </p:cNvSpPr>
          <p:nvPr/>
        </p:nvSpPr>
        <p:spPr bwMode="auto">
          <a:xfrm>
            <a:off x="4367214" y="5516563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8081" name="Line 33"/>
          <p:cNvSpPr>
            <a:spLocks noChangeShapeType="1"/>
          </p:cNvSpPr>
          <p:nvPr/>
        </p:nvSpPr>
        <p:spPr bwMode="auto">
          <a:xfrm flipV="1">
            <a:off x="4367213" y="4149725"/>
            <a:ext cx="0" cy="136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8082" name="Line 34"/>
          <p:cNvSpPr>
            <a:spLocks noChangeShapeType="1"/>
          </p:cNvSpPr>
          <p:nvPr/>
        </p:nvSpPr>
        <p:spPr bwMode="auto">
          <a:xfrm>
            <a:off x="4367214" y="4149725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8083" name="Line 35"/>
          <p:cNvSpPr>
            <a:spLocks noChangeShapeType="1"/>
          </p:cNvSpPr>
          <p:nvPr/>
        </p:nvSpPr>
        <p:spPr bwMode="auto">
          <a:xfrm flipV="1">
            <a:off x="6527800" y="3644901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8084" name="Text Box 36"/>
          <p:cNvSpPr txBox="1">
            <a:spLocks noChangeArrowheads="1"/>
          </p:cNvSpPr>
          <p:nvPr/>
        </p:nvSpPr>
        <p:spPr bwMode="auto">
          <a:xfrm>
            <a:off x="6486525" y="5316538"/>
            <a:ext cx="33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2</a:t>
            </a:r>
          </a:p>
        </p:txBody>
      </p:sp>
      <p:sp>
        <p:nvSpPr>
          <p:cNvPr id="258085" name="Text Box 37"/>
          <p:cNvSpPr txBox="1">
            <a:spLocks noChangeArrowheads="1"/>
          </p:cNvSpPr>
          <p:nvPr/>
        </p:nvSpPr>
        <p:spPr bwMode="auto">
          <a:xfrm>
            <a:off x="8502650" y="5367338"/>
            <a:ext cx="33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2</a:t>
            </a:r>
          </a:p>
        </p:txBody>
      </p:sp>
      <p:sp>
        <p:nvSpPr>
          <p:cNvPr id="258086" name="Line 38"/>
          <p:cNvSpPr>
            <a:spLocks noChangeShapeType="1"/>
          </p:cNvSpPr>
          <p:nvPr/>
        </p:nvSpPr>
        <p:spPr bwMode="auto">
          <a:xfrm>
            <a:off x="6816725" y="5516563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" name="Ellipszis feliratnak 1"/>
          <p:cNvSpPr/>
          <p:nvPr/>
        </p:nvSpPr>
        <p:spPr bwMode="auto">
          <a:xfrm>
            <a:off x="7896200" y="2931146"/>
            <a:ext cx="2771776" cy="1577974"/>
          </a:xfrm>
          <a:prstGeom prst="wedgeEllipseCallout">
            <a:avLst>
              <a:gd name="adj1" fmla="val -94639"/>
              <a:gd name="adj2" fmla="val -1644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hu-HU" sz="1600" dirty="0"/>
              <a:t>20x5. 09. 30. és 20x6. 05. 31. közötti időszak</a:t>
            </a:r>
          </a:p>
          <a:p>
            <a:r>
              <a:rPr lang="hu-HU" sz="1600" dirty="0"/>
              <a:t>kamata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3886973" y="5951022"/>
            <a:ext cx="5062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Ebben az esetben nagyon praktikus lehet </a:t>
            </a:r>
          </a:p>
          <a:p>
            <a:r>
              <a:rPr lang="hu-HU" dirty="0" smtClean="0"/>
              <a:t>a technikai számla alkalmazása!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5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58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5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58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8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8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5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60" grpId="0"/>
      <p:bldP spid="258066" grpId="0"/>
      <p:bldP spid="258069" grpId="0"/>
      <p:bldP spid="258074" grpId="0"/>
      <p:bldP spid="258079" grpId="0"/>
      <p:bldP spid="258084" grpId="0"/>
      <p:bldP spid="25808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E0A4-2834-426D-B28C-6B718DD67F24}" type="slidenum">
              <a:rPr lang="hu-HU"/>
              <a:pPr/>
              <a:t>19</a:t>
            </a:fld>
            <a:endParaRPr lang="hu-HU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Mennyi </a:t>
            </a:r>
            <a:r>
              <a:rPr lang="hu-HU" dirty="0" smtClean="0"/>
              <a:t>tehát az …? </a:t>
            </a:r>
            <a:r>
              <a:rPr lang="hu-HU" sz="2800" dirty="0"/>
              <a:t>(példa számaival)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…Eladási </a:t>
            </a:r>
            <a:r>
              <a:rPr lang="hu-HU" dirty="0"/>
              <a:t>árban lévő kamat: 8</a:t>
            </a:r>
          </a:p>
          <a:p>
            <a:pPr lvl="1"/>
            <a:r>
              <a:rPr lang="hu-HU" dirty="0"/>
              <a:t>Az eladási időpontja és az azt megelőző utolsó kamatfizetés közötti időszak</a:t>
            </a:r>
          </a:p>
          <a:p>
            <a:r>
              <a:rPr lang="hu-HU" dirty="0" smtClean="0"/>
              <a:t>…Eladás </a:t>
            </a:r>
            <a:r>
              <a:rPr lang="hu-HU" dirty="0"/>
              <a:t>évére vonatkozó kamat: 5</a:t>
            </a:r>
          </a:p>
          <a:p>
            <a:pPr lvl="1"/>
            <a:r>
              <a:rPr lang="hu-HU" dirty="0"/>
              <a:t>Az üzleti év első napja és az eladás időpontja közötti időszak</a:t>
            </a:r>
          </a:p>
          <a:p>
            <a:pPr lvl="1"/>
            <a:r>
              <a:rPr lang="hu-HU" dirty="0"/>
              <a:t>Az eladási árban 8 egységet kaptunk, de ebből 3 egység az előző időszakra vonatkozik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D0719-93BC-498C-A3E0-1CB2C075C8A4}" type="slidenum">
              <a:rPr lang="hu-HU"/>
              <a:pPr/>
              <a:t>2</a:t>
            </a:fld>
            <a:endParaRPr lang="hu-HU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2900"/>
              <a:t>HITELVISZONYT MEGTESTESÍTŐ ÉRTÉKPAPÍROK </a:t>
            </a:r>
            <a:r>
              <a:rPr lang="hu-HU" sz="2100"/>
              <a:t>(sztv. 3. § (6) bek. 2. pont)</a:t>
            </a:r>
            <a:endParaRPr lang="hu-HU" sz="290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2800" dirty="0"/>
              <a:t>Előre ismert lejárat</a:t>
            </a:r>
          </a:p>
          <a:p>
            <a:r>
              <a:rPr lang="hu-HU" sz="2800" dirty="0"/>
              <a:t>Előre ismert hozam</a:t>
            </a:r>
          </a:p>
          <a:p>
            <a:r>
              <a:rPr lang="hu-HU" sz="2800" dirty="0"/>
              <a:t>Fajtái</a:t>
            </a:r>
          </a:p>
          <a:p>
            <a:pPr lvl="1"/>
            <a:r>
              <a:rPr lang="hu-HU" sz="2400" dirty="0"/>
              <a:t>kamatozó</a:t>
            </a:r>
          </a:p>
          <a:p>
            <a:pPr lvl="2"/>
            <a:r>
              <a:rPr lang="hu-HU" sz="2000" b="1" dirty="0">
                <a:solidFill>
                  <a:srgbClr val="FF0000"/>
                </a:solidFill>
              </a:rPr>
              <a:t>kötvény</a:t>
            </a:r>
          </a:p>
          <a:p>
            <a:pPr lvl="2"/>
            <a:r>
              <a:rPr lang="hu-HU" sz="2000" dirty="0"/>
              <a:t>jelzáloglevél</a:t>
            </a:r>
          </a:p>
          <a:p>
            <a:pPr lvl="2"/>
            <a:r>
              <a:rPr lang="hu-HU" sz="2000" dirty="0"/>
              <a:t>stb.</a:t>
            </a:r>
          </a:p>
          <a:p>
            <a:pPr lvl="1"/>
            <a:r>
              <a:rPr lang="hu-HU" sz="2400" dirty="0"/>
              <a:t>nem kamatozó</a:t>
            </a:r>
          </a:p>
          <a:p>
            <a:pPr lvl="2"/>
            <a:r>
              <a:rPr lang="hu-HU" sz="2000" dirty="0"/>
              <a:t>Diszkont értékpapírok</a:t>
            </a:r>
          </a:p>
          <a:p>
            <a:pPr lvl="2"/>
            <a:r>
              <a:rPr lang="hu-HU" sz="2000" dirty="0"/>
              <a:t>stb.</a:t>
            </a:r>
          </a:p>
        </p:txBody>
      </p:sp>
      <p:sp>
        <p:nvSpPr>
          <p:cNvPr id="219140" name="AutoShape 4"/>
          <p:cNvSpPr>
            <a:spLocks noChangeArrowheads="1"/>
          </p:cNvSpPr>
          <p:nvPr/>
        </p:nvSpPr>
        <p:spPr bwMode="auto">
          <a:xfrm>
            <a:off x="6456040" y="1916113"/>
            <a:ext cx="3313112" cy="2305050"/>
          </a:xfrm>
          <a:prstGeom prst="verticalScroll">
            <a:avLst>
              <a:gd name="adj" fmla="val 12500"/>
            </a:avLst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hu-HU" sz="2000" dirty="0"/>
              <a:t>Biztosít:</a:t>
            </a:r>
          </a:p>
          <a:p>
            <a:endParaRPr lang="hu-HU" sz="2000" dirty="0"/>
          </a:p>
          <a:p>
            <a:pPr>
              <a:buFontTx/>
              <a:buChar char="-"/>
            </a:pPr>
            <a:r>
              <a:rPr lang="hu-HU" sz="2000" dirty="0"/>
              <a:t>(tartós) jövedelem</a:t>
            </a:r>
          </a:p>
          <a:p>
            <a:endParaRPr lang="hu-HU" sz="2000" dirty="0"/>
          </a:p>
          <a:p>
            <a:pPr>
              <a:buFontTx/>
              <a:buChar char="-"/>
            </a:pPr>
            <a:r>
              <a:rPr lang="hu-HU" sz="2000" dirty="0"/>
              <a:t>árfolyamnyereség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E003-3B55-4591-B3E2-2A9EFB4EE077}" type="slidenum">
              <a:rPr lang="hu-HU"/>
              <a:pPr/>
              <a:t>20</a:t>
            </a:fld>
            <a:endParaRPr lang="hu-HU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ÉRTÉKVESZTÉS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781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sz="2800"/>
              <a:t>Alkalmazás: 1 évnél hosszabb lejáratú értékpapírokra (de nemcsak a befektetési célúaknál!)</a:t>
            </a:r>
          </a:p>
          <a:p>
            <a:pPr>
              <a:lnSpc>
                <a:spcPct val="90000"/>
              </a:lnSpc>
            </a:pPr>
            <a:r>
              <a:rPr lang="hu-HU" sz="2800"/>
              <a:t>Feltétel: PÉ &lt; KSZÉ, tartósan és jelentősen</a:t>
            </a:r>
          </a:p>
          <a:p>
            <a:pPr>
              <a:lnSpc>
                <a:spcPct val="90000"/>
              </a:lnSpc>
            </a:pPr>
            <a:r>
              <a:rPr lang="hu-HU" sz="2800"/>
              <a:t>ÉV = PÉ – KSZÉ </a:t>
            </a:r>
          </a:p>
          <a:p>
            <a:pPr>
              <a:lnSpc>
                <a:spcPct val="90000"/>
              </a:lnSpc>
            </a:pPr>
            <a:r>
              <a:rPr lang="hu-HU" sz="2800"/>
              <a:t>Mi mutathatja a piaci értéket?</a:t>
            </a:r>
          </a:p>
          <a:p>
            <a:pPr lvl="2">
              <a:lnSpc>
                <a:spcPct val="90000"/>
              </a:lnSpc>
            </a:pPr>
            <a:r>
              <a:rPr lang="hu-HU" sz="2000"/>
              <a:t>tőzsdei ár (felhalmozott kamattal csökkentett) és tendenciája</a:t>
            </a:r>
          </a:p>
          <a:p>
            <a:pPr lvl="2">
              <a:lnSpc>
                <a:spcPct val="90000"/>
              </a:lnSpc>
            </a:pPr>
            <a:r>
              <a:rPr lang="hu-HU" sz="2000"/>
              <a:t>kibocsátó saját tőkéjének alakulása (pl. veszteséges gazdálkodás!)</a:t>
            </a:r>
          </a:p>
          <a:p>
            <a:pPr lvl="2">
              <a:lnSpc>
                <a:spcPct val="90000"/>
              </a:lnSpc>
            </a:pPr>
            <a:r>
              <a:rPr lang="hu-HU" sz="2000"/>
              <a:t>megtérülés valószínűsége </a:t>
            </a:r>
          </a:p>
          <a:p>
            <a:pPr>
              <a:lnSpc>
                <a:spcPct val="90000"/>
              </a:lnSpc>
            </a:pPr>
            <a:r>
              <a:rPr lang="hu-HU" sz="2800"/>
              <a:t>Elszámolása: pénzügyi ráfordítás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BA85-09AE-4E56-8B26-7B7755DF4826}" type="slidenum">
              <a:rPr lang="hu-HU"/>
              <a:pPr/>
              <a:t>21</a:t>
            </a:fld>
            <a:endParaRPr lang="hu-HU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VISSZAÍRÁS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7924800" cy="48531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hu-HU" dirty="0"/>
              <a:t>Feltétel: PÉ &gt; KSZÉ, tartósan és jelentősen, és </a:t>
            </a:r>
            <a:r>
              <a:rPr lang="hu-HU" dirty="0" smtClean="0"/>
              <a:t>ÉV </a:t>
            </a:r>
            <a:r>
              <a:rPr lang="hu-HU" dirty="0"/>
              <a:t>&gt; </a:t>
            </a:r>
            <a:r>
              <a:rPr lang="hu-HU" dirty="0" smtClean="0"/>
              <a:t>0 (KSZÉ=</a:t>
            </a:r>
            <a:r>
              <a:rPr lang="hu-HU" dirty="0" err="1" smtClean="0"/>
              <a:t>BekÉ-ÉV</a:t>
            </a:r>
            <a:r>
              <a:rPr lang="hu-HU" dirty="0" smtClean="0"/>
              <a:t>)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/>
              <a:t>VÍ = PÉ – KSZÉ, </a:t>
            </a:r>
            <a:r>
              <a:rPr lang="hu-HU" dirty="0" smtClean="0"/>
              <a:t>ahol</a:t>
            </a:r>
            <a:endParaRPr lang="hu-HU" dirty="0"/>
          </a:p>
          <a:p>
            <a:pPr lvl="1">
              <a:lnSpc>
                <a:spcPct val="90000"/>
              </a:lnSpc>
            </a:pPr>
            <a:r>
              <a:rPr lang="hu-HU" dirty="0"/>
              <a:t>VÍ</a:t>
            </a:r>
            <a:r>
              <a:rPr lang="hu-HU" baseline="-25000" dirty="0"/>
              <a:t>MAX</a:t>
            </a:r>
            <a:r>
              <a:rPr lang="hu-HU" dirty="0"/>
              <a:t> = </a:t>
            </a:r>
            <a:r>
              <a:rPr lang="hu-HU" dirty="0" smtClean="0"/>
              <a:t>ÉV, </a:t>
            </a:r>
            <a:r>
              <a:rPr lang="hu-HU" b="1" dirty="0" smtClean="0">
                <a:solidFill>
                  <a:srgbClr val="FF0000"/>
                </a:solidFill>
              </a:rPr>
              <a:t>de</a:t>
            </a:r>
          </a:p>
          <a:p>
            <a:pPr lvl="1">
              <a:lnSpc>
                <a:spcPct val="90000"/>
              </a:lnSpc>
            </a:pPr>
            <a:r>
              <a:rPr lang="hu-HU" dirty="0"/>
              <a:t>ha a </a:t>
            </a:r>
            <a:r>
              <a:rPr lang="hu-HU" dirty="0" err="1"/>
              <a:t>BekÉ</a:t>
            </a:r>
            <a:r>
              <a:rPr lang="hu-HU" dirty="0"/>
              <a:t> &lt;</a:t>
            </a:r>
            <a:r>
              <a:rPr lang="hu-HU" dirty="0" smtClean="0"/>
              <a:t> Névérték, akkor a </a:t>
            </a:r>
            <a:r>
              <a:rPr lang="hu-HU" dirty="0" err="1" smtClean="0"/>
              <a:t>BekÉ-ig</a:t>
            </a:r>
            <a:r>
              <a:rPr lang="hu-HU" dirty="0" smtClean="0"/>
              <a:t> lehet visszaírni</a:t>
            </a:r>
            <a:endParaRPr lang="hu-HU" b="1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hu-HU" dirty="0"/>
              <a:t>ha a </a:t>
            </a:r>
            <a:r>
              <a:rPr lang="hu-HU" dirty="0" err="1"/>
              <a:t>BekÉ</a:t>
            </a:r>
            <a:r>
              <a:rPr lang="hu-HU" dirty="0"/>
              <a:t> &gt; Névérték, akkor csak a névértékig lehet visszaírni (Miért</a:t>
            </a:r>
            <a:r>
              <a:rPr lang="hu-HU" dirty="0" smtClean="0"/>
              <a:t>?)</a:t>
            </a:r>
          </a:p>
          <a:p>
            <a:pPr lvl="2">
              <a:lnSpc>
                <a:spcPct val="90000"/>
              </a:lnSpc>
            </a:pPr>
            <a:r>
              <a:rPr lang="hu-HU" dirty="0" smtClean="0"/>
              <a:t>Vagyis a visszaírás korlátja lehet a névérték is, ha a bekerülési érték &gt; névérték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/>
              <a:t>Elszámolása: Pénzügyi ráfordítás </a:t>
            </a:r>
            <a:r>
              <a:rPr lang="hu-HU" dirty="0">
                <a:solidFill>
                  <a:srgbClr val="FF0000"/>
                </a:solidFill>
              </a:rPr>
              <a:t>(–)</a:t>
            </a:r>
          </a:p>
          <a:p>
            <a:pPr lvl="1">
              <a:lnSpc>
                <a:spcPct val="90000"/>
              </a:lnSpc>
            </a:pPr>
            <a:r>
              <a:rPr lang="hu-HU" dirty="0"/>
              <a:t>Ezt is nettó módon!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Példa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761E-795D-4411-8FBC-E80B99B653B5}" type="slidenum">
              <a:rPr lang="hu-HU" smtClean="0"/>
              <a:pPr/>
              <a:t>22</a:t>
            </a:fld>
            <a:endParaRPr lang="hu-HU"/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236439"/>
              </p:ext>
            </p:extLst>
          </p:nvPr>
        </p:nvGraphicFramePr>
        <p:xfrm>
          <a:off x="2063552" y="1484784"/>
          <a:ext cx="7992888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hu-HU" sz="2200" dirty="0" smtClean="0"/>
                        <a:t>Megnevezés</a:t>
                      </a:r>
                      <a:endParaRPr lang="hu-HU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200" dirty="0" smtClean="0"/>
                        <a:t>Egyik kötvény</a:t>
                      </a:r>
                      <a:endParaRPr lang="hu-HU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200" dirty="0" smtClean="0"/>
                        <a:t>Másik kötvény</a:t>
                      </a:r>
                      <a:endParaRPr lang="hu-HU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r>
                        <a:rPr lang="hu-HU" sz="2200" dirty="0" err="1" smtClean="0"/>
                        <a:t>BekÉ</a:t>
                      </a:r>
                      <a:endParaRPr lang="hu-HU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200" dirty="0" smtClean="0"/>
                        <a:t>103.000</a:t>
                      </a:r>
                      <a:endParaRPr lang="hu-HU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200" dirty="0" smtClean="0"/>
                        <a:t>97.000</a:t>
                      </a:r>
                      <a:endParaRPr lang="hu-HU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r>
                        <a:rPr lang="hu-HU" sz="2200" dirty="0" smtClean="0"/>
                        <a:t>Névérték</a:t>
                      </a:r>
                      <a:endParaRPr lang="hu-HU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200" dirty="0" smtClean="0"/>
                        <a:t>100.000</a:t>
                      </a:r>
                      <a:endParaRPr lang="hu-HU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200" dirty="0" smtClean="0"/>
                        <a:t>100.000</a:t>
                      </a:r>
                      <a:endParaRPr lang="hu-HU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r>
                        <a:rPr lang="hu-HU" sz="2200" dirty="0" smtClean="0"/>
                        <a:t>Értékvesztés</a:t>
                      </a:r>
                      <a:r>
                        <a:rPr lang="hu-HU" sz="2200" baseline="-25000" dirty="0" smtClean="0"/>
                        <a:t>0</a:t>
                      </a:r>
                      <a:endParaRPr lang="hu-HU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200" dirty="0" smtClean="0"/>
                        <a:t>8.000</a:t>
                      </a:r>
                      <a:endParaRPr lang="hu-HU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200" dirty="0" smtClean="0"/>
                        <a:t>8.000</a:t>
                      </a:r>
                      <a:endParaRPr lang="hu-HU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r>
                        <a:rPr lang="hu-HU" sz="2200" dirty="0" smtClean="0"/>
                        <a:t>Mérlegérték</a:t>
                      </a:r>
                      <a:r>
                        <a:rPr lang="hu-HU" sz="2200" baseline="-25000" dirty="0" smtClean="0"/>
                        <a:t>0</a:t>
                      </a:r>
                      <a:endParaRPr lang="hu-HU" sz="2200" dirty="0"/>
                    </a:p>
                  </a:txBody>
                  <a:tcPr anchor="ctr"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200" dirty="0" smtClean="0"/>
                        <a:t>95.000</a:t>
                      </a:r>
                      <a:endParaRPr lang="hu-HU" sz="2200" dirty="0"/>
                    </a:p>
                  </a:txBody>
                  <a:tcPr anchor="ctr"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200" dirty="0" smtClean="0"/>
                        <a:t>89.000</a:t>
                      </a:r>
                      <a:endParaRPr lang="hu-HU" sz="2200" dirty="0"/>
                    </a:p>
                  </a:txBody>
                  <a:tcPr anchor="ctr"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r>
                        <a:rPr lang="hu-HU" sz="2200" dirty="0" smtClean="0"/>
                        <a:t>Piaci érték</a:t>
                      </a:r>
                      <a:r>
                        <a:rPr lang="hu-HU" sz="2200" baseline="-25000" dirty="0" smtClean="0"/>
                        <a:t>1</a:t>
                      </a:r>
                      <a:endParaRPr lang="hu-HU" sz="2200" dirty="0"/>
                    </a:p>
                  </a:txBody>
                  <a:tcPr anchor="ctr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200" dirty="0" smtClean="0"/>
                        <a:t>102.000</a:t>
                      </a:r>
                      <a:endParaRPr lang="hu-HU" sz="2200" dirty="0"/>
                    </a:p>
                  </a:txBody>
                  <a:tcPr anchor="ctr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200" dirty="0" smtClean="0"/>
                        <a:t>102.000</a:t>
                      </a:r>
                      <a:endParaRPr lang="hu-HU" sz="2200" dirty="0"/>
                    </a:p>
                  </a:txBody>
                  <a:tcPr anchor="ctr"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r>
                        <a:rPr lang="hu-HU" sz="2200" dirty="0" smtClean="0"/>
                        <a:t>Visszaírás</a:t>
                      </a:r>
                      <a:r>
                        <a:rPr lang="hu-HU" sz="2200" baseline="-25000" dirty="0" smtClean="0"/>
                        <a:t>1</a:t>
                      </a:r>
                      <a:endParaRPr lang="hu-HU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200" dirty="0" smtClean="0"/>
                        <a:t>5.000</a:t>
                      </a:r>
                      <a:endParaRPr lang="hu-HU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200" dirty="0" smtClean="0"/>
                        <a:t>8.000</a:t>
                      </a:r>
                      <a:endParaRPr lang="hu-HU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dirty="0" smtClean="0"/>
                        <a:t>Mérlegérték</a:t>
                      </a:r>
                      <a:r>
                        <a:rPr lang="hu-HU" sz="2200" baseline="-25000" dirty="0" smtClean="0"/>
                        <a:t>1</a:t>
                      </a:r>
                      <a:endParaRPr lang="hu-HU" sz="2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200" dirty="0" smtClean="0"/>
                        <a:t>100.000</a:t>
                      </a:r>
                      <a:endParaRPr lang="hu-HU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200" dirty="0" smtClean="0"/>
                        <a:t>97.000</a:t>
                      </a:r>
                      <a:endParaRPr lang="hu-HU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33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1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1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4624-2FA8-4EC8-A599-072A8F56DB01}" type="slidenum">
              <a:rPr lang="hu-HU"/>
              <a:pPr/>
              <a:t>23</a:t>
            </a:fld>
            <a:endParaRPr lang="hu-HU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ÉV – VÍ KÖNYVELÉSE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endParaRPr lang="hu-HU" sz="2000"/>
          </a:p>
          <a:p>
            <a:pPr>
              <a:buFont typeface="Wingdings" pitchFamily="2" charset="2"/>
              <a:buNone/>
            </a:pPr>
            <a:r>
              <a:rPr lang="hu-HU" sz="2000"/>
              <a:t>PÉNZÜGYI </a:t>
            </a:r>
            <a:r>
              <a:rPr lang="hu-HU" sz="2000">
                <a:solidFill>
                  <a:srgbClr val="FF0000"/>
                </a:solidFill>
              </a:rPr>
              <a:t>RÁF.</a:t>
            </a:r>
            <a:r>
              <a:rPr lang="hu-HU" sz="2000"/>
              <a:t>      ÉRTÉKPAPÍROK ÉV	    PÉNZÜGYI </a:t>
            </a:r>
            <a:r>
              <a:rPr lang="hu-HU" sz="2000">
                <a:solidFill>
                  <a:srgbClr val="FF0000"/>
                </a:solidFill>
              </a:rPr>
              <a:t>RÁF.</a:t>
            </a:r>
          </a:p>
        </p:txBody>
      </p:sp>
      <p:sp>
        <p:nvSpPr>
          <p:cNvPr id="230404" name="Line 4"/>
          <p:cNvSpPr>
            <a:spLocks noChangeShapeType="1"/>
          </p:cNvSpPr>
          <p:nvPr/>
        </p:nvSpPr>
        <p:spPr bwMode="auto">
          <a:xfrm>
            <a:off x="1992313" y="3068638"/>
            <a:ext cx="215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0405" name="Line 5"/>
          <p:cNvSpPr>
            <a:spLocks noChangeShapeType="1"/>
          </p:cNvSpPr>
          <p:nvPr/>
        </p:nvSpPr>
        <p:spPr bwMode="auto">
          <a:xfrm>
            <a:off x="4511675" y="3068638"/>
            <a:ext cx="3024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0406" name="Line 6"/>
          <p:cNvSpPr>
            <a:spLocks noChangeShapeType="1"/>
          </p:cNvSpPr>
          <p:nvPr/>
        </p:nvSpPr>
        <p:spPr bwMode="auto">
          <a:xfrm>
            <a:off x="8040688" y="3068638"/>
            <a:ext cx="2087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0407" name="Line 7"/>
          <p:cNvSpPr>
            <a:spLocks noChangeShapeType="1"/>
          </p:cNvSpPr>
          <p:nvPr/>
        </p:nvSpPr>
        <p:spPr bwMode="auto">
          <a:xfrm>
            <a:off x="3000375" y="3068639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0408" name="Line 8"/>
          <p:cNvSpPr>
            <a:spLocks noChangeShapeType="1"/>
          </p:cNvSpPr>
          <p:nvPr/>
        </p:nvSpPr>
        <p:spPr bwMode="auto">
          <a:xfrm>
            <a:off x="6096000" y="3068639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0409" name="Line 9"/>
          <p:cNvSpPr>
            <a:spLocks noChangeShapeType="1"/>
          </p:cNvSpPr>
          <p:nvPr/>
        </p:nvSpPr>
        <p:spPr bwMode="auto">
          <a:xfrm>
            <a:off x="9120188" y="3068639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0410" name="Line 10"/>
          <p:cNvSpPr>
            <a:spLocks noChangeShapeType="1"/>
          </p:cNvSpPr>
          <p:nvPr/>
        </p:nvSpPr>
        <p:spPr bwMode="auto">
          <a:xfrm>
            <a:off x="6383339" y="3573463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0411" name="Line 11"/>
          <p:cNvSpPr>
            <a:spLocks noChangeShapeType="1"/>
          </p:cNvSpPr>
          <p:nvPr/>
        </p:nvSpPr>
        <p:spPr bwMode="auto">
          <a:xfrm>
            <a:off x="3216276" y="4076700"/>
            <a:ext cx="2735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0412" name="Text Box 12"/>
          <p:cNvSpPr txBox="1">
            <a:spLocks noChangeArrowheads="1"/>
          </p:cNvSpPr>
          <p:nvPr/>
        </p:nvSpPr>
        <p:spPr bwMode="auto">
          <a:xfrm>
            <a:off x="6621463" y="3227388"/>
            <a:ext cx="1985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ÉRTÉKVESZTÉS</a:t>
            </a:r>
          </a:p>
        </p:txBody>
      </p:sp>
      <p:sp>
        <p:nvSpPr>
          <p:cNvPr id="230413" name="Text Box 13"/>
          <p:cNvSpPr txBox="1">
            <a:spLocks noChangeArrowheads="1"/>
          </p:cNvSpPr>
          <p:nvPr/>
        </p:nvSpPr>
        <p:spPr bwMode="auto">
          <a:xfrm>
            <a:off x="3700464" y="3732213"/>
            <a:ext cx="16271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VISSZAÍRÁS</a:t>
            </a:r>
          </a:p>
        </p:txBody>
      </p:sp>
      <p:sp>
        <p:nvSpPr>
          <p:cNvPr id="230414" name="Text Box 14"/>
          <p:cNvSpPr txBox="1">
            <a:spLocks noChangeArrowheads="1"/>
          </p:cNvSpPr>
          <p:nvPr/>
        </p:nvSpPr>
        <p:spPr bwMode="auto">
          <a:xfrm>
            <a:off x="3032125" y="5373688"/>
            <a:ext cx="60594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Vegyük észre, hogy a visszaírás negatív ráfordítás!</a:t>
            </a:r>
          </a:p>
          <a:p>
            <a:r>
              <a:rPr lang="hu-HU"/>
              <a:t>Vagyis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F8AC6-54CD-49F9-BAF0-625A04E377F0}" type="slidenum">
              <a:rPr lang="hu-HU"/>
              <a:pPr/>
              <a:t>24</a:t>
            </a:fld>
            <a:endParaRPr lang="hu-HU"/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Devizás értékpapírok értékelése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Bekerülési érték: általános szabály</a:t>
            </a:r>
          </a:p>
          <a:p>
            <a:r>
              <a:rPr lang="hu-HU" dirty="0"/>
              <a:t>Realizált </a:t>
            </a:r>
            <a:r>
              <a:rPr lang="hu-HU" dirty="0" err="1"/>
              <a:t>árfolyamkülönbözet</a:t>
            </a:r>
            <a:r>
              <a:rPr lang="hu-HU" dirty="0"/>
              <a:t>: </a:t>
            </a:r>
            <a:r>
              <a:rPr lang="hu-HU" dirty="0" smtClean="0"/>
              <a:t>lásd a Részesedések témakört!</a:t>
            </a:r>
            <a:endParaRPr lang="hu-HU" dirty="0"/>
          </a:p>
          <a:p>
            <a:r>
              <a:rPr lang="hu-HU" dirty="0"/>
              <a:t>Nem realizált </a:t>
            </a:r>
            <a:r>
              <a:rPr lang="hu-HU" dirty="0" err="1"/>
              <a:t>árfolyamkülönbözet</a:t>
            </a:r>
            <a:r>
              <a:rPr lang="hu-HU" dirty="0"/>
              <a:t>:</a:t>
            </a:r>
          </a:p>
          <a:p>
            <a:pPr lvl="1"/>
            <a:r>
              <a:rPr lang="hu-HU" dirty="0"/>
              <a:t>ár- és árfolyamhatás elkülönítése</a:t>
            </a:r>
          </a:p>
          <a:p>
            <a:pPr lvl="1"/>
            <a:r>
              <a:rPr lang="hu-HU" dirty="0"/>
              <a:t>Részletesen lásd részesedéseknél!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4DD8-A568-4864-BB2C-3C1C9416F38C}" type="slidenum">
              <a:rPr lang="hu-HU"/>
              <a:pPr/>
              <a:t>25</a:t>
            </a:fld>
            <a:endParaRPr lang="hu-HU"/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800"/>
              <a:t>Rövidlejáratú értékpapírok értékelése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hu-HU" dirty="0"/>
              <a:t>A maximum egyéves lejáratú értékpapírok bekerülési értéken mutathatók ki, mindaddig, amíg a kibocsátó a lejáratkor, a beváltáskor várhatóan a névértéket és a felhalmozott kamatot megfizeti.</a:t>
            </a:r>
          </a:p>
          <a:p>
            <a:r>
              <a:rPr lang="hu-HU" dirty="0"/>
              <a:t>Mit is jelent ez?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B8E09-A1D9-42FB-80B9-DCEEAF8F89B6}" type="slidenum">
              <a:rPr lang="hu-HU"/>
              <a:pPr/>
              <a:t>26</a:t>
            </a:fld>
            <a:endParaRPr lang="hu-HU" dirty="0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2900" b="1" dirty="0">
                <a:solidFill>
                  <a:srgbClr val="FFC000"/>
                </a:solidFill>
              </a:rPr>
              <a:t>BEFEKTETÉSI CÉLÚ (lejáratig tartott) ÉRTÉKPAPÍROK SAJÁTOSSÁGAI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hu-HU" dirty="0" smtClean="0"/>
              <a:t>A) Bekerülési </a:t>
            </a:r>
            <a:r>
              <a:rPr lang="hu-HU" dirty="0"/>
              <a:t>érték – névérték </a:t>
            </a:r>
            <a:r>
              <a:rPr lang="hu-HU" dirty="0" smtClean="0"/>
              <a:t>különbség (</a:t>
            </a:r>
            <a:r>
              <a:rPr lang="hu-HU" dirty="0" err="1" smtClean="0"/>
              <a:t>BeNéK</a:t>
            </a:r>
            <a:r>
              <a:rPr lang="hu-HU" dirty="0" smtClean="0"/>
              <a:t>) </a:t>
            </a:r>
            <a:r>
              <a:rPr lang="hu-HU" dirty="0"/>
              <a:t>kezelése</a:t>
            </a:r>
          </a:p>
          <a:p>
            <a:pPr lvl="1"/>
            <a:r>
              <a:rPr lang="hu-HU" dirty="0" smtClean="0"/>
              <a:t>Alkalmazása </a:t>
            </a:r>
            <a:r>
              <a:rPr lang="hu-HU" dirty="0" err="1"/>
              <a:t>s</a:t>
            </a:r>
            <a:r>
              <a:rPr lang="hu-HU" dirty="0" err="1" smtClean="0"/>
              <a:t>zámvitelpolitikai</a:t>
            </a:r>
            <a:r>
              <a:rPr lang="hu-HU" dirty="0" smtClean="0"/>
              <a:t> </a:t>
            </a:r>
            <a:r>
              <a:rPr lang="hu-HU" dirty="0"/>
              <a:t>döntés </a:t>
            </a:r>
          </a:p>
          <a:p>
            <a:pPr lvl="1"/>
            <a:r>
              <a:rPr lang="hu-HU" dirty="0" err="1" smtClean="0"/>
              <a:t>BeNéK</a:t>
            </a:r>
            <a:r>
              <a:rPr lang="hu-HU" dirty="0" smtClean="0"/>
              <a:t> </a:t>
            </a:r>
            <a:r>
              <a:rPr lang="hu-HU" dirty="0"/>
              <a:t>megosztása a hátralévő futamidő által érintett üzleti évek </a:t>
            </a:r>
            <a:r>
              <a:rPr lang="hu-HU" dirty="0" smtClean="0"/>
              <a:t>között</a:t>
            </a:r>
            <a:endParaRPr lang="hu-HU" dirty="0"/>
          </a:p>
          <a:p>
            <a:endParaRPr lang="hu-HU" dirty="0"/>
          </a:p>
          <a:p>
            <a:r>
              <a:rPr lang="hu-HU" dirty="0" smtClean="0"/>
              <a:t>B) Kockázatmentes értékpapírok </a:t>
            </a:r>
            <a:r>
              <a:rPr lang="hu-HU" dirty="0"/>
              <a:t>értékelése</a:t>
            </a:r>
          </a:p>
          <a:p>
            <a:pPr lvl="4">
              <a:buFont typeface="Wingdings" pitchFamily="2" charset="2"/>
              <a:buNone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3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3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9591-2D9B-4E21-BCC2-2E5B410A0B78}" type="slidenum">
              <a:rPr lang="hu-HU"/>
              <a:pPr/>
              <a:t>27</a:t>
            </a:fld>
            <a:endParaRPr lang="hu-HU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400" dirty="0"/>
              <a:t>A) BEKERÜLÉSI ÉRTÉK - NÉVÉRTÉK</a:t>
            </a:r>
          </a:p>
        </p:txBody>
      </p:sp>
      <p:sp>
        <p:nvSpPr>
          <p:cNvPr id="232452" name="Line 4"/>
          <p:cNvSpPr>
            <a:spLocks noChangeShapeType="1"/>
          </p:cNvSpPr>
          <p:nvPr/>
        </p:nvSpPr>
        <p:spPr bwMode="auto">
          <a:xfrm>
            <a:off x="2208213" y="32131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2453" name="Line 5"/>
          <p:cNvSpPr>
            <a:spLocks noChangeShapeType="1"/>
          </p:cNvSpPr>
          <p:nvPr/>
        </p:nvSpPr>
        <p:spPr bwMode="auto">
          <a:xfrm flipV="1">
            <a:off x="2495550" y="3213101"/>
            <a:ext cx="0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2454" name="Text Box 6"/>
          <p:cNvSpPr txBox="1">
            <a:spLocks noChangeArrowheads="1"/>
          </p:cNvSpPr>
          <p:nvPr/>
        </p:nvSpPr>
        <p:spPr bwMode="auto">
          <a:xfrm>
            <a:off x="1847850" y="3716338"/>
            <a:ext cx="13096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Bekerülés</a:t>
            </a:r>
          </a:p>
          <a:p>
            <a:r>
              <a:rPr lang="hu-HU"/>
              <a:t>napja</a:t>
            </a:r>
          </a:p>
        </p:txBody>
      </p:sp>
      <p:sp>
        <p:nvSpPr>
          <p:cNvPr id="232455" name="Line 7"/>
          <p:cNvSpPr>
            <a:spLocks noChangeShapeType="1"/>
          </p:cNvSpPr>
          <p:nvPr/>
        </p:nvSpPr>
        <p:spPr bwMode="auto">
          <a:xfrm flipV="1">
            <a:off x="3935413" y="3213101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2456" name="Line 8"/>
          <p:cNvSpPr>
            <a:spLocks noChangeShapeType="1"/>
          </p:cNvSpPr>
          <p:nvPr/>
        </p:nvSpPr>
        <p:spPr bwMode="auto">
          <a:xfrm flipV="1">
            <a:off x="5591175" y="3213101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2457" name="Line 9"/>
          <p:cNvSpPr>
            <a:spLocks noChangeShapeType="1"/>
          </p:cNvSpPr>
          <p:nvPr/>
        </p:nvSpPr>
        <p:spPr bwMode="auto">
          <a:xfrm flipV="1">
            <a:off x="7175500" y="3213101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2458" name="Line 10"/>
          <p:cNvSpPr>
            <a:spLocks noChangeShapeType="1"/>
          </p:cNvSpPr>
          <p:nvPr/>
        </p:nvSpPr>
        <p:spPr bwMode="auto">
          <a:xfrm flipV="1">
            <a:off x="8616950" y="32131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2459" name="Line 11"/>
          <p:cNvSpPr>
            <a:spLocks noChangeShapeType="1"/>
          </p:cNvSpPr>
          <p:nvPr/>
        </p:nvSpPr>
        <p:spPr bwMode="auto">
          <a:xfrm flipV="1">
            <a:off x="9625013" y="3213100"/>
            <a:ext cx="0" cy="647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2460" name="Text Box 12"/>
          <p:cNvSpPr txBox="1">
            <a:spLocks noChangeArrowheads="1"/>
          </p:cNvSpPr>
          <p:nvPr/>
        </p:nvSpPr>
        <p:spPr bwMode="auto">
          <a:xfrm>
            <a:off x="9131300" y="3860800"/>
            <a:ext cx="1068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Lejárat </a:t>
            </a:r>
          </a:p>
          <a:p>
            <a:r>
              <a:rPr lang="hu-HU"/>
              <a:t>napja</a:t>
            </a:r>
          </a:p>
        </p:txBody>
      </p:sp>
      <p:sp>
        <p:nvSpPr>
          <p:cNvPr id="232461" name="Text Box 13"/>
          <p:cNvSpPr txBox="1">
            <a:spLocks noChangeArrowheads="1"/>
          </p:cNvSpPr>
          <p:nvPr/>
        </p:nvSpPr>
        <p:spPr bwMode="auto">
          <a:xfrm>
            <a:off x="3843338" y="50276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232462" name="Text Box 14"/>
          <p:cNvSpPr txBox="1">
            <a:spLocks noChangeArrowheads="1"/>
          </p:cNvSpPr>
          <p:nvPr/>
        </p:nvSpPr>
        <p:spPr bwMode="auto">
          <a:xfrm>
            <a:off x="3711575" y="3783013"/>
            <a:ext cx="584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FN</a:t>
            </a:r>
            <a:r>
              <a:rPr lang="hu-HU" baseline="-25000"/>
              <a:t>1</a:t>
            </a:r>
            <a:endParaRPr lang="hu-HU"/>
          </a:p>
        </p:txBody>
      </p:sp>
      <p:sp>
        <p:nvSpPr>
          <p:cNvPr id="232463" name="Text Box 15"/>
          <p:cNvSpPr txBox="1">
            <a:spLocks noChangeArrowheads="1"/>
          </p:cNvSpPr>
          <p:nvPr/>
        </p:nvSpPr>
        <p:spPr bwMode="auto">
          <a:xfrm>
            <a:off x="5295900" y="3789363"/>
            <a:ext cx="584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FN</a:t>
            </a:r>
            <a:r>
              <a:rPr lang="hu-HU" baseline="-25000"/>
              <a:t>2</a:t>
            </a:r>
            <a:endParaRPr lang="hu-HU"/>
          </a:p>
        </p:txBody>
      </p:sp>
      <p:sp>
        <p:nvSpPr>
          <p:cNvPr id="232464" name="Text Box 16"/>
          <p:cNvSpPr txBox="1">
            <a:spLocks noChangeArrowheads="1"/>
          </p:cNvSpPr>
          <p:nvPr/>
        </p:nvSpPr>
        <p:spPr bwMode="auto">
          <a:xfrm>
            <a:off x="6884988" y="3789363"/>
            <a:ext cx="584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FN</a:t>
            </a:r>
            <a:r>
              <a:rPr lang="hu-HU" baseline="-25000"/>
              <a:t>3</a:t>
            </a:r>
            <a:endParaRPr lang="hu-HU"/>
          </a:p>
        </p:txBody>
      </p:sp>
      <p:sp>
        <p:nvSpPr>
          <p:cNvPr id="232465" name="Text Box 17"/>
          <p:cNvSpPr txBox="1">
            <a:spLocks noChangeArrowheads="1"/>
          </p:cNvSpPr>
          <p:nvPr/>
        </p:nvSpPr>
        <p:spPr bwMode="auto">
          <a:xfrm>
            <a:off x="8326438" y="3789363"/>
            <a:ext cx="584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FN</a:t>
            </a:r>
            <a:r>
              <a:rPr lang="hu-HU" baseline="-25000"/>
              <a:t>4</a:t>
            </a:r>
            <a:endParaRPr lang="hu-HU"/>
          </a:p>
        </p:txBody>
      </p:sp>
      <p:sp>
        <p:nvSpPr>
          <p:cNvPr id="232466" name="Rectangle 18"/>
          <p:cNvSpPr>
            <a:spLocks noChangeArrowheads="1"/>
          </p:cNvSpPr>
          <p:nvPr/>
        </p:nvSpPr>
        <p:spPr bwMode="auto">
          <a:xfrm>
            <a:off x="2495551" y="2781301"/>
            <a:ext cx="71294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/>
              <a:t>BEKERÜLÉSI ÉRTÉK – NÉVÉRTÉK ELSZÁMOLÁSI IDŐSZAKA</a:t>
            </a:r>
          </a:p>
        </p:txBody>
      </p:sp>
      <p:sp>
        <p:nvSpPr>
          <p:cNvPr id="232467" name="Rectangle 19"/>
          <p:cNvSpPr>
            <a:spLocks noChangeArrowheads="1"/>
          </p:cNvSpPr>
          <p:nvPr/>
        </p:nvSpPr>
        <p:spPr bwMode="auto">
          <a:xfrm>
            <a:off x="2495551" y="1773238"/>
            <a:ext cx="1439863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/>
              <a:t>Tárgyévre</a:t>
            </a:r>
          </a:p>
          <a:p>
            <a:r>
              <a:rPr lang="hu-HU"/>
              <a:t> von. rész</a:t>
            </a:r>
          </a:p>
          <a:p>
            <a:r>
              <a:rPr lang="hu-HU"/>
              <a:t>elhatárolása</a:t>
            </a:r>
          </a:p>
        </p:txBody>
      </p:sp>
      <p:sp>
        <p:nvSpPr>
          <p:cNvPr id="232468" name="Rectangle 20"/>
          <p:cNvSpPr>
            <a:spLocks noChangeArrowheads="1"/>
          </p:cNvSpPr>
          <p:nvPr/>
        </p:nvSpPr>
        <p:spPr bwMode="auto">
          <a:xfrm>
            <a:off x="3935413" y="1773238"/>
            <a:ext cx="1655762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/>
              <a:t>Tárgyévre</a:t>
            </a:r>
          </a:p>
          <a:p>
            <a:r>
              <a:rPr lang="hu-HU"/>
              <a:t>von. rész</a:t>
            </a:r>
          </a:p>
          <a:p>
            <a:r>
              <a:rPr lang="hu-HU">
                <a:solidFill>
                  <a:srgbClr val="FF0000"/>
                </a:solidFill>
              </a:rPr>
              <a:t>elhatárolása</a:t>
            </a:r>
          </a:p>
        </p:txBody>
      </p:sp>
      <p:sp>
        <p:nvSpPr>
          <p:cNvPr id="232469" name="Rectangle 21"/>
          <p:cNvSpPr>
            <a:spLocks noChangeArrowheads="1"/>
          </p:cNvSpPr>
          <p:nvPr/>
        </p:nvSpPr>
        <p:spPr bwMode="auto">
          <a:xfrm>
            <a:off x="5591176" y="1773238"/>
            <a:ext cx="158432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/>
              <a:t>Tárgyévre</a:t>
            </a:r>
          </a:p>
          <a:p>
            <a:r>
              <a:rPr lang="hu-HU"/>
              <a:t>von. rész</a:t>
            </a:r>
          </a:p>
          <a:p>
            <a:r>
              <a:rPr lang="hu-HU"/>
              <a:t>elhatárolása</a:t>
            </a:r>
          </a:p>
        </p:txBody>
      </p:sp>
      <p:sp>
        <p:nvSpPr>
          <p:cNvPr id="232470" name="Rectangle 22"/>
          <p:cNvSpPr>
            <a:spLocks noChangeArrowheads="1"/>
          </p:cNvSpPr>
          <p:nvPr/>
        </p:nvSpPr>
        <p:spPr bwMode="auto">
          <a:xfrm>
            <a:off x="7175500" y="1773238"/>
            <a:ext cx="1441450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/>
              <a:t>Tárgyévre</a:t>
            </a:r>
          </a:p>
          <a:p>
            <a:r>
              <a:rPr lang="hu-HU"/>
              <a:t>von. rész</a:t>
            </a:r>
          </a:p>
          <a:p>
            <a:r>
              <a:rPr lang="hu-HU"/>
              <a:t>elhatárolása</a:t>
            </a:r>
          </a:p>
        </p:txBody>
      </p:sp>
      <p:sp>
        <p:nvSpPr>
          <p:cNvPr id="232471" name="Line 23"/>
          <p:cNvSpPr>
            <a:spLocks noChangeShapeType="1"/>
          </p:cNvSpPr>
          <p:nvPr/>
        </p:nvSpPr>
        <p:spPr bwMode="auto">
          <a:xfrm>
            <a:off x="4727575" y="2636839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2472" name="Line 24"/>
          <p:cNvSpPr>
            <a:spLocks noChangeShapeType="1"/>
          </p:cNvSpPr>
          <p:nvPr/>
        </p:nvSpPr>
        <p:spPr bwMode="auto">
          <a:xfrm flipH="1">
            <a:off x="3575051" y="4365625"/>
            <a:ext cx="11525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2473" name="Line 25"/>
          <p:cNvSpPr>
            <a:spLocks noChangeShapeType="1"/>
          </p:cNvSpPr>
          <p:nvPr/>
        </p:nvSpPr>
        <p:spPr bwMode="auto">
          <a:xfrm>
            <a:off x="4727575" y="4365625"/>
            <a:ext cx="1081088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2474" name="Text Box 26"/>
          <p:cNvSpPr txBox="1">
            <a:spLocks noChangeArrowheads="1"/>
          </p:cNvSpPr>
          <p:nvPr/>
        </p:nvSpPr>
        <p:spPr bwMode="auto">
          <a:xfrm>
            <a:off x="2746375" y="4652963"/>
            <a:ext cx="1620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Ha nyereség</a:t>
            </a:r>
          </a:p>
          <a:p>
            <a:r>
              <a:rPr lang="hu-HU"/>
              <a:t>AKTÍV</a:t>
            </a:r>
          </a:p>
        </p:txBody>
      </p:sp>
      <p:sp>
        <p:nvSpPr>
          <p:cNvPr id="232475" name="Text Box 27"/>
          <p:cNvSpPr txBox="1">
            <a:spLocks noChangeArrowheads="1"/>
          </p:cNvSpPr>
          <p:nvPr/>
        </p:nvSpPr>
        <p:spPr bwMode="auto">
          <a:xfrm>
            <a:off x="4962525" y="4724400"/>
            <a:ext cx="17097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Ha veszteség</a:t>
            </a:r>
          </a:p>
          <a:p>
            <a:r>
              <a:rPr lang="hu-HU"/>
              <a:t>PASSZÍV</a:t>
            </a:r>
          </a:p>
        </p:txBody>
      </p:sp>
      <p:sp>
        <p:nvSpPr>
          <p:cNvPr id="232476" name="Line 28"/>
          <p:cNvSpPr>
            <a:spLocks noChangeShapeType="1"/>
          </p:cNvSpPr>
          <p:nvPr/>
        </p:nvSpPr>
        <p:spPr bwMode="auto">
          <a:xfrm>
            <a:off x="3503613" y="52292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2477" name="Line 29"/>
          <p:cNvSpPr>
            <a:spLocks noChangeShapeType="1"/>
          </p:cNvSpPr>
          <p:nvPr/>
        </p:nvSpPr>
        <p:spPr bwMode="auto">
          <a:xfrm>
            <a:off x="5735638" y="530066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2478" name="Text Box 30"/>
          <p:cNvSpPr txBox="1">
            <a:spLocks noChangeArrowheads="1"/>
          </p:cNvSpPr>
          <p:nvPr/>
        </p:nvSpPr>
        <p:spPr bwMode="auto">
          <a:xfrm>
            <a:off x="2566989" y="5532438"/>
            <a:ext cx="1914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Egyéb pü. bev.</a:t>
            </a:r>
          </a:p>
        </p:txBody>
      </p:sp>
      <p:sp>
        <p:nvSpPr>
          <p:cNvPr id="232479" name="Text Box 31"/>
          <p:cNvSpPr txBox="1">
            <a:spLocks noChangeArrowheads="1"/>
          </p:cNvSpPr>
          <p:nvPr/>
        </p:nvSpPr>
        <p:spPr bwMode="auto">
          <a:xfrm>
            <a:off x="4786313" y="5532438"/>
            <a:ext cx="18145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Egyéb pü. ráf.</a:t>
            </a:r>
          </a:p>
        </p:txBody>
      </p:sp>
      <p:sp>
        <p:nvSpPr>
          <p:cNvPr id="232480" name="Text Box 32"/>
          <p:cNvSpPr txBox="1">
            <a:spLocks noChangeArrowheads="1"/>
          </p:cNvSpPr>
          <p:nvPr/>
        </p:nvSpPr>
        <p:spPr bwMode="auto">
          <a:xfrm>
            <a:off x="8955089" y="4724400"/>
            <a:ext cx="14620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Különbözet</a:t>
            </a:r>
          </a:p>
          <a:p>
            <a:r>
              <a:rPr lang="hu-HU"/>
              <a:t>realizálása</a:t>
            </a:r>
          </a:p>
        </p:txBody>
      </p:sp>
      <p:sp>
        <p:nvSpPr>
          <p:cNvPr id="232481" name="Line 33"/>
          <p:cNvSpPr>
            <a:spLocks noChangeShapeType="1"/>
          </p:cNvSpPr>
          <p:nvPr/>
        </p:nvSpPr>
        <p:spPr bwMode="auto">
          <a:xfrm>
            <a:off x="9767888" y="4437064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2482" name="Text Box 34"/>
          <p:cNvSpPr txBox="1">
            <a:spLocks noChangeArrowheads="1"/>
          </p:cNvSpPr>
          <p:nvPr/>
        </p:nvSpPr>
        <p:spPr bwMode="auto">
          <a:xfrm>
            <a:off x="7700963" y="5380038"/>
            <a:ext cx="1924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Elhatárolások</a:t>
            </a:r>
          </a:p>
          <a:p>
            <a:r>
              <a:rPr lang="hu-HU"/>
              <a:t>megszüntetése</a:t>
            </a:r>
          </a:p>
        </p:txBody>
      </p:sp>
      <p:sp>
        <p:nvSpPr>
          <p:cNvPr id="232483" name="Line 35"/>
          <p:cNvSpPr>
            <a:spLocks noChangeShapeType="1"/>
          </p:cNvSpPr>
          <p:nvPr/>
        </p:nvSpPr>
        <p:spPr bwMode="auto">
          <a:xfrm flipH="1">
            <a:off x="8616950" y="4581525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2484" name="Line 36"/>
          <p:cNvSpPr>
            <a:spLocks noChangeShapeType="1"/>
          </p:cNvSpPr>
          <p:nvPr/>
        </p:nvSpPr>
        <p:spPr bwMode="auto">
          <a:xfrm>
            <a:off x="8616950" y="4581526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2485" name="Rectangle 37"/>
          <p:cNvSpPr>
            <a:spLocks noChangeArrowheads="1"/>
          </p:cNvSpPr>
          <p:nvPr/>
        </p:nvSpPr>
        <p:spPr bwMode="auto">
          <a:xfrm>
            <a:off x="8616951" y="1773238"/>
            <a:ext cx="1008063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sz="1600"/>
              <a:t>Beváltás</a:t>
            </a:r>
          </a:p>
          <a:p>
            <a:r>
              <a:rPr lang="hu-HU" sz="1600"/>
              <a:t>évére</a:t>
            </a:r>
          </a:p>
          <a:p>
            <a:r>
              <a:rPr lang="hu-HU" sz="1600"/>
              <a:t>von. rész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2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2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2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2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3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3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2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2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2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2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2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2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2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2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2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2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2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32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32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2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2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23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2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2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66" grpId="0" animBg="1"/>
      <p:bldP spid="232467" grpId="0" animBg="1"/>
      <p:bldP spid="232468" grpId="0" animBg="1"/>
      <p:bldP spid="232469" grpId="0" animBg="1"/>
      <p:bldP spid="232470" grpId="0" animBg="1"/>
      <p:bldP spid="232471" grpId="0" animBg="1"/>
      <p:bldP spid="232472" grpId="0" animBg="1"/>
      <p:bldP spid="232473" grpId="0" animBg="1"/>
      <p:bldP spid="232474" grpId="0"/>
      <p:bldP spid="232475" grpId="0"/>
      <p:bldP spid="232476" grpId="0" animBg="1"/>
      <p:bldP spid="232477" grpId="0" animBg="1"/>
      <p:bldP spid="232478" grpId="0"/>
      <p:bldP spid="232479" grpId="0"/>
      <p:bldP spid="232480" grpId="0"/>
      <p:bldP spid="232481" grpId="0" animBg="1"/>
      <p:bldP spid="232482" grpId="0"/>
      <p:bldP spid="232483" grpId="0" animBg="1"/>
      <p:bldP spid="232484" grpId="0" animBg="1"/>
      <p:bldP spid="23248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0987-2853-4C0D-8231-BEBD61271B66}" type="slidenum">
              <a:rPr lang="hu-HU"/>
              <a:pPr/>
              <a:t>28</a:t>
            </a:fld>
            <a:endParaRPr lang="hu-HU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Nézzük újra az alappéldát!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2276476"/>
            <a:ext cx="7924800" cy="3743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sz="2400" dirty="0" err="1"/>
              <a:t>BekÉ</a:t>
            </a:r>
            <a:r>
              <a:rPr lang="hu-HU" sz="2400" dirty="0"/>
              <a:t> és névérték különbsége +3</a:t>
            </a:r>
          </a:p>
          <a:p>
            <a:pPr lvl="1">
              <a:lnSpc>
                <a:spcPct val="90000"/>
              </a:lnSpc>
            </a:pPr>
            <a:r>
              <a:rPr lang="hu-HU" sz="2000" dirty="0"/>
              <a:t>Lejáratkor várható árfolyamveszteség!</a:t>
            </a:r>
          </a:p>
          <a:p>
            <a:pPr lvl="1">
              <a:lnSpc>
                <a:spcPct val="90000"/>
              </a:lnSpc>
            </a:pPr>
            <a:r>
              <a:rPr lang="hu-HU" sz="2000" dirty="0"/>
              <a:t>Amely 31 hónapra vonatkozik</a:t>
            </a:r>
          </a:p>
          <a:p>
            <a:pPr>
              <a:lnSpc>
                <a:spcPct val="90000"/>
              </a:lnSpc>
            </a:pPr>
            <a:r>
              <a:rPr lang="hu-HU" sz="2400" dirty="0"/>
              <a:t>Ebből</a:t>
            </a:r>
          </a:p>
          <a:p>
            <a:pPr lvl="1">
              <a:lnSpc>
                <a:spcPct val="90000"/>
              </a:lnSpc>
            </a:pPr>
            <a:r>
              <a:rPr lang="hu-HU" sz="2000" dirty="0"/>
              <a:t>20x5-re vonatkozik: 10*(3/31)</a:t>
            </a:r>
          </a:p>
          <a:p>
            <a:pPr lvl="2">
              <a:lnSpc>
                <a:spcPct val="90000"/>
              </a:lnSpc>
            </a:pPr>
            <a:r>
              <a:rPr lang="hu-HU" sz="1800" dirty="0"/>
              <a:t>PIE képzése</a:t>
            </a:r>
          </a:p>
          <a:p>
            <a:pPr lvl="1">
              <a:lnSpc>
                <a:spcPct val="90000"/>
              </a:lnSpc>
            </a:pPr>
            <a:r>
              <a:rPr lang="hu-HU" sz="2000" dirty="0"/>
              <a:t>20x6-ra vonatkozik: 12*(3/31)</a:t>
            </a:r>
          </a:p>
          <a:p>
            <a:pPr lvl="2">
              <a:lnSpc>
                <a:spcPct val="90000"/>
              </a:lnSpc>
            </a:pPr>
            <a:r>
              <a:rPr lang="hu-HU" sz="1800" dirty="0"/>
              <a:t>PIE képzése</a:t>
            </a:r>
          </a:p>
          <a:p>
            <a:pPr lvl="1">
              <a:lnSpc>
                <a:spcPct val="90000"/>
              </a:lnSpc>
            </a:pPr>
            <a:r>
              <a:rPr lang="hu-HU" sz="2000" dirty="0"/>
              <a:t>20x7-re vonatkozik: 9*(3/31)</a:t>
            </a:r>
          </a:p>
          <a:p>
            <a:pPr lvl="2">
              <a:lnSpc>
                <a:spcPct val="90000"/>
              </a:lnSpc>
            </a:pPr>
            <a:r>
              <a:rPr lang="hu-HU" sz="1800" dirty="0"/>
              <a:t>Beváltáskor a teljes árfolyamveszteség (3) kimutatása, majd</a:t>
            </a:r>
          </a:p>
          <a:p>
            <a:pPr lvl="2">
              <a:lnSpc>
                <a:spcPct val="90000"/>
              </a:lnSpc>
            </a:pPr>
            <a:r>
              <a:rPr lang="hu-HU" sz="1800" dirty="0"/>
              <a:t>A képzett PIE [22*(3/31)] megszüntetése </a:t>
            </a:r>
          </a:p>
        </p:txBody>
      </p:sp>
      <p:sp>
        <p:nvSpPr>
          <p:cNvPr id="262148" name="Rectangle 4"/>
          <p:cNvSpPr>
            <a:spLocks noChangeArrowheads="1"/>
          </p:cNvSpPr>
          <p:nvPr/>
        </p:nvSpPr>
        <p:spPr bwMode="auto">
          <a:xfrm>
            <a:off x="2711450" y="1557338"/>
            <a:ext cx="619283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/>
              <a:t>A kötvényt a lejáratig, </a:t>
            </a:r>
            <a:r>
              <a:rPr lang="hu-HU" dirty="0" smtClean="0"/>
              <a:t>20x7. </a:t>
            </a:r>
            <a:r>
              <a:rPr lang="hu-HU" dirty="0"/>
              <a:t>09. 30-ig megtartjuk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2B0F-1188-4961-A2C7-F739EF0D12F3}" type="slidenum">
              <a:rPr lang="hu-HU"/>
              <a:pPr/>
              <a:t>29</a:t>
            </a:fld>
            <a:endParaRPr lang="hu-HU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800"/>
              <a:t>Soron kívül meg kell szüntetni ezt az elhatárolást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hu-HU"/>
              <a:t>Ha az értékpapírt bármilyen jogcímen kivezetjük</a:t>
            </a:r>
          </a:p>
          <a:p>
            <a:pPr lvl="1"/>
            <a:r>
              <a:rPr lang="hu-HU"/>
              <a:t>Értékesítés, törlesztés (a törlesztésre jutó arányos összeget kell megszüntetni)</a:t>
            </a:r>
          </a:p>
          <a:p>
            <a:r>
              <a:rPr lang="hu-HU"/>
              <a:t>Ha értékvesztést számolunk 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4095-067C-4C69-9CD7-C3C2E06E5768}" type="slidenum">
              <a:rPr lang="hu-HU"/>
              <a:pPr/>
              <a:t>3</a:t>
            </a:fld>
            <a:endParaRPr lang="hu-HU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Megjegyzés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hu-HU" dirty="0"/>
              <a:t>Ebben a sillabuszban értékpapír alatt csak a hitelviszonyt megtestesítő értékpapírok értendők!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C5DA-2702-482E-BC6F-395F1B0AB3E1}" type="slidenum">
              <a:rPr lang="hu-HU"/>
              <a:pPr/>
              <a:t>30</a:t>
            </a:fld>
            <a:endParaRPr lang="hu-HU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2900" b="1" dirty="0"/>
              <a:t>B) KOCKÁZATMENTES ÉRTÉKPAPÍROK ÉRTÉKELÉSE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781550"/>
          </a:xfrm>
        </p:spPr>
        <p:txBody>
          <a:bodyPr anchor="ctr"/>
          <a:lstStyle/>
          <a:p>
            <a:pPr>
              <a:buFont typeface="Wingdings" pitchFamily="2" charset="2"/>
              <a:buNone/>
            </a:pPr>
            <a:r>
              <a:rPr lang="hu-HU"/>
              <a:t>Nem kell értékvesztést elszámolni a</a:t>
            </a:r>
          </a:p>
          <a:p>
            <a:r>
              <a:rPr lang="hu-HU"/>
              <a:t>Kormány vagy jegybank által kibocsátott, és garantált</a:t>
            </a:r>
          </a:p>
          <a:p>
            <a:r>
              <a:rPr lang="hu-HU"/>
              <a:t>Lejáratig tartott (befektetési célú) értékpapír</a:t>
            </a:r>
          </a:p>
          <a:p>
            <a:r>
              <a:rPr lang="hu-HU"/>
              <a:t>Lejáratkor megtérülő értékére</a:t>
            </a:r>
          </a:p>
          <a:p>
            <a:r>
              <a:rPr lang="hu-HU"/>
              <a:t>Feltéve, hogy törlesztési késedelem nem merült fel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És ha nem lejáratig kívánjuk megtartani?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hu-HU" dirty="0" smtClean="0"/>
              <a:t>Akkor lehet értékvesztés?</a:t>
            </a:r>
          </a:p>
          <a:p>
            <a:r>
              <a:rPr lang="hu-HU" dirty="0" smtClean="0"/>
              <a:t>Miért?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761E-795D-4411-8FBC-E80B99B653B5}" type="slidenum">
              <a:rPr lang="hu-HU" smtClean="0"/>
              <a:pPr/>
              <a:t>31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7719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7D88-DCA7-482A-B3AC-EF2D61DAA4D8}" type="slidenum">
              <a:rPr lang="hu-HU"/>
              <a:pPr/>
              <a:t>32</a:t>
            </a:fld>
            <a:endParaRPr lang="hu-HU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400" b="1" dirty="0">
                <a:solidFill>
                  <a:srgbClr val="FFFF00"/>
                </a:solidFill>
              </a:rPr>
              <a:t>DISZKONT ÉRTÉKPAPÍROK </a:t>
            </a:r>
            <a:r>
              <a:rPr lang="hu-HU" sz="3400" dirty="0">
                <a:solidFill>
                  <a:srgbClr val="FFFF00"/>
                </a:solidFill>
              </a:rPr>
              <a:t/>
            </a:r>
            <a:br>
              <a:rPr lang="hu-HU" sz="3400" dirty="0">
                <a:solidFill>
                  <a:srgbClr val="FFFF00"/>
                </a:solidFill>
              </a:rPr>
            </a:br>
            <a:r>
              <a:rPr lang="hu-HU" sz="2100" dirty="0">
                <a:solidFill>
                  <a:srgbClr val="FFFF00"/>
                </a:solidFill>
              </a:rPr>
              <a:t>(</a:t>
            </a:r>
            <a:r>
              <a:rPr lang="hu-HU" sz="2100" dirty="0" err="1">
                <a:solidFill>
                  <a:srgbClr val="FFFF00"/>
                </a:solidFill>
              </a:rPr>
              <a:t>sztv</a:t>
            </a:r>
            <a:r>
              <a:rPr lang="hu-HU" sz="2100" dirty="0">
                <a:solidFill>
                  <a:srgbClr val="FFFF00"/>
                </a:solidFill>
              </a:rPr>
              <a:t>. 3 § (6) </a:t>
            </a:r>
            <a:r>
              <a:rPr lang="hu-HU" sz="2100" dirty="0" err="1">
                <a:solidFill>
                  <a:srgbClr val="FFFF00"/>
                </a:solidFill>
              </a:rPr>
              <a:t>bek</a:t>
            </a:r>
            <a:r>
              <a:rPr lang="hu-HU" sz="2100" dirty="0">
                <a:solidFill>
                  <a:srgbClr val="FFFF00"/>
                </a:solidFill>
              </a:rPr>
              <a:t>. 4. pont)</a:t>
            </a:r>
            <a:endParaRPr lang="hu-HU" sz="3400" dirty="0">
              <a:solidFill>
                <a:srgbClr val="FFFF00"/>
              </a:solidFill>
            </a:endParaRP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u-HU" sz="2800" dirty="0"/>
              <a:t>Hozam: névérték és bekerülési érték különbsége 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hu-HU" sz="2800" dirty="0"/>
              <a:t>kamatbevétel</a:t>
            </a:r>
          </a:p>
          <a:p>
            <a:pPr>
              <a:lnSpc>
                <a:spcPct val="80000"/>
              </a:lnSpc>
            </a:pPr>
            <a:r>
              <a:rPr lang="hu-HU" sz="2800" dirty="0"/>
              <a:t>Bekerülési érték: vételár</a:t>
            </a:r>
          </a:p>
          <a:p>
            <a:pPr>
              <a:lnSpc>
                <a:spcPct val="80000"/>
              </a:lnSpc>
            </a:pPr>
            <a:r>
              <a:rPr lang="hu-HU" sz="2800" dirty="0"/>
              <a:t>Tárgyévre járó hozam: AIE</a:t>
            </a:r>
          </a:p>
          <a:p>
            <a:pPr>
              <a:lnSpc>
                <a:spcPct val="80000"/>
              </a:lnSpc>
            </a:pPr>
            <a:r>
              <a:rPr lang="hu-HU" sz="2800" dirty="0"/>
              <a:t>Értékesítés: eladási árban lévő arányos hozam elkülönítése: kapott kamat (mint a kamatozónál) </a:t>
            </a:r>
          </a:p>
          <a:p>
            <a:pPr>
              <a:lnSpc>
                <a:spcPct val="80000"/>
              </a:lnSpc>
            </a:pPr>
            <a:r>
              <a:rPr lang="hu-HU" sz="2800" dirty="0"/>
              <a:t>Értékvesztés: általános szabály </a:t>
            </a:r>
            <a:r>
              <a:rPr lang="hu-HU" sz="2400" dirty="0"/>
              <a:t>(DE garantált ép-re vonatkozó szabály itt is érvényes)</a:t>
            </a:r>
          </a:p>
          <a:p>
            <a:pPr>
              <a:lnSpc>
                <a:spcPct val="80000"/>
              </a:lnSpc>
            </a:pPr>
            <a:r>
              <a:rPr lang="hu-HU" sz="2800" dirty="0"/>
              <a:t>Visszaírás: általános szabály</a:t>
            </a:r>
          </a:p>
          <a:p>
            <a:pPr>
              <a:lnSpc>
                <a:spcPct val="80000"/>
              </a:lnSpc>
            </a:pPr>
            <a:r>
              <a:rPr lang="hu-HU" sz="2800" dirty="0"/>
              <a:t>Értékhelyesbítés: nem lehet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2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 dirty="0"/>
          </a:p>
        </p:txBody>
      </p:sp>
      <p:sp>
        <p:nvSpPr>
          <p:cNvPr id="2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1342A-935A-4C21-84A3-4A43E90F38E1}" type="slidenum">
              <a:rPr lang="hu-HU"/>
              <a:pPr/>
              <a:t>33</a:t>
            </a:fld>
            <a:endParaRPr lang="hu-HU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/>
              <a:t>DISZKONT PAPÍR ÉLETPÁLYÁJA</a:t>
            </a:r>
          </a:p>
        </p:txBody>
      </p:sp>
      <p:sp>
        <p:nvSpPr>
          <p:cNvPr id="246787" name="Line 3"/>
          <p:cNvSpPr>
            <a:spLocks noChangeShapeType="1"/>
          </p:cNvSpPr>
          <p:nvPr/>
        </p:nvSpPr>
        <p:spPr bwMode="auto">
          <a:xfrm flipV="1">
            <a:off x="1992314" y="3716338"/>
            <a:ext cx="820737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46788" name="Text Box 4"/>
          <p:cNvSpPr txBox="1">
            <a:spLocks noChangeArrowheads="1"/>
          </p:cNvSpPr>
          <p:nvPr/>
        </p:nvSpPr>
        <p:spPr bwMode="auto">
          <a:xfrm>
            <a:off x="1631950" y="4437063"/>
            <a:ext cx="15408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hu-HU" dirty="0" smtClean="0">
                <a:latin typeface="Tahoma" charset="0"/>
              </a:rPr>
              <a:t>20x5. </a:t>
            </a:r>
            <a:r>
              <a:rPr lang="hu-HU" dirty="0">
                <a:latin typeface="Tahoma" charset="0"/>
              </a:rPr>
              <a:t>09. 01.</a:t>
            </a:r>
          </a:p>
        </p:txBody>
      </p:sp>
      <p:sp>
        <p:nvSpPr>
          <p:cNvPr id="246789" name="Text Box 5"/>
          <p:cNvSpPr txBox="1">
            <a:spLocks noChangeArrowheads="1"/>
          </p:cNvSpPr>
          <p:nvPr/>
        </p:nvSpPr>
        <p:spPr bwMode="auto">
          <a:xfrm>
            <a:off x="3359150" y="4652963"/>
            <a:ext cx="15408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hu-HU" dirty="0" smtClean="0">
                <a:latin typeface="Tahoma" charset="0"/>
              </a:rPr>
              <a:t>20x5. </a:t>
            </a:r>
            <a:r>
              <a:rPr lang="hu-HU" dirty="0">
                <a:latin typeface="Tahoma" charset="0"/>
              </a:rPr>
              <a:t>12. 31.</a:t>
            </a:r>
          </a:p>
        </p:txBody>
      </p:sp>
      <p:sp>
        <p:nvSpPr>
          <p:cNvPr id="246790" name="Text Box 6"/>
          <p:cNvSpPr txBox="1">
            <a:spLocks noChangeArrowheads="1"/>
          </p:cNvSpPr>
          <p:nvPr/>
        </p:nvSpPr>
        <p:spPr bwMode="auto">
          <a:xfrm>
            <a:off x="6861175" y="4646613"/>
            <a:ext cx="15408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hu-HU" dirty="0" smtClean="0">
                <a:latin typeface="Tahoma" charset="0"/>
              </a:rPr>
              <a:t>20x6. </a:t>
            </a:r>
            <a:r>
              <a:rPr lang="hu-HU" dirty="0">
                <a:latin typeface="Tahoma" charset="0"/>
              </a:rPr>
              <a:t>12. 31.</a:t>
            </a:r>
          </a:p>
        </p:txBody>
      </p:sp>
      <p:sp>
        <p:nvSpPr>
          <p:cNvPr id="246791" name="Text Box 7"/>
          <p:cNvSpPr txBox="1">
            <a:spLocks noChangeArrowheads="1"/>
          </p:cNvSpPr>
          <p:nvPr/>
        </p:nvSpPr>
        <p:spPr bwMode="auto">
          <a:xfrm>
            <a:off x="8688389" y="4437063"/>
            <a:ext cx="15238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hu-HU" dirty="0" smtClean="0">
                <a:latin typeface="Tahoma" charset="0"/>
              </a:rPr>
              <a:t>20x7. </a:t>
            </a:r>
            <a:r>
              <a:rPr lang="hu-HU" dirty="0">
                <a:latin typeface="Tahoma" charset="0"/>
              </a:rPr>
              <a:t>05. 01.</a:t>
            </a:r>
          </a:p>
        </p:txBody>
      </p:sp>
      <p:sp>
        <p:nvSpPr>
          <p:cNvPr id="246792" name="Line 8"/>
          <p:cNvSpPr>
            <a:spLocks noChangeShapeType="1"/>
          </p:cNvSpPr>
          <p:nvPr/>
        </p:nvSpPr>
        <p:spPr bwMode="auto">
          <a:xfrm>
            <a:off x="2424113" y="3500439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46793" name="Line 9"/>
          <p:cNvSpPr>
            <a:spLocks noChangeShapeType="1"/>
          </p:cNvSpPr>
          <p:nvPr/>
        </p:nvSpPr>
        <p:spPr bwMode="auto">
          <a:xfrm>
            <a:off x="4151313" y="3500439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46794" name="Line 10"/>
          <p:cNvSpPr>
            <a:spLocks noChangeShapeType="1"/>
          </p:cNvSpPr>
          <p:nvPr/>
        </p:nvSpPr>
        <p:spPr bwMode="auto">
          <a:xfrm>
            <a:off x="7608888" y="3500439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46795" name="Line 11"/>
          <p:cNvSpPr>
            <a:spLocks noChangeShapeType="1"/>
          </p:cNvSpPr>
          <p:nvPr/>
        </p:nvSpPr>
        <p:spPr bwMode="auto">
          <a:xfrm>
            <a:off x="9480550" y="3500439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46796" name="Line 12"/>
          <p:cNvSpPr>
            <a:spLocks noChangeShapeType="1"/>
          </p:cNvSpPr>
          <p:nvPr/>
        </p:nvSpPr>
        <p:spPr bwMode="auto">
          <a:xfrm flipV="1">
            <a:off x="2424113" y="40767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46797" name="Line 13"/>
          <p:cNvSpPr>
            <a:spLocks noChangeShapeType="1"/>
          </p:cNvSpPr>
          <p:nvPr/>
        </p:nvSpPr>
        <p:spPr bwMode="auto">
          <a:xfrm flipV="1">
            <a:off x="4151313" y="4076701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46798" name="Line 14"/>
          <p:cNvSpPr>
            <a:spLocks noChangeShapeType="1"/>
          </p:cNvSpPr>
          <p:nvPr/>
        </p:nvSpPr>
        <p:spPr bwMode="auto">
          <a:xfrm flipV="1">
            <a:off x="7608888" y="4076701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46799" name="Line 15"/>
          <p:cNvSpPr>
            <a:spLocks noChangeShapeType="1"/>
          </p:cNvSpPr>
          <p:nvPr/>
        </p:nvSpPr>
        <p:spPr bwMode="auto">
          <a:xfrm flipV="1">
            <a:off x="9480550" y="40767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46800" name="Rectangle 16"/>
          <p:cNvSpPr>
            <a:spLocks noChangeArrowheads="1"/>
          </p:cNvSpPr>
          <p:nvPr/>
        </p:nvSpPr>
        <p:spPr bwMode="auto">
          <a:xfrm>
            <a:off x="2424114" y="2924176"/>
            <a:ext cx="7056437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>
                <a:latin typeface="Tahoma" charset="0"/>
              </a:rPr>
              <a:t>HOZAM (1.500.000) VONATKOZÁSI IDŐSZAKA</a:t>
            </a:r>
          </a:p>
        </p:txBody>
      </p:sp>
      <p:sp>
        <p:nvSpPr>
          <p:cNvPr id="246801" name="Rectangle 17"/>
          <p:cNvSpPr>
            <a:spLocks noChangeArrowheads="1"/>
          </p:cNvSpPr>
          <p:nvPr/>
        </p:nvSpPr>
        <p:spPr bwMode="auto">
          <a:xfrm>
            <a:off x="2424113" y="3357564"/>
            <a:ext cx="1727200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>
                <a:latin typeface="Tahoma" charset="0"/>
              </a:rPr>
              <a:t>JÁRÓ HOZAM</a:t>
            </a:r>
          </a:p>
        </p:txBody>
      </p:sp>
      <p:sp>
        <p:nvSpPr>
          <p:cNvPr id="246802" name="Rectangle 18"/>
          <p:cNvSpPr>
            <a:spLocks noChangeArrowheads="1"/>
          </p:cNvSpPr>
          <p:nvPr/>
        </p:nvSpPr>
        <p:spPr bwMode="auto">
          <a:xfrm>
            <a:off x="7608888" y="3357564"/>
            <a:ext cx="1871662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46803" name="Rectangle 19"/>
          <p:cNvSpPr>
            <a:spLocks noChangeArrowheads="1"/>
          </p:cNvSpPr>
          <p:nvPr/>
        </p:nvSpPr>
        <p:spPr bwMode="auto">
          <a:xfrm>
            <a:off x="4152900" y="3357564"/>
            <a:ext cx="345598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>
                <a:latin typeface="Tahoma" charset="0"/>
              </a:rPr>
              <a:t>JÁRÓ HOZAM</a:t>
            </a:r>
          </a:p>
        </p:txBody>
      </p:sp>
      <p:sp>
        <p:nvSpPr>
          <p:cNvPr id="246804" name="Line 20"/>
          <p:cNvSpPr>
            <a:spLocks noChangeShapeType="1"/>
          </p:cNvSpPr>
          <p:nvPr/>
        </p:nvSpPr>
        <p:spPr bwMode="auto">
          <a:xfrm>
            <a:off x="2424113" y="25654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46805" name="Text Box 21"/>
          <p:cNvSpPr txBox="1">
            <a:spLocks noChangeArrowheads="1"/>
          </p:cNvSpPr>
          <p:nvPr/>
        </p:nvSpPr>
        <p:spPr bwMode="auto">
          <a:xfrm>
            <a:off x="1774826" y="1916113"/>
            <a:ext cx="13573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>
                <a:latin typeface="Tahoma" charset="0"/>
              </a:rPr>
              <a:t>BESZERZÉS</a:t>
            </a:r>
          </a:p>
          <a:p>
            <a:r>
              <a:rPr lang="hu-HU">
                <a:latin typeface="Tahoma" charset="0"/>
              </a:rPr>
              <a:t>8.500.000</a:t>
            </a:r>
          </a:p>
        </p:txBody>
      </p:sp>
      <p:sp>
        <p:nvSpPr>
          <p:cNvPr id="246806" name="Text Box 22"/>
          <p:cNvSpPr txBox="1">
            <a:spLocks noChangeArrowheads="1"/>
          </p:cNvSpPr>
          <p:nvPr/>
        </p:nvSpPr>
        <p:spPr bwMode="auto">
          <a:xfrm>
            <a:off x="8832850" y="1844675"/>
            <a:ext cx="1327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>
                <a:latin typeface="Tahoma" charset="0"/>
              </a:rPr>
              <a:t>BEVÁLTÁS</a:t>
            </a:r>
          </a:p>
          <a:p>
            <a:r>
              <a:rPr lang="hu-HU">
                <a:latin typeface="Tahoma" charset="0"/>
              </a:rPr>
              <a:t>10.000.000</a:t>
            </a:r>
          </a:p>
        </p:txBody>
      </p:sp>
      <p:sp>
        <p:nvSpPr>
          <p:cNvPr id="246807" name="Line 23"/>
          <p:cNvSpPr>
            <a:spLocks noChangeShapeType="1"/>
          </p:cNvSpPr>
          <p:nvPr/>
        </p:nvSpPr>
        <p:spPr bwMode="auto">
          <a:xfrm>
            <a:off x="9480550" y="24923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46808" name="Oval 24"/>
          <p:cNvSpPr>
            <a:spLocks noChangeArrowheads="1"/>
          </p:cNvSpPr>
          <p:nvPr/>
        </p:nvSpPr>
        <p:spPr bwMode="auto">
          <a:xfrm>
            <a:off x="2495551" y="5022296"/>
            <a:ext cx="1584325" cy="114355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>
                <a:latin typeface="Tahoma" charset="0"/>
              </a:rPr>
              <a:t>AIE KÉPZÉS</a:t>
            </a:r>
          </a:p>
          <a:p>
            <a:r>
              <a:rPr lang="hu-HU" dirty="0">
                <a:latin typeface="Tahoma" charset="0"/>
              </a:rPr>
              <a:t>4 </a:t>
            </a:r>
            <a:r>
              <a:rPr lang="hu-HU" dirty="0" smtClean="0">
                <a:latin typeface="Tahoma" charset="0"/>
              </a:rPr>
              <a:t>HÓNAP</a:t>
            </a:r>
          </a:p>
          <a:p>
            <a:r>
              <a:rPr lang="hu-HU" dirty="0" smtClean="0">
                <a:latin typeface="Tahoma" charset="0"/>
              </a:rPr>
              <a:t>4*75000</a:t>
            </a:r>
            <a:endParaRPr lang="hu-HU" dirty="0">
              <a:latin typeface="Tahoma" charset="0"/>
            </a:endParaRPr>
          </a:p>
        </p:txBody>
      </p:sp>
      <p:sp>
        <p:nvSpPr>
          <p:cNvPr id="246809" name="Oval 25"/>
          <p:cNvSpPr>
            <a:spLocks noChangeArrowheads="1"/>
          </p:cNvSpPr>
          <p:nvPr/>
        </p:nvSpPr>
        <p:spPr bwMode="auto">
          <a:xfrm>
            <a:off x="5087939" y="5022295"/>
            <a:ext cx="1584325" cy="107053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>
                <a:latin typeface="Tahoma" charset="0"/>
              </a:rPr>
              <a:t>AIE KÉPZÉS</a:t>
            </a:r>
          </a:p>
          <a:p>
            <a:r>
              <a:rPr lang="hu-HU" dirty="0">
                <a:latin typeface="Tahoma" charset="0"/>
              </a:rPr>
              <a:t>12 </a:t>
            </a:r>
            <a:r>
              <a:rPr lang="hu-HU" dirty="0" smtClean="0">
                <a:latin typeface="Tahoma" charset="0"/>
              </a:rPr>
              <a:t>HÓNAP</a:t>
            </a:r>
          </a:p>
          <a:p>
            <a:r>
              <a:rPr lang="hu-HU" dirty="0" smtClean="0">
                <a:latin typeface="Tahoma" charset="0"/>
              </a:rPr>
              <a:t>12*75000</a:t>
            </a:r>
            <a:endParaRPr lang="hu-HU" dirty="0">
              <a:latin typeface="Tahoma" charset="0"/>
            </a:endParaRPr>
          </a:p>
        </p:txBody>
      </p:sp>
      <p:sp>
        <p:nvSpPr>
          <p:cNvPr id="246810" name="Oval 26"/>
          <p:cNvSpPr>
            <a:spLocks noChangeArrowheads="1"/>
          </p:cNvSpPr>
          <p:nvPr/>
        </p:nvSpPr>
        <p:spPr bwMode="auto">
          <a:xfrm>
            <a:off x="8256016" y="4941888"/>
            <a:ext cx="2376488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>
                <a:latin typeface="Tahoma" charset="0"/>
              </a:rPr>
              <a:t>KAPOTT HOZAM</a:t>
            </a:r>
          </a:p>
          <a:p>
            <a:r>
              <a:rPr lang="hu-HU" dirty="0">
                <a:latin typeface="Tahoma" charset="0"/>
              </a:rPr>
              <a:t>ÉS </a:t>
            </a:r>
          </a:p>
          <a:p>
            <a:r>
              <a:rPr lang="hu-HU" dirty="0">
                <a:latin typeface="Tahoma" charset="0"/>
              </a:rPr>
              <a:t>AIE FELOLDÁS</a:t>
            </a:r>
          </a:p>
          <a:p>
            <a:r>
              <a:rPr lang="hu-HU" dirty="0">
                <a:latin typeface="Tahoma" charset="0"/>
              </a:rPr>
              <a:t>(16 hónap)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6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6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68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6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4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4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4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6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6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800" grpId="0" animBg="1"/>
      <p:bldP spid="246801" grpId="0" animBg="1"/>
      <p:bldP spid="246802" grpId="0" animBg="1"/>
      <p:bldP spid="246803" grpId="0" animBg="1"/>
      <p:bldP spid="246808" grpId="0" animBg="1"/>
      <p:bldP spid="246809" grpId="0" animBg="1"/>
      <p:bldP spid="2468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Pénzügyi befektetések vs. beszámoló</a:t>
            </a:r>
            <a:endParaRPr lang="hu-HU" dirty="0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Tulajdonviszonyt és hitelviszonyt megtestesítő befektetések!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6009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AE37-C03B-41D5-AA9A-43DF6C2053BC}" type="slidenum">
              <a:rPr lang="hu-HU"/>
              <a:pPr/>
              <a:t>35</a:t>
            </a:fld>
            <a:endParaRPr lang="hu-HU" dirty="0"/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Beszámoló vs. pénzügyi befektetések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8760"/>
            <a:ext cx="7924800" cy="4896544"/>
          </a:xfr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u-HU" sz="3600" dirty="0"/>
              <a:t>Éves beszámoló</a:t>
            </a:r>
          </a:p>
          <a:p>
            <a:pPr lvl="1">
              <a:lnSpc>
                <a:spcPct val="90000"/>
              </a:lnSpc>
            </a:pPr>
            <a:r>
              <a:rPr lang="hu-HU" sz="2400" dirty="0"/>
              <a:t>Az ismertetett szabályok általánosan érvényesek</a:t>
            </a:r>
          </a:p>
          <a:p>
            <a:pPr lvl="1">
              <a:lnSpc>
                <a:spcPct val="90000"/>
              </a:lnSpc>
            </a:pPr>
            <a:r>
              <a:rPr lang="hu-HU" sz="2400" dirty="0"/>
              <a:t>ÉH nem kötelező</a:t>
            </a:r>
          </a:p>
          <a:p>
            <a:pPr>
              <a:lnSpc>
                <a:spcPct val="90000"/>
              </a:lnSpc>
            </a:pPr>
            <a:r>
              <a:rPr lang="hu-HU" sz="3600" dirty="0" err="1"/>
              <a:t>EGyÉB</a:t>
            </a:r>
            <a:endParaRPr lang="hu-HU" sz="3600" dirty="0"/>
          </a:p>
          <a:p>
            <a:pPr lvl="1">
              <a:lnSpc>
                <a:spcPct val="90000"/>
              </a:lnSpc>
            </a:pPr>
            <a:r>
              <a:rPr lang="hu-HU" sz="2400" dirty="0"/>
              <a:t>Az ismertetett szabályok általánosan érvényesek</a:t>
            </a:r>
          </a:p>
          <a:p>
            <a:pPr lvl="1">
              <a:lnSpc>
                <a:spcPct val="90000"/>
              </a:lnSpc>
            </a:pPr>
            <a:r>
              <a:rPr lang="hu-HU" sz="2400" dirty="0"/>
              <a:t>Visszaírás és ÉH nem kötelező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AE37-C03B-41D5-AA9A-43DF6C2053BC}" type="slidenum">
              <a:rPr lang="hu-HU"/>
              <a:pPr/>
              <a:t>36</a:t>
            </a:fld>
            <a:endParaRPr lang="hu-HU" dirty="0"/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Beszámoló vs. pénzügyi befektetések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1544" y="1412776"/>
            <a:ext cx="7924800" cy="48965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sz="3600" dirty="0" err="1"/>
              <a:t>MEgyÉB</a:t>
            </a:r>
            <a:endParaRPr lang="hu-HU" sz="3600" dirty="0"/>
          </a:p>
          <a:p>
            <a:pPr lvl="1">
              <a:lnSpc>
                <a:spcPct val="90000"/>
              </a:lnSpc>
            </a:pPr>
            <a:r>
              <a:rPr lang="hu-HU" sz="2000" dirty="0"/>
              <a:t>A beszerzés tranzakciós díja nem aktiválható forgatási célú esetében és nem határolható el (Hova is kapcsolódik ez?)</a:t>
            </a:r>
          </a:p>
          <a:p>
            <a:pPr lvl="1">
              <a:lnSpc>
                <a:spcPct val="90000"/>
              </a:lnSpc>
            </a:pPr>
            <a:r>
              <a:rPr lang="hu-HU" sz="2000" dirty="0"/>
              <a:t>Kamatozó ép. bekerülési értéke = vételár (vagyis …)</a:t>
            </a:r>
          </a:p>
          <a:p>
            <a:pPr lvl="2">
              <a:lnSpc>
                <a:spcPct val="90000"/>
              </a:lnSpc>
            </a:pPr>
            <a:r>
              <a:rPr lang="hu-HU" sz="1600" dirty="0"/>
              <a:t>Értékesítéskor sem kell külön kimutatni a kamatot és az </a:t>
            </a:r>
            <a:r>
              <a:rPr lang="hu-HU" sz="1600" dirty="0" err="1"/>
              <a:t>árfolyamkülönbözetet</a:t>
            </a:r>
            <a:endParaRPr lang="hu-HU" sz="1600" dirty="0"/>
          </a:p>
          <a:p>
            <a:pPr lvl="1">
              <a:lnSpc>
                <a:spcPct val="90000"/>
              </a:lnSpc>
            </a:pPr>
            <a:r>
              <a:rPr lang="hu-HU" sz="2000" dirty="0"/>
              <a:t>Max. 1 éves kamatperiódus esetén nincs kamatelhatárolás</a:t>
            </a:r>
          </a:p>
          <a:p>
            <a:pPr lvl="1">
              <a:lnSpc>
                <a:spcPct val="90000"/>
              </a:lnSpc>
            </a:pPr>
            <a:r>
              <a:rPr lang="hu-HU" sz="2000" dirty="0"/>
              <a:t>Kamatozó értékpapír esetén nincs </a:t>
            </a:r>
            <a:r>
              <a:rPr lang="hu-HU" sz="2000" dirty="0" err="1"/>
              <a:t>BeNéK</a:t>
            </a:r>
            <a:r>
              <a:rPr lang="hu-HU" sz="2000" dirty="0"/>
              <a:t> elhatárolás</a:t>
            </a:r>
          </a:p>
          <a:p>
            <a:pPr lvl="1">
              <a:lnSpc>
                <a:spcPct val="90000"/>
              </a:lnSpc>
            </a:pPr>
            <a:r>
              <a:rPr lang="hu-HU" sz="2000" dirty="0"/>
              <a:t>Max. 1 éves lejáratú diszkont értékpapír esetén nincs hozamelhatárolás</a:t>
            </a:r>
          </a:p>
          <a:p>
            <a:pPr lvl="1">
              <a:lnSpc>
                <a:spcPct val="90000"/>
              </a:lnSpc>
            </a:pPr>
            <a:r>
              <a:rPr lang="hu-HU" sz="2000" dirty="0"/>
              <a:t>Fordulónapi értékkorrekciók, devizás értékelés a már megismertek szerint (tessék utánanézni!!!)</a:t>
            </a:r>
          </a:p>
        </p:txBody>
      </p:sp>
    </p:spTree>
    <p:extLst>
      <p:ext uri="{BB962C8B-B14F-4D97-AF65-F5344CB8AC3E}">
        <p14:creationId xmlns:p14="http://schemas.microsoft.com/office/powerpoint/2010/main" val="358867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Feladat (1)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Kötvény lejárat 20x8. 04. 01., névérték 5.000.000, kamatfizetés évente 04. 01-jén</a:t>
            </a:r>
          </a:p>
          <a:p>
            <a:r>
              <a:rPr lang="hu-HU" dirty="0" smtClean="0"/>
              <a:t>20x6. 01. 01-jei nyitó egyenlegek</a:t>
            </a:r>
          </a:p>
          <a:p>
            <a:pPr lvl="1"/>
            <a:r>
              <a:rPr lang="hu-HU" dirty="0" smtClean="0"/>
              <a:t>181. 5.150.500</a:t>
            </a:r>
          </a:p>
          <a:p>
            <a:pPr lvl="1"/>
            <a:r>
              <a:rPr lang="hu-HU" dirty="0" smtClean="0"/>
              <a:t>39.	337.500</a:t>
            </a:r>
          </a:p>
          <a:p>
            <a:pPr lvl="1"/>
            <a:r>
              <a:rPr lang="hu-HU" dirty="0" smtClean="0"/>
              <a:t>48.	  56.000</a:t>
            </a:r>
          </a:p>
          <a:p>
            <a:pPr marL="457200" lvl="1" indent="0">
              <a:buNone/>
            </a:pP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761E-795D-4411-8FBC-E80B99B653B5}" type="slidenum">
              <a:rPr lang="hu-HU" smtClean="0"/>
              <a:pPr/>
              <a:t>37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952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Feladat (1)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Mikor vettük?</a:t>
            </a:r>
          </a:p>
          <a:p>
            <a:pPr lvl="1"/>
            <a:r>
              <a:rPr lang="hu-HU" dirty="0" smtClean="0"/>
              <a:t>Hátralévő futamidőre jut (150500-56000)</a:t>
            </a:r>
          </a:p>
          <a:p>
            <a:pPr lvl="1"/>
            <a:r>
              <a:rPr lang="hu-HU" dirty="0" smtClean="0"/>
              <a:t>Hátralévő futamidő 27 hónap</a:t>
            </a:r>
          </a:p>
          <a:p>
            <a:pPr lvl="1"/>
            <a:r>
              <a:rPr lang="hu-HU" dirty="0" smtClean="0"/>
              <a:t>94500/27=3500 Ft/hó</a:t>
            </a:r>
          </a:p>
          <a:p>
            <a:pPr lvl="1"/>
            <a:r>
              <a:rPr lang="hu-HU" dirty="0" smtClean="0"/>
              <a:t>Eddig elhatárolt 56000, ami 16 hónapra jut</a:t>
            </a:r>
          </a:p>
          <a:p>
            <a:pPr lvl="1"/>
            <a:r>
              <a:rPr lang="hu-HU" dirty="0" smtClean="0"/>
              <a:t>Tehát vásárlás 16 hónappal ezelőtt, 20x4. aug. 31. (szept.1)</a:t>
            </a:r>
          </a:p>
          <a:p>
            <a:r>
              <a:rPr lang="hu-HU" dirty="0"/>
              <a:t>Mennyi a vételár</a:t>
            </a:r>
            <a:r>
              <a:rPr lang="hu-HU" dirty="0" smtClean="0"/>
              <a:t>?</a:t>
            </a:r>
          </a:p>
          <a:p>
            <a:pPr lvl="1"/>
            <a:r>
              <a:rPr lang="hu-HU" dirty="0" smtClean="0"/>
              <a:t>Vételárban lévő kamat 04.01-08.31, 5 hónap</a:t>
            </a:r>
          </a:p>
          <a:p>
            <a:pPr lvl="1"/>
            <a:r>
              <a:rPr lang="hu-HU" dirty="0" smtClean="0"/>
              <a:t>Vételár </a:t>
            </a:r>
            <a:r>
              <a:rPr lang="hu-HU" dirty="0"/>
              <a:t>5</a:t>
            </a:r>
            <a:r>
              <a:rPr lang="hu-HU" dirty="0" smtClean="0"/>
              <a:t>.150.500+(5*37500)=</a:t>
            </a:r>
            <a:r>
              <a:rPr lang="hu-HU" dirty="0"/>
              <a:t>5</a:t>
            </a:r>
            <a:r>
              <a:rPr lang="hu-HU" dirty="0" smtClean="0"/>
              <a:t>.338.000</a:t>
            </a:r>
          </a:p>
          <a:p>
            <a:r>
              <a:rPr lang="hu-HU" dirty="0" smtClean="0"/>
              <a:t>Mennyi az éves kamat?</a:t>
            </a:r>
          </a:p>
          <a:p>
            <a:pPr lvl="1"/>
            <a:r>
              <a:rPr lang="hu-HU" dirty="0" smtClean="0"/>
              <a:t>337500/9*12=450.000 Ft (9%)</a:t>
            </a:r>
          </a:p>
          <a:p>
            <a:r>
              <a:rPr lang="hu-HU" dirty="0" smtClean="0"/>
              <a:t>Könyvelje a 20x6. évi eseményeket!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761E-795D-4411-8FBC-E80B99B653B5}" type="slidenum">
              <a:rPr lang="hu-HU" smtClean="0"/>
              <a:pPr/>
              <a:t>38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338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Feladat (1) 20x6. év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04. 01.		38. – 97.		450.000</a:t>
            </a:r>
          </a:p>
          <a:p>
            <a:pPr marL="0" indent="0">
              <a:buNone/>
            </a:pPr>
            <a:r>
              <a:rPr lang="hu-HU" dirty="0" smtClean="0"/>
              <a:t>			97. – 39.		337.500</a:t>
            </a:r>
          </a:p>
          <a:p>
            <a:r>
              <a:rPr lang="hu-HU" dirty="0" smtClean="0"/>
              <a:t>12. 31.		39. – 97.		337.500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87. – 48.		  42.000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761E-795D-4411-8FBC-E80B99B653B5}" type="slidenum">
              <a:rPr lang="hu-HU" smtClean="0"/>
              <a:pPr/>
              <a:t>39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392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31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32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73A53-D58B-4277-881E-D81D3AE5A7E8}" type="slidenum">
              <a:rPr lang="hu-HU"/>
              <a:pPr/>
              <a:t>4</a:t>
            </a:fld>
            <a:endParaRPr lang="hu-HU"/>
          </a:p>
        </p:txBody>
      </p:sp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 Értékpapírok értékelési feladatai</a:t>
            </a:r>
          </a:p>
        </p:txBody>
      </p:sp>
      <p:graphicFrame>
        <p:nvGraphicFramePr>
          <p:cNvPr id="273446" name="Group 38"/>
          <p:cNvGraphicFramePr>
            <a:graphicFrameLocks noGrp="1"/>
          </p:cNvGraphicFramePr>
          <p:nvPr>
            <p:ph idx="1"/>
          </p:nvPr>
        </p:nvGraphicFramePr>
        <p:xfrm>
          <a:off x="1992313" y="1590675"/>
          <a:ext cx="7924800" cy="3931920"/>
        </p:xfrm>
        <a:graphic>
          <a:graphicData uri="http://schemas.openxmlformats.org/drawingml/2006/table">
            <a:tbl>
              <a:tblPr/>
              <a:tblGrid>
                <a:gridCol w="8667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8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Bekerülési érték (BekÉ)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Évközi kivezetések (állománycsökkenések)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KSZÉ a fordulónapon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Értékvesztés (ÉV)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Visszaírás (VÍ)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+/-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devizás értékpapírok nem realizált árfolyam-különbözete</a:t>
                      </a:r>
                      <a:endParaRPr kumimoji="0" lang="hu-H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Mérlegérték (MÉ=KSZÉ)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73447" name="Rectangle 39"/>
          <p:cNvSpPr>
            <a:spLocks noChangeArrowheads="1"/>
          </p:cNvSpPr>
          <p:nvPr/>
        </p:nvSpPr>
        <p:spPr bwMode="auto">
          <a:xfrm>
            <a:off x="2640013" y="5661026"/>
            <a:ext cx="66976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/>
              <a:t>Értékhelyesbítés nem értelmezhető!!!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Feladat (1)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Hogyan módosulna a kidolgozás </a:t>
            </a:r>
            <a:r>
              <a:rPr lang="hu-HU" dirty="0" err="1" smtClean="0"/>
              <a:t>MEgyÉB</a:t>
            </a:r>
            <a:r>
              <a:rPr lang="hu-HU" dirty="0" smtClean="0"/>
              <a:t> esetében?</a:t>
            </a:r>
          </a:p>
          <a:p>
            <a:r>
              <a:rPr lang="hu-HU" dirty="0" smtClean="0"/>
              <a:t>Nyitó egyenlegek?</a:t>
            </a:r>
          </a:p>
          <a:p>
            <a:pPr lvl="1"/>
            <a:r>
              <a:rPr lang="hu-HU" dirty="0" smtClean="0"/>
              <a:t>181. 	5.338.000</a:t>
            </a:r>
          </a:p>
          <a:p>
            <a:r>
              <a:rPr lang="hu-HU" dirty="0" smtClean="0"/>
              <a:t>20x6. évi könyvelés?</a:t>
            </a:r>
          </a:p>
          <a:p>
            <a:pPr lvl="1"/>
            <a:r>
              <a:rPr lang="hu-HU" dirty="0"/>
              <a:t>04. 01.	</a:t>
            </a:r>
            <a:r>
              <a:rPr lang="hu-HU" dirty="0" smtClean="0"/>
              <a:t>38</a:t>
            </a:r>
            <a:r>
              <a:rPr lang="hu-HU" dirty="0"/>
              <a:t>. – 97.		450.000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761E-795D-4411-8FBC-E80B99B653B5}" type="slidenum">
              <a:rPr lang="hu-HU" smtClean="0"/>
              <a:pPr/>
              <a:t>40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952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1953" y="5417840"/>
            <a:ext cx="6658279" cy="1440160"/>
          </a:xfrm>
        </p:spPr>
        <p:txBody>
          <a:bodyPr/>
          <a:lstStyle/>
          <a:p>
            <a:r>
              <a:rPr lang="hu-HU" sz="2000" dirty="0"/>
              <a:t>Jelen tananyag </a:t>
            </a:r>
            <a:br>
              <a:rPr lang="hu-HU" sz="2000" dirty="0"/>
            </a:br>
            <a:r>
              <a:rPr lang="hu-HU" sz="2000" dirty="0"/>
              <a:t>a Szegedi Tudományegyetemen készült</a:t>
            </a:r>
            <a:br>
              <a:rPr lang="hu-HU" sz="2000" dirty="0"/>
            </a:br>
            <a:r>
              <a:rPr lang="hu-HU" sz="2000" dirty="0"/>
              <a:t>az Európai Unió támogatásával. </a:t>
            </a:r>
            <a:br>
              <a:rPr lang="hu-HU" sz="2000" dirty="0"/>
            </a:br>
            <a:r>
              <a:rPr lang="hu-HU" sz="2000" dirty="0"/>
              <a:t>Projekt azonosító: EFOP-3.4.3-16-2016-00014</a:t>
            </a:r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xmlns="" id="{9B93854D-BB69-4D55-9607-A5D5A37F9570}"/>
              </a:ext>
            </a:extLst>
          </p:cNvPr>
          <p:cNvSpPr txBox="1">
            <a:spLocks/>
          </p:cNvSpPr>
          <p:nvPr/>
        </p:nvSpPr>
        <p:spPr bwMode="auto">
          <a:xfrm>
            <a:off x="1901365" y="323973"/>
            <a:ext cx="8389270" cy="3355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cap="all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1" i="0" u="none" strike="noStrike" kern="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Szegedi Tudományegyetem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GazdaságtUDOMÁNYI</a:t>
            </a: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KAR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Közgazdász  KÉPZÉS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Távoktatási TAGOZAT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LECKESOROZAT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Copyright ©  SZTE GTK 2017/2018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1" i="0" u="none" strike="noStrike" kern="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 LECKE tartalma, illetve alkotó </a:t>
            </a:r>
            <a:r>
              <a:rPr kumimoji="0" lang="hu-HU" sz="2000" b="1" i="0" u="none" strike="noStrike" kern="0" cap="all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elemeI</a:t>
            </a: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előzetes, írásbeli engedély MELLETT használhatók fel.</a:t>
            </a:r>
          </a:p>
        </p:txBody>
      </p:sp>
    </p:spTree>
    <p:extLst>
      <p:ext uri="{BB962C8B-B14F-4D97-AF65-F5344CB8AC3E}">
        <p14:creationId xmlns:p14="http://schemas.microsoft.com/office/powerpoint/2010/main" val="409669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0564A-3795-4C93-9345-152129C22404}" type="slidenum">
              <a:rPr lang="hu-HU"/>
              <a:pPr/>
              <a:t>5</a:t>
            </a:fld>
            <a:endParaRPr lang="hu-HU" dirty="0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FFFF00"/>
                </a:solidFill>
              </a:rPr>
              <a:t>KAMATOZÓ ÉRTÉKPAPÍROK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412776"/>
            <a:ext cx="7924800" cy="511256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u-HU" sz="2800" dirty="0"/>
              <a:t>Hozam: névértékre vetített kamat </a:t>
            </a:r>
          </a:p>
          <a:p>
            <a:pPr lvl="1">
              <a:lnSpc>
                <a:spcPct val="80000"/>
              </a:lnSpc>
            </a:pPr>
            <a:r>
              <a:rPr lang="hu-HU" sz="2400" dirty="0"/>
              <a:t>ismert, rögzített</a:t>
            </a:r>
          </a:p>
          <a:p>
            <a:pPr lvl="1">
              <a:lnSpc>
                <a:spcPct val="80000"/>
              </a:lnSpc>
            </a:pPr>
            <a:r>
              <a:rPr lang="hu-HU" sz="2400" i="1" dirty="0"/>
              <a:t>No és miért jó ez nekünk?</a:t>
            </a:r>
          </a:p>
          <a:p>
            <a:pPr>
              <a:lnSpc>
                <a:spcPct val="80000"/>
              </a:lnSpc>
            </a:pPr>
            <a:r>
              <a:rPr lang="hu-HU" sz="2800" dirty="0"/>
              <a:t>Bekerülési érték</a:t>
            </a:r>
          </a:p>
          <a:p>
            <a:pPr lvl="1">
              <a:lnSpc>
                <a:spcPct val="80000"/>
              </a:lnSpc>
            </a:pPr>
            <a:r>
              <a:rPr lang="hu-HU" sz="2400" dirty="0"/>
              <a:t>Elsődleges forgalom: kibocsátási érték</a:t>
            </a:r>
          </a:p>
          <a:p>
            <a:pPr lvl="2">
              <a:lnSpc>
                <a:spcPct val="80000"/>
              </a:lnSpc>
            </a:pPr>
            <a:r>
              <a:rPr lang="hu-HU" sz="2000" dirty="0"/>
              <a:t>Lásd még a Kötelezettségek témakört is!</a:t>
            </a:r>
          </a:p>
          <a:p>
            <a:pPr lvl="1">
              <a:lnSpc>
                <a:spcPct val="80000"/>
              </a:lnSpc>
            </a:pPr>
            <a:r>
              <a:rPr lang="hu-HU" sz="2400" dirty="0"/>
              <a:t>Másodlagos forgalom</a:t>
            </a:r>
          </a:p>
          <a:p>
            <a:pPr lvl="2">
              <a:lnSpc>
                <a:spcPct val="80000"/>
              </a:lnSpc>
            </a:pPr>
            <a:r>
              <a:rPr lang="hu-HU" sz="2000" dirty="0"/>
              <a:t>Kiindulás a vételárból</a:t>
            </a:r>
          </a:p>
          <a:p>
            <a:pPr lvl="2">
              <a:lnSpc>
                <a:spcPct val="80000"/>
              </a:lnSpc>
            </a:pPr>
            <a:r>
              <a:rPr lang="hu-HU" sz="2000" dirty="0"/>
              <a:t>Vételárban lévő kamat (utolsó kamatfizetés és a vásárlás közötti időszakra vonatkozó kamat) kiszámítása</a:t>
            </a:r>
          </a:p>
          <a:p>
            <a:pPr lvl="2">
              <a:lnSpc>
                <a:spcPct val="80000"/>
              </a:lnSpc>
            </a:pPr>
            <a:r>
              <a:rPr lang="hu-HU" sz="2000" dirty="0"/>
              <a:t>Bekerülési érték = vételár – vételárban lévő kamat</a:t>
            </a:r>
          </a:p>
          <a:p>
            <a:pPr>
              <a:lnSpc>
                <a:spcPct val="80000"/>
              </a:lnSpc>
            </a:pPr>
            <a:r>
              <a:rPr lang="hu-HU" sz="2800" dirty="0"/>
              <a:t>Tranzakciós díjak (bizományosi díj, opciós díj)</a:t>
            </a:r>
          </a:p>
          <a:p>
            <a:pPr lvl="1">
              <a:lnSpc>
                <a:spcPct val="80000"/>
              </a:lnSpc>
            </a:pPr>
            <a:r>
              <a:rPr lang="hu-HU" sz="2400" dirty="0"/>
              <a:t>Ugyanúgy, mint a részesedéseknél</a:t>
            </a:r>
          </a:p>
          <a:p>
            <a:pPr lvl="2">
              <a:lnSpc>
                <a:spcPct val="80000"/>
              </a:lnSpc>
            </a:pPr>
            <a:r>
              <a:rPr lang="hu-HU" sz="2000" dirty="0"/>
              <a:t>Tehát mire is kell figyelni?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20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21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5F9A-618B-4CDF-99ED-41B911EC62B6}" type="slidenum">
              <a:rPr lang="hu-HU"/>
              <a:pPr/>
              <a:t>6</a:t>
            </a:fld>
            <a:endParaRPr lang="hu-HU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800"/>
              <a:t>Kamatozó értékpapír beszerzése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600200"/>
            <a:ext cx="8139112" cy="4419600"/>
          </a:xfrm>
        </p:spPr>
        <p:txBody>
          <a:bodyPr anchor="ctr"/>
          <a:lstStyle/>
          <a:p>
            <a:pPr>
              <a:buFont typeface="Wingdings" pitchFamily="2" charset="2"/>
              <a:buNone/>
            </a:pPr>
            <a:r>
              <a:rPr lang="hu-HU" sz="2000" dirty="0"/>
              <a:t> 38.Pénzeszköz    18/37. Értékpapír       97.Pénzügyi (kamat)bevétel</a:t>
            </a:r>
          </a:p>
        </p:txBody>
      </p:sp>
      <p:sp>
        <p:nvSpPr>
          <p:cNvPr id="221188" name="Line 4"/>
          <p:cNvSpPr>
            <a:spLocks noChangeShapeType="1"/>
          </p:cNvSpPr>
          <p:nvPr/>
        </p:nvSpPr>
        <p:spPr bwMode="auto">
          <a:xfrm>
            <a:off x="1992314" y="4005263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1189" name="Line 5"/>
          <p:cNvSpPr>
            <a:spLocks noChangeShapeType="1"/>
          </p:cNvSpPr>
          <p:nvPr/>
        </p:nvSpPr>
        <p:spPr bwMode="auto">
          <a:xfrm>
            <a:off x="4079876" y="4005263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1190" name="Line 6"/>
          <p:cNvSpPr>
            <a:spLocks noChangeShapeType="1"/>
          </p:cNvSpPr>
          <p:nvPr/>
        </p:nvSpPr>
        <p:spPr bwMode="auto">
          <a:xfrm>
            <a:off x="6167439" y="4005263"/>
            <a:ext cx="3889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1191" name="Line 7"/>
          <p:cNvSpPr>
            <a:spLocks noChangeShapeType="1"/>
          </p:cNvSpPr>
          <p:nvPr/>
        </p:nvSpPr>
        <p:spPr bwMode="auto">
          <a:xfrm>
            <a:off x="2855913" y="4005264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1192" name="Line 8"/>
          <p:cNvSpPr>
            <a:spLocks noChangeShapeType="1"/>
          </p:cNvSpPr>
          <p:nvPr/>
        </p:nvSpPr>
        <p:spPr bwMode="auto">
          <a:xfrm>
            <a:off x="5087938" y="4005264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1193" name="Line 9"/>
          <p:cNvSpPr>
            <a:spLocks noChangeShapeType="1"/>
          </p:cNvSpPr>
          <p:nvPr/>
        </p:nvSpPr>
        <p:spPr bwMode="auto">
          <a:xfrm>
            <a:off x="8112125" y="40052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1194" name="Line 10"/>
          <p:cNvSpPr>
            <a:spLocks noChangeShapeType="1"/>
          </p:cNvSpPr>
          <p:nvPr/>
        </p:nvSpPr>
        <p:spPr bwMode="auto">
          <a:xfrm>
            <a:off x="3359150" y="4437112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3376614" y="4142408"/>
            <a:ext cx="9794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dirty="0"/>
              <a:t>vételár</a:t>
            </a:r>
          </a:p>
        </p:txBody>
      </p:sp>
      <p:sp>
        <p:nvSpPr>
          <p:cNvPr id="221196" name="Line 12"/>
          <p:cNvSpPr>
            <a:spLocks noChangeShapeType="1"/>
          </p:cNvSpPr>
          <p:nvPr/>
        </p:nvSpPr>
        <p:spPr bwMode="auto">
          <a:xfrm>
            <a:off x="5448301" y="4581525"/>
            <a:ext cx="234957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1197" name="Text Box 13"/>
          <p:cNvSpPr txBox="1">
            <a:spLocks noChangeArrowheads="1"/>
          </p:cNvSpPr>
          <p:nvPr/>
        </p:nvSpPr>
        <p:spPr bwMode="auto">
          <a:xfrm>
            <a:off x="5303912" y="4292600"/>
            <a:ext cx="24939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sz="1600" dirty="0"/>
              <a:t>Vételárban lévő kamat</a:t>
            </a:r>
          </a:p>
        </p:txBody>
      </p:sp>
      <p:sp>
        <p:nvSpPr>
          <p:cNvPr id="221198" name="Text Box 14"/>
          <p:cNvSpPr txBox="1">
            <a:spLocks noChangeArrowheads="1"/>
          </p:cNvSpPr>
          <p:nvPr/>
        </p:nvSpPr>
        <p:spPr bwMode="auto">
          <a:xfrm>
            <a:off x="2809875" y="4214813"/>
            <a:ext cx="622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108</a:t>
            </a:r>
          </a:p>
        </p:txBody>
      </p:sp>
      <p:sp>
        <p:nvSpPr>
          <p:cNvPr id="221199" name="Text Box 15"/>
          <p:cNvSpPr txBox="1">
            <a:spLocks noChangeArrowheads="1"/>
          </p:cNvSpPr>
          <p:nvPr/>
        </p:nvSpPr>
        <p:spPr bwMode="auto">
          <a:xfrm>
            <a:off x="4416425" y="4214813"/>
            <a:ext cx="622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108</a:t>
            </a:r>
          </a:p>
        </p:txBody>
      </p:sp>
      <p:sp>
        <p:nvSpPr>
          <p:cNvPr id="221200" name="Text Box 16"/>
          <p:cNvSpPr txBox="1">
            <a:spLocks noChangeArrowheads="1"/>
          </p:cNvSpPr>
          <p:nvPr/>
        </p:nvSpPr>
        <p:spPr bwMode="auto">
          <a:xfrm>
            <a:off x="5087938" y="4357688"/>
            <a:ext cx="33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5</a:t>
            </a:r>
          </a:p>
        </p:txBody>
      </p:sp>
      <p:sp>
        <p:nvSpPr>
          <p:cNvPr id="221201" name="Text Box 17"/>
          <p:cNvSpPr txBox="1">
            <a:spLocks noChangeArrowheads="1"/>
          </p:cNvSpPr>
          <p:nvPr/>
        </p:nvSpPr>
        <p:spPr bwMode="auto">
          <a:xfrm>
            <a:off x="7752184" y="4365104"/>
            <a:ext cx="33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dirty="0"/>
              <a:t>5</a:t>
            </a:r>
          </a:p>
        </p:txBody>
      </p:sp>
      <p:sp>
        <p:nvSpPr>
          <p:cNvPr id="221202" name="Rectangle 18"/>
          <p:cNvSpPr>
            <a:spLocks noChangeArrowheads="1"/>
          </p:cNvSpPr>
          <p:nvPr/>
        </p:nvSpPr>
        <p:spPr bwMode="auto">
          <a:xfrm>
            <a:off x="2495550" y="1773239"/>
            <a:ext cx="7056438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/>
              <a:t>Kötvényt vásároltunk </a:t>
            </a:r>
            <a:r>
              <a:rPr lang="hu-HU" dirty="0" smtClean="0"/>
              <a:t>20x5. </a:t>
            </a:r>
            <a:r>
              <a:rPr lang="hu-HU" dirty="0"/>
              <a:t>február </a:t>
            </a:r>
            <a:r>
              <a:rPr lang="hu-HU" dirty="0" smtClean="0"/>
              <a:t>28-án</a:t>
            </a:r>
            <a:r>
              <a:rPr lang="hu-HU" dirty="0"/>
              <a:t>. Vételár 108,</a:t>
            </a:r>
          </a:p>
          <a:p>
            <a:r>
              <a:rPr lang="hu-HU" dirty="0"/>
              <a:t>névérték 100, kamat 12 %/év, amely évente</a:t>
            </a:r>
          </a:p>
          <a:p>
            <a:r>
              <a:rPr lang="hu-HU" dirty="0"/>
              <a:t>szeptember 30-án esedékes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30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31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D81B-E9E8-4A79-910D-C43CE5E66FD0}" type="slidenum">
              <a:rPr lang="hu-HU"/>
              <a:pPr/>
              <a:t>7</a:t>
            </a:fld>
            <a:endParaRPr lang="hu-HU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Kamatozó értékpapír életpályája</a:t>
            </a:r>
            <a:endParaRPr lang="hu-HU" dirty="0"/>
          </a:p>
        </p:txBody>
      </p:sp>
      <p:sp>
        <p:nvSpPr>
          <p:cNvPr id="239619" name="Line 3"/>
          <p:cNvSpPr>
            <a:spLocks noChangeShapeType="1"/>
          </p:cNvSpPr>
          <p:nvPr/>
        </p:nvSpPr>
        <p:spPr bwMode="auto">
          <a:xfrm>
            <a:off x="1992313" y="3789363"/>
            <a:ext cx="84248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9620" name="Line 4"/>
          <p:cNvSpPr>
            <a:spLocks noChangeShapeType="1"/>
          </p:cNvSpPr>
          <p:nvPr/>
        </p:nvSpPr>
        <p:spPr bwMode="auto">
          <a:xfrm>
            <a:off x="4079875" y="35004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9621" name="Line 5"/>
          <p:cNvSpPr>
            <a:spLocks noChangeShapeType="1"/>
          </p:cNvSpPr>
          <p:nvPr/>
        </p:nvSpPr>
        <p:spPr bwMode="auto">
          <a:xfrm flipV="1">
            <a:off x="4079875" y="4149725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9622" name="Text Box 6"/>
          <p:cNvSpPr txBox="1">
            <a:spLocks noChangeArrowheads="1"/>
          </p:cNvSpPr>
          <p:nvPr/>
        </p:nvSpPr>
        <p:spPr bwMode="auto">
          <a:xfrm>
            <a:off x="3182938" y="5229226"/>
            <a:ext cx="177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MEGSZERZÉS</a:t>
            </a:r>
          </a:p>
        </p:txBody>
      </p:sp>
      <p:sp>
        <p:nvSpPr>
          <p:cNvPr id="239625" name="Rectangle 9"/>
          <p:cNvSpPr>
            <a:spLocks noChangeArrowheads="1"/>
          </p:cNvSpPr>
          <p:nvPr/>
        </p:nvSpPr>
        <p:spPr bwMode="auto">
          <a:xfrm>
            <a:off x="4079876" y="3213100"/>
            <a:ext cx="5400675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/>
              <a:t>TARTÁS IDŐSZAKA</a:t>
            </a:r>
          </a:p>
        </p:txBody>
      </p:sp>
      <p:sp>
        <p:nvSpPr>
          <p:cNvPr id="239626" name="Line 10"/>
          <p:cNvSpPr>
            <a:spLocks noChangeShapeType="1"/>
          </p:cNvSpPr>
          <p:nvPr/>
        </p:nvSpPr>
        <p:spPr bwMode="auto">
          <a:xfrm>
            <a:off x="9480550" y="36449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9627" name="Line 11"/>
          <p:cNvSpPr>
            <a:spLocks noChangeShapeType="1"/>
          </p:cNvSpPr>
          <p:nvPr/>
        </p:nvSpPr>
        <p:spPr bwMode="auto">
          <a:xfrm flipV="1">
            <a:off x="9480550" y="4149725"/>
            <a:ext cx="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9628" name="Text Box 12"/>
          <p:cNvSpPr txBox="1">
            <a:spLocks noChangeArrowheads="1"/>
          </p:cNvSpPr>
          <p:nvPr/>
        </p:nvSpPr>
        <p:spPr bwMode="auto">
          <a:xfrm>
            <a:off x="8743951" y="5367338"/>
            <a:ext cx="1482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KIVEZETÉS</a:t>
            </a:r>
          </a:p>
        </p:txBody>
      </p:sp>
      <p:sp>
        <p:nvSpPr>
          <p:cNvPr id="239629" name="Line 13"/>
          <p:cNvSpPr>
            <a:spLocks noChangeShapeType="1"/>
          </p:cNvSpPr>
          <p:nvPr/>
        </p:nvSpPr>
        <p:spPr bwMode="auto">
          <a:xfrm>
            <a:off x="4079875" y="1844676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9630" name="Text Box 14"/>
          <p:cNvSpPr txBox="1">
            <a:spLocks noChangeArrowheads="1"/>
          </p:cNvSpPr>
          <p:nvPr/>
        </p:nvSpPr>
        <p:spPr bwMode="auto">
          <a:xfrm>
            <a:off x="2836864" y="1484313"/>
            <a:ext cx="246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BEKERÜLÉSI ÉRTÉK</a:t>
            </a:r>
          </a:p>
        </p:txBody>
      </p:sp>
      <p:sp>
        <p:nvSpPr>
          <p:cNvPr id="239631" name="Line 15"/>
          <p:cNvSpPr>
            <a:spLocks noChangeShapeType="1"/>
          </p:cNvSpPr>
          <p:nvPr/>
        </p:nvSpPr>
        <p:spPr bwMode="auto">
          <a:xfrm flipV="1">
            <a:off x="4872038" y="3789041"/>
            <a:ext cx="0" cy="790575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9632" name="Line 16"/>
          <p:cNvSpPr>
            <a:spLocks noChangeShapeType="1"/>
          </p:cNvSpPr>
          <p:nvPr/>
        </p:nvSpPr>
        <p:spPr bwMode="auto">
          <a:xfrm flipV="1">
            <a:off x="6096000" y="3789041"/>
            <a:ext cx="0" cy="790575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9633" name="Line 17"/>
          <p:cNvSpPr>
            <a:spLocks noChangeShapeType="1"/>
          </p:cNvSpPr>
          <p:nvPr/>
        </p:nvSpPr>
        <p:spPr bwMode="auto">
          <a:xfrm flipV="1">
            <a:off x="7319963" y="3789041"/>
            <a:ext cx="0" cy="790575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9634" name="Line 18"/>
          <p:cNvSpPr>
            <a:spLocks noChangeShapeType="1"/>
          </p:cNvSpPr>
          <p:nvPr/>
        </p:nvSpPr>
        <p:spPr bwMode="auto">
          <a:xfrm flipV="1">
            <a:off x="8616950" y="3789041"/>
            <a:ext cx="0" cy="790575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9635" name="Text Box 19"/>
          <p:cNvSpPr txBox="1">
            <a:spLocks noChangeArrowheads="1"/>
          </p:cNvSpPr>
          <p:nvPr/>
        </p:nvSpPr>
        <p:spPr bwMode="auto">
          <a:xfrm>
            <a:off x="4258209" y="4646613"/>
            <a:ext cx="49455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b="1" dirty="0">
                <a:solidFill>
                  <a:srgbClr val="FF9933"/>
                </a:solidFill>
              </a:rPr>
              <a:t>F   O   R   D   U   L   Ó   N   A   P   O   K</a:t>
            </a:r>
          </a:p>
        </p:txBody>
      </p:sp>
      <p:sp>
        <p:nvSpPr>
          <p:cNvPr id="239637" name="Rectangle 21"/>
          <p:cNvSpPr>
            <a:spLocks noChangeArrowheads="1"/>
          </p:cNvSpPr>
          <p:nvPr/>
        </p:nvSpPr>
        <p:spPr bwMode="auto">
          <a:xfrm>
            <a:off x="4439816" y="2708276"/>
            <a:ext cx="129540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 smtClean="0"/>
              <a:t>kamat</a:t>
            </a:r>
            <a:endParaRPr lang="hu-HU" dirty="0"/>
          </a:p>
        </p:txBody>
      </p:sp>
      <p:sp>
        <p:nvSpPr>
          <p:cNvPr id="239638" name="Rectangle 22"/>
          <p:cNvSpPr>
            <a:spLocks noChangeArrowheads="1"/>
          </p:cNvSpPr>
          <p:nvPr/>
        </p:nvSpPr>
        <p:spPr bwMode="auto">
          <a:xfrm>
            <a:off x="5735961" y="2708276"/>
            <a:ext cx="12239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 smtClean="0"/>
              <a:t>kamat</a:t>
            </a:r>
            <a:endParaRPr lang="hu-HU" dirty="0"/>
          </a:p>
        </p:txBody>
      </p:sp>
      <p:sp>
        <p:nvSpPr>
          <p:cNvPr id="239639" name="Rectangle 23"/>
          <p:cNvSpPr>
            <a:spLocks noChangeArrowheads="1"/>
          </p:cNvSpPr>
          <p:nvPr/>
        </p:nvSpPr>
        <p:spPr bwMode="auto">
          <a:xfrm>
            <a:off x="6960097" y="2708276"/>
            <a:ext cx="1296987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 smtClean="0"/>
              <a:t>kamat</a:t>
            </a:r>
            <a:endParaRPr lang="hu-HU" dirty="0"/>
          </a:p>
        </p:txBody>
      </p:sp>
      <p:sp>
        <p:nvSpPr>
          <p:cNvPr id="239641" name="Text Box 25"/>
          <p:cNvSpPr txBox="1">
            <a:spLocks noChangeArrowheads="1"/>
          </p:cNvSpPr>
          <p:nvPr/>
        </p:nvSpPr>
        <p:spPr bwMode="auto">
          <a:xfrm>
            <a:off x="5007989" y="4868863"/>
            <a:ext cx="35396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dirty="0"/>
              <a:t>Eseti értékkorrekciók (év, </a:t>
            </a:r>
            <a:r>
              <a:rPr lang="hu-HU" dirty="0" err="1" smtClean="0"/>
              <a:t>ví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239643" name="Text Box 27"/>
          <p:cNvSpPr txBox="1">
            <a:spLocks noChangeArrowheads="1"/>
          </p:cNvSpPr>
          <p:nvPr/>
        </p:nvSpPr>
        <p:spPr bwMode="auto">
          <a:xfrm>
            <a:off x="5591175" y="1909763"/>
            <a:ext cx="3022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KÖNYV SZERINTI ÉRTÉK</a:t>
            </a:r>
          </a:p>
        </p:txBody>
      </p:sp>
      <p:sp>
        <p:nvSpPr>
          <p:cNvPr id="239644" name="Line 28"/>
          <p:cNvSpPr>
            <a:spLocks noChangeShapeType="1"/>
          </p:cNvSpPr>
          <p:nvPr/>
        </p:nvSpPr>
        <p:spPr bwMode="auto">
          <a:xfrm>
            <a:off x="9480550" y="17732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9645" name="Rectangle 29"/>
          <p:cNvSpPr>
            <a:spLocks noChangeArrowheads="1"/>
          </p:cNvSpPr>
          <p:nvPr/>
        </p:nvSpPr>
        <p:spPr bwMode="auto">
          <a:xfrm>
            <a:off x="8256240" y="2708276"/>
            <a:ext cx="1296988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 smtClean="0"/>
              <a:t>kamat</a:t>
            </a:r>
            <a:endParaRPr lang="hu-HU" dirty="0"/>
          </a:p>
        </p:txBody>
      </p:sp>
      <p:sp>
        <p:nvSpPr>
          <p:cNvPr id="239646" name="Line 30"/>
          <p:cNvSpPr>
            <a:spLocks noChangeShapeType="1"/>
          </p:cNvSpPr>
          <p:nvPr/>
        </p:nvSpPr>
        <p:spPr bwMode="auto">
          <a:xfrm flipV="1">
            <a:off x="3575050" y="3789041"/>
            <a:ext cx="0" cy="790575"/>
          </a:xfrm>
          <a:prstGeom prst="line">
            <a:avLst/>
          </a:prstGeom>
          <a:noFill/>
          <a:ln w="9525">
            <a:solidFill>
              <a:srgbClr val="FF9933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9647" name="Line 31"/>
          <p:cNvSpPr>
            <a:spLocks noChangeShapeType="1"/>
          </p:cNvSpPr>
          <p:nvPr/>
        </p:nvSpPr>
        <p:spPr bwMode="auto">
          <a:xfrm flipV="1">
            <a:off x="9912350" y="3789041"/>
            <a:ext cx="0" cy="790575"/>
          </a:xfrm>
          <a:prstGeom prst="line">
            <a:avLst/>
          </a:prstGeom>
          <a:noFill/>
          <a:ln w="9525">
            <a:solidFill>
              <a:srgbClr val="FF9933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9648" name="Rectangle 32"/>
          <p:cNvSpPr>
            <a:spLocks noChangeArrowheads="1"/>
          </p:cNvSpPr>
          <p:nvPr/>
        </p:nvSpPr>
        <p:spPr bwMode="auto">
          <a:xfrm>
            <a:off x="3143672" y="2708276"/>
            <a:ext cx="129540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 smtClean="0"/>
              <a:t>kamat</a:t>
            </a:r>
            <a:endParaRPr lang="hu-HU" dirty="0"/>
          </a:p>
        </p:txBody>
      </p:sp>
      <p:sp>
        <p:nvSpPr>
          <p:cNvPr id="239649" name="Line 33"/>
          <p:cNvSpPr>
            <a:spLocks noChangeShapeType="1"/>
          </p:cNvSpPr>
          <p:nvPr/>
        </p:nvSpPr>
        <p:spPr bwMode="auto">
          <a:xfrm flipV="1">
            <a:off x="4079876" y="2205039"/>
            <a:ext cx="54006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cxnSp>
        <p:nvCxnSpPr>
          <p:cNvPr id="3" name="Egyenes összekötő nyíllal 2"/>
          <p:cNvCxnSpPr/>
          <p:nvPr/>
        </p:nvCxnSpPr>
        <p:spPr bwMode="auto">
          <a:xfrm flipH="1">
            <a:off x="5735216" y="2565401"/>
            <a:ext cx="744" cy="122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Egyenes összekötő nyíllal 34"/>
          <p:cNvCxnSpPr/>
          <p:nvPr/>
        </p:nvCxnSpPr>
        <p:spPr bwMode="auto">
          <a:xfrm flipH="1">
            <a:off x="6959352" y="2564905"/>
            <a:ext cx="744" cy="122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Egyenes összekötő nyíllal 35"/>
          <p:cNvCxnSpPr/>
          <p:nvPr/>
        </p:nvCxnSpPr>
        <p:spPr bwMode="auto">
          <a:xfrm flipH="1">
            <a:off x="4439816" y="2564905"/>
            <a:ext cx="744" cy="122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Egyenes összekötő nyíllal 36"/>
          <p:cNvCxnSpPr/>
          <p:nvPr/>
        </p:nvCxnSpPr>
        <p:spPr bwMode="auto">
          <a:xfrm flipH="1">
            <a:off x="8255496" y="2564905"/>
            <a:ext cx="744" cy="122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Szövegdoboz 4"/>
          <p:cNvSpPr txBox="1"/>
          <p:nvPr/>
        </p:nvSpPr>
        <p:spPr>
          <a:xfrm>
            <a:off x="4296120" y="2276872"/>
            <a:ext cx="4176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K a m a t f i z e t é s i     n a p o k</a:t>
            </a: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84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39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40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B83C7-A104-4A61-8B5B-C9C9DCFB6342}" type="slidenum">
              <a:rPr lang="hu-HU"/>
              <a:pPr/>
              <a:t>8</a:t>
            </a:fld>
            <a:endParaRPr lang="hu-HU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/>
              <a:t>Kamatozó értékpapír „kamattérképe”</a:t>
            </a:r>
          </a:p>
        </p:txBody>
      </p:sp>
      <p:sp>
        <p:nvSpPr>
          <p:cNvPr id="222212" name="Line 4"/>
          <p:cNvSpPr>
            <a:spLocks noChangeShapeType="1"/>
          </p:cNvSpPr>
          <p:nvPr/>
        </p:nvSpPr>
        <p:spPr bwMode="auto">
          <a:xfrm>
            <a:off x="2135188" y="3860800"/>
            <a:ext cx="7632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2213" name="Line 5"/>
          <p:cNvSpPr>
            <a:spLocks noChangeShapeType="1"/>
          </p:cNvSpPr>
          <p:nvPr/>
        </p:nvSpPr>
        <p:spPr bwMode="auto">
          <a:xfrm>
            <a:off x="3792538" y="3644900"/>
            <a:ext cx="0" cy="4333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2214" name="Line 6"/>
          <p:cNvSpPr>
            <a:spLocks noChangeShapeType="1"/>
          </p:cNvSpPr>
          <p:nvPr/>
        </p:nvSpPr>
        <p:spPr bwMode="auto">
          <a:xfrm>
            <a:off x="2279650" y="36449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2215" name="Line 7"/>
          <p:cNvSpPr>
            <a:spLocks noChangeShapeType="1"/>
          </p:cNvSpPr>
          <p:nvPr/>
        </p:nvSpPr>
        <p:spPr bwMode="auto">
          <a:xfrm>
            <a:off x="5087938" y="36449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2216" name="Line 8"/>
          <p:cNvSpPr>
            <a:spLocks noChangeShapeType="1"/>
          </p:cNvSpPr>
          <p:nvPr/>
        </p:nvSpPr>
        <p:spPr bwMode="auto">
          <a:xfrm>
            <a:off x="6024563" y="36449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2217" name="Line 9"/>
          <p:cNvSpPr>
            <a:spLocks noChangeShapeType="1"/>
          </p:cNvSpPr>
          <p:nvPr/>
        </p:nvSpPr>
        <p:spPr bwMode="auto">
          <a:xfrm flipV="1">
            <a:off x="3792538" y="414972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2218" name="Line 10"/>
          <p:cNvSpPr>
            <a:spLocks noChangeShapeType="1"/>
          </p:cNvSpPr>
          <p:nvPr/>
        </p:nvSpPr>
        <p:spPr bwMode="auto">
          <a:xfrm flipV="1">
            <a:off x="2279650" y="41497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2219" name="Line 11"/>
          <p:cNvSpPr>
            <a:spLocks noChangeShapeType="1"/>
          </p:cNvSpPr>
          <p:nvPr/>
        </p:nvSpPr>
        <p:spPr bwMode="auto">
          <a:xfrm flipV="1">
            <a:off x="5087938" y="4149726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2220" name="Line 12"/>
          <p:cNvSpPr>
            <a:spLocks noChangeShapeType="1"/>
          </p:cNvSpPr>
          <p:nvPr/>
        </p:nvSpPr>
        <p:spPr bwMode="auto">
          <a:xfrm flipV="1">
            <a:off x="6024563" y="41497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2221" name="Line 13"/>
          <p:cNvSpPr>
            <a:spLocks noChangeShapeType="1"/>
          </p:cNvSpPr>
          <p:nvPr/>
        </p:nvSpPr>
        <p:spPr bwMode="auto">
          <a:xfrm>
            <a:off x="7824788" y="36449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2222" name="Line 14"/>
          <p:cNvSpPr>
            <a:spLocks noChangeShapeType="1"/>
          </p:cNvSpPr>
          <p:nvPr/>
        </p:nvSpPr>
        <p:spPr bwMode="auto">
          <a:xfrm>
            <a:off x="8904288" y="36449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2223" name="Line 15"/>
          <p:cNvSpPr>
            <a:spLocks noChangeShapeType="1"/>
          </p:cNvSpPr>
          <p:nvPr/>
        </p:nvSpPr>
        <p:spPr bwMode="auto">
          <a:xfrm flipV="1">
            <a:off x="7824788" y="4149726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2224" name="Line 16"/>
          <p:cNvSpPr>
            <a:spLocks noChangeShapeType="1"/>
          </p:cNvSpPr>
          <p:nvPr/>
        </p:nvSpPr>
        <p:spPr bwMode="auto">
          <a:xfrm flipV="1">
            <a:off x="8904288" y="41497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2225" name="Text Box 17"/>
          <p:cNvSpPr txBox="1">
            <a:spLocks noChangeArrowheads="1"/>
          </p:cNvSpPr>
          <p:nvPr/>
        </p:nvSpPr>
        <p:spPr bwMode="auto">
          <a:xfrm>
            <a:off x="3026182" y="4668838"/>
            <a:ext cx="1524776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dirty="0"/>
              <a:t>Vásárlás</a:t>
            </a:r>
          </a:p>
          <a:p>
            <a:r>
              <a:rPr lang="hu-HU" dirty="0"/>
              <a:t> </a:t>
            </a:r>
            <a:r>
              <a:rPr lang="hu-HU" dirty="0" smtClean="0"/>
              <a:t>napja</a:t>
            </a:r>
          </a:p>
          <a:p>
            <a:r>
              <a:rPr lang="hu-HU" dirty="0" smtClean="0"/>
              <a:t>18/37. - 38</a:t>
            </a:r>
            <a:endParaRPr lang="hu-HU" dirty="0"/>
          </a:p>
        </p:txBody>
      </p:sp>
      <p:sp>
        <p:nvSpPr>
          <p:cNvPr id="222226" name="Text Box 18"/>
          <p:cNvSpPr txBox="1">
            <a:spLocks noChangeArrowheads="1"/>
          </p:cNvSpPr>
          <p:nvPr/>
        </p:nvSpPr>
        <p:spPr bwMode="auto">
          <a:xfrm>
            <a:off x="4800600" y="4933951"/>
            <a:ext cx="571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KF</a:t>
            </a:r>
            <a:r>
              <a:rPr lang="hu-HU" baseline="-25000"/>
              <a:t>1</a:t>
            </a:r>
            <a:endParaRPr lang="hu-HU"/>
          </a:p>
        </p:txBody>
      </p:sp>
      <p:sp>
        <p:nvSpPr>
          <p:cNvPr id="222227" name="Text Box 19"/>
          <p:cNvSpPr txBox="1">
            <a:spLocks noChangeArrowheads="1"/>
          </p:cNvSpPr>
          <p:nvPr/>
        </p:nvSpPr>
        <p:spPr bwMode="auto">
          <a:xfrm>
            <a:off x="1992313" y="4581526"/>
            <a:ext cx="571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KF</a:t>
            </a:r>
            <a:r>
              <a:rPr lang="hu-HU" baseline="-25000"/>
              <a:t>0</a:t>
            </a:r>
            <a:endParaRPr lang="hu-HU"/>
          </a:p>
        </p:txBody>
      </p:sp>
      <p:sp>
        <p:nvSpPr>
          <p:cNvPr id="222228" name="Text Box 20"/>
          <p:cNvSpPr txBox="1">
            <a:spLocks noChangeArrowheads="1"/>
          </p:cNvSpPr>
          <p:nvPr/>
        </p:nvSpPr>
        <p:spPr bwMode="auto">
          <a:xfrm>
            <a:off x="5688014" y="4508500"/>
            <a:ext cx="593725" cy="376238"/>
          </a:xfrm>
          <a:prstGeom prst="rect">
            <a:avLst/>
          </a:prstGeom>
          <a:solidFill>
            <a:srgbClr val="FF0000">
              <a:alpha val="49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FN</a:t>
            </a:r>
            <a:r>
              <a:rPr lang="hu-HU" baseline="-25000"/>
              <a:t>1</a:t>
            </a:r>
            <a:endParaRPr lang="hu-HU"/>
          </a:p>
        </p:txBody>
      </p:sp>
      <p:sp>
        <p:nvSpPr>
          <p:cNvPr id="222229" name="Rectangle 21"/>
          <p:cNvSpPr>
            <a:spLocks noChangeArrowheads="1"/>
          </p:cNvSpPr>
          <p:nvPr/>
        </p:nvSpPr>
        <p:spPr bwMode="auto">
          <a:xfrm>
            <a:off x="2279650" y="2204617"/>
            <a:ext cx="1512888" cy="9370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/>
              <a:t>Vételárban</a:t>
            </a:r>
          </a:p>
          <a:p>
            <a:r>
              <a:rPr lang="hu-HU" dirty="0"/>
              <a:t>lévő </a:t>
            </a:r>
            <a:r>
              <a:rPr lang="hu-HU" dirty="0" smtClean="0"/>
              <a:t>kamat</a:t>
            </a:r>
          </a:p>
        </p:txBody>
      </p:sp>
      <p:sp>
        <p:nvSpPr>
          <p:cNvPr id="222230" name="Rectangle 22"/>
          <p:cNvSpPr>
            <a:spLocks noChangeArrowheads="1"/>
          </p:cNvSpPr>
          <p:nvPr/>
        </p:nvSpPr>
        <p:spPr bwMode="auto">
          <a:xfrm>
            <a:off x="2279650" y="1556792"/>
            <a:ext cx="2808288" cy="64782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/>
              <a:t>Kapott </a:t>
            </a:r>
            <a:r>
              <a:rPr lang="hu-HU" dirty="0" smtClean="0"/>
              <a:t>kamat</a:t>
            </a:r>
            <a:r>
              <a:rPr lang="hu-HU" baseline="-25000" dirty="0" smtClean="0"/>
              <a:t>1</a:t>
            </a:r>
          </a:p>
        </p:txBody>
      </p:sp>
      <p:sp>
        <p:nvSpPr>
          <p:cNvPr id="222231" name="Text Box 23"/>
          <p:cNvSpPr txBox="1">
            <a:spLocks noChangeArrowheads="1"/>
          </p:cNvSpPr>
          <p:nvPr/>
        </p:nvSpPr>
        <p:spPr bwMode="auto">
          <a:xfrm>
            <a:off x="7535863" y="4933951"/>
            <a:ext cx="571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KF</a:t>
            </a:r>
            <a:r>
              <a:rPr lang="hu-HU" baseline="-25000"/>
              <a:t>2</a:t>
            </a:r>
            <a:endParaRPr lang="hu-HU"/>
          </a:p>
        </p:txBody>
      </p:sp>
      <p:sp>
        <p:nvSpPr>
          <p:cNvPr id="222232" name="Text Box 24"/>
          <p:cNvSpPr txBox="1">
            <a:spLocks noChangeArrowheads="1"/>
          </p:cNvSpPr>
          <p:nvPr/>
        </p:nvSpPr>
        <p:spPr bwMode="auto">
          <a:xfrm>
            <a:off x="8569326" y="4524375"/>
            <a:ext cx="593725" cy="376238"/>
          </a:xfrm>
          <a:prstGeom prst="rect">
            <a:avLst/>
          </a:prstGeom>
          <a:solidFill>
            <a:srgbClr val="FF0000">
              <a:alpha val="49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FN</a:t>
            </a:r>
            <a:r>
              <a:rPr lang="hu-HU" baseline="-25000"/>
              <a:t>2</a:t>
            </a:r>
            <a:endParaRPr lang="hu-HU"/>
          </a:p>
        </p:txBody>
      </p:sp>
      <p:sp>
        <p:nvSpPr>
          <p:cNvPr id="222234" name="Rectangle 26"/>
          <p:cNvSpPr>
            <a:spLocks noChangeArrowheads="1"/>
          </p:cNvSpPr>
          <p:nvPr/>
        </p:nvSpPr>
        <p:spPr bwMode="auto">
          <a:xfrm>
            <a:off x="5087368" y="2204617"/>
            <a:ext cx="936625" cy="937047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/>
              <a:t>Járó </a:t>
            </a:r>
          </a:p>
          <a:p>
            <a:r>
              <a:rPr lang="hu-HU" dirty="0" smtClean="0"/>
              <a:t>Kamat</a:t>
            </a:r>
            <a:r>
              <a:rPr lang="hu-HU" baseline="-25000" dirty="0" smtClean="0"/>
              <a:t>1</a:t>
            </a:r>
            <a:endParaRPr lang="hu-HU" dirty="0"/>
          </a:p>
        </p:txBody>
      </p:sp>
      <p:sp>
        <p:nvSpPr>
          <p:cNvPr id="222235" name="Text Box 27"/>
          <p:cNvSpPr txBox="1">
            <a:spLocks noChangeArrowheads="1"/>
          </p:cNvSpPr>
          <p:nvPr/>
        </p:nvSpPr>
        <p:spPr bwMode="auto">
          <a:xfrm>
            <a:off x="9788525" y="35734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b="1"/>
              <a:t>...</a:t>
            </a:r>
          </a:p>
        </p:txBody>
      </p:sp>
      <p:sp>
        <p:nvSpPr>
          <p:cNvPr id="222237" name="Rectangle 29"/>
          <p:cNvSpPr>
            <a:spLocks noChangeArrowheads="1"/>
          </p:cNvSpPr>
          <p:nvPr/>
        </p:nvSpPr>
        <p:spPr bwMode="auto">
          <a:xfrm>
            <a:off x="3792539" y="3141664"/>
            <a:ext cx="2232025" cy="7191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/>
              <a:t>Vásárlás évére </a:t>
            </a:r>
          </a:p>
          <a:p>
            <a:r>
              <a:rPr lang="hu-HU"/>
              <a:t>von. kamat</a:t>
            </a:r>
          </a:p>
        </p:txBody>
      </p:sp>
      <p:sp>
        <p:nvSpPr>
          <p:cNvPr id="222238" name="Rectangle 30"/>
          <p:cNvSpPr>
            <a:spLocks noChangeArrowheads="1"/>
          </p:cNvSpPr>
          <p:nvPr/>
        </p:nvSpPr>
        <p:spPr bwMode="auto">
          <a:xfrm>
            <a:off x="6024564" y="3141664"/>
            <a:ext cx="2879725" cy="719137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/>
              <a:t>Tárgyévre vonatkozó</a:t>
            </a:r>
          </a:p>
          <a:p>
            <a:r>
              <a:rPr lang="hu-HU"/>
              <a:t>kamat</a:t>
            </a:r>
          </a:p>
        </p:txBody>
      </p:sp>
      <p:sp>
        <p:nvSpPr>
          <p:cNvPr id="222239" name="Text Box 31"/>
          <p:cNvSpPr txBox="1">
            <a:spLocks noChangeArrowheads="1"/>
          </p:cNvSpPr>
          <p:nvPr/>
        </p:nvSpPr>
        <p:spPr bwMode="auto">
          <a:xfrm>
            <a:off x="9120188" y="3227388"/>
            <a:ext cx="423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b="1"/>
              <a:t>…</a:t>
            </a:r>
          </a:p>
        </p:txBody>
      </p:sp>
      <p:sp>
        <p:nvSpPr>
          <p:cNvPr id="222240" name="Rectangle 32"/>
          <p:cNvSpPr>
            <a:spLocks noChangeArrowheads="1"/>
          </p:cNvSpPr>
          <p:nvPr/>
        </p:nvSpPr>
        <p:spPr bwMode="auto">
          <a:xfrm>
            <a:off x="7824788" y="2204617"/>
            <a:ext cx="1079500" cy="937047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/>
              <a:t>Járó </a:t>
            </a:r>
          </a:p>
          <a:p>
            <a:r>
              <a:rPr lang="hu-HU" dirty="0" smtClean="0"/>
              <a:t>Kamat</a:t>
            </a:r>
            <a:r>
              <a:rPr lang="hu-HU" baseline="-25000" dirty="0" smtClean="0"/>
              <a:t>2</a:t>
            </a:r>
          </a:p>
        </p:txBody>
      </p:sp>
      <p:sp>
        <p:nvSpPr>
          <p:cNvPr id="222242" name="Line 34"/>
          <p:cNvSpPr>
            <a:spLocks noChangeShapeType="1"/>
          </p:cNvSpPr>
          <p:nvPr/>
        </p:nvSpPr>
        <p:spPr bwMode="auto">
          <a:xfrm>
            <a:off x="3792538" y="1556793"/>
            <a:ext cx="0" cy="935583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2245" name="Text Box 37"/>
          <p:cNvSpPr txBox="1">
            <a:spLocks noChangeArrowheads="1"/>
          </p:cNvSpPr>
          <p:nvPr/>
        </p:nvSpPr>
        <p:spPr bwMode="auto">
          <a:xfrm>
            <a:off x="3791745" y="5870600"/>
            <a:ext cx="4733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dirty="0"/>
              <a:t>KF=kamatfizetés napja, FN=fordulónap</a:t>
            </a:r>
          </a:p>
        </p:txBody>
      </p:sp>
      <p:sp>
        <p:nvSpPr>
          <p:cNvPr id="222246" name="Rectangle 38"/>
          <p:cNvSpPr>
            <a:spLocks noChangeArrowheads="1"/>
          </p:cNvSpPr>
          <p:nvPr/>
        </p:nvSpPr>
        <p:spPr bwMode="auto">
          <a:xfrm>
            <a:off x="6023993" y="2204617"/>
            <a:ext cx="1800225" cy="9370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sz="1400" dirty="0"/>
              <a:t>Kapott kamat </a:t>
            </a:r>
          </a:p>
          <a:p>
            <a:r>
              <a:rPr lang="hu-HU" sz="1400" dirty="0"/>
              <a:t>tárgyévre </a:t>
            </a:r>
          </a:p>
          <a:p>
            <a:r>
              <a:rPr lang="hu-HU" sz="1400" dirty="0"/>
              <a:t>von. része</a:t>
            </a:r>
          </a:p>
        </p:txBody>
      </p:sp>
      <p:sp>
        <p:nvSpPr>
          <p:cNvPr id="222248" name="Rectangle 40"/>
          <p:cNvSpPr>
            <a:spLocks noChangeArrowheads="1"/>
          </p:cNvSpPr>
          <p:nvPr/>
        </p:nvSpPr>
        <p:spPr bwMode="auto">
          <a:xfrm>
            <a:off x="3792538" y="2204617"/>
            <a:ext cx="1295400" cy="9370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sz="1400" dirty="0"/>
              <a:t>Vevőt meg-</a:t>
            </a:r>
          </a:p>
          <a:p>
            <a:r>
              <a:rPr lang="hu-HU" sz="1400" dirty="0"/>
              <a:t>illető kamat</a:t>
            </a:r>
          </a:p>
        </p:txBody>
      </p:sp>
      <p:sp>
        <p:nvSpPr>
          <p:cNvPr id="41" name="Rectangle 22"/>
          <p:cNvSpPr>
            <a:spLocks noChangeArrowheads="1"/>
          </p:cNvSpPr>
          <p:nvPr/>
        </p:nvSpPr>
        <p:spPr bwMode="auto">
          <a:xfrm>
            <a:off x="5087889" y="1557040"/>
            <a:ext cx="2733725" cy="64782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/>
              <a:t>Kapott </a:t>
            </a:r>
            <a:r>
              <a:rPr lang="hu-HU" dirty="0" smtClean="0"/>
              <a:t>kamat</a:t>
            </a:r>
            <a:r>
              <a:rPr lang="hu-HU" baseline="-25000" dirty="0"/>
              <a:t>2</a:t>
            </a:r>
            <a:endParaRPr lang="hu-HU" baseline="-25000" dirty="0" smtClean="0"/>
          </a:p>
        </p:txBody>
      </p:sp>
      <p:sp>
        <p:nvSpPr>
          <p:cNvPr id="42" name="Rectangle 22"/>
          <p:cNvSpPr>
            <a:spLocks noChangeArrowheads="1"/>
          </p:cNvSpPr>
          <p:nvPr/>
        </p:nvSpPr>
        <p:spPr bwMode="auto">
          <a:xfrm>
            <a:off x="7824193" y="1557040"/>
            <a:ext cx="2396133" cy="64782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/>
              <a:t>Kapott </a:t>
            </a:r>
            <a:r>
              <a:rPr lang="hu-HU" dirty="0" smtClean="0"/>
              <a:t>kamat</a:t>
            </a:r>
            <a:r>
              <a:rPr lang="hu-HU" baseline="-25000" dirty="0" smtClean="0"/>
              <a:t>3</a:t>
            </a:r>
          </a:p>
        </p:txBody>
      </p:sp>
      <p:sp>
        <p:nvSpPr>
          <p:cNvPr id="43" name="Line 35"/>
          <p:cNvSpPr>
            <a:spLocks noChangeShapeType="1"/>
          </p:cNvSpPr>
          <p:nvPr/>
        </p:nvSpPr>
        <p:spPr bwMode="auto">
          <a:xfrm>
            <a:off x="6023992" y="1412777"/>
            <a:ext cx="0" cy="935583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4" name="Line 35"/>
          <p:cNvSpPr>
            <a:spLocks noChangeShapeType="1"/>
          </p:cNvSpPr>
          <p:nvPr/>
        </p:nvSpPr>
        <p:spPr bwMode="auto">
          <a:xfrm>
            <a:off x="8904312" y="1412777"/>
            <a:ext cx="0" cy="935583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2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2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2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2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2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2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2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2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2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2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2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29" grpId="0" animBg="1"/>
      <p:bldP spid="222230" grpId="0" animBg="1"/>
      <p:bldP spid="222234" grpId="0" animBg="1"/>
      <p:bldP spid="222237" grpId="0" animBg="1"/>
      <p:bldP spid="222238" grpId="0" animBg="1"/>
      <p:bldP spid="222239" grpId="0"/>
      <p:bldP spid="222240" grpId="0" animBg="1"/>
      <p:bldP spid="222242" grpId="0" animBg="1"/>
      <p:bldP spid="222246" grpId="0" animBg="1"/>
      <p:bldP spid="222248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8. lecke</a:t>
            </a:r>
            <a:endParaRPr lang="hu-HU"/>
          </a:p>
        </p:txBody>
      </p:sp>
      <p:sp>
        <p:nvSpPr>
          <p:cNvPr id="20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© Deák István - 2018.</a:t>
            </a:r>
            <a:endParaRPr lang="hu-HU"/>
          </a:p>
        </p:txBody>
      </p:sp>
      <p:sp>
        <p:nvSpPr>
          <p:cNvPr id="21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476A9-5177-4EE7-8D84-02E244848471}" type="slidenum">
              <a:rPr lang="hu-HU"/>
              <a:pPr/>
              <a:t>9</a:t>
            </a:fld>
            <a:endParaRPr lang="hu-HU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KAMATELSZÁMOLÁS</a:t>
            </a:r>
            <a:endParaRPr lang="hu-HU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Hozam: kamat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hu-HU" dirty="0">
                <a:latin typeface="+mj-lt"/>
                <a:cs typeface="Times New Roman" pitchFamily="18" charset="0"/>
              </a:rPr>
              <a:t>pénzügyi bevétel</a:t>
            </a:r>
          </a:p>
          <a:p>
            <a:r>
              <a:rPr lang="hu-HU" sz="2800" dirty="0"/>
              <a:t>Vonatkozási időszak ≠ felmerülési időszak</a:t>
            </a:r>
          </a:p>
        </p:txBody>
      </p:sp>
      <p:sp>
        <p:nvSpPr>
          <p:cNvPr id="223236" name="Text Box 4"/>
          <p:cNvSpPr txBox="1">
            <a:spLocks noChangeArrowheads="1"/>
          </p:cNvSpPr>
          <p:nvPr/>
        </p:nvSpPr>
        <p:spPr bwMode="auto">
          <a:xfrm>
            <a:off x="3380461" y="2852937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dirty="0"/>
              <a:t>Járó </a:t>
            </a:r>
            <a:r>
              <a:rPr lang="hu-HU" dirty="0" smtClean="0"/>
              <a:t>kamat</a:t>
            </a:r>
          </a:p>
          <a:p>
            <a:r>
              <a:rPr lang="hu-HU" dirty="0" smtClean="0"/>
              <a:t>(fordulónap)</a:t>
            </a:r>
            <a:endParaRPr lang="hu-HU" dirty="0"/>
          </a:p>
        </p:txBody>
      </p:sp>
      <p:sp>
        <p:nvSpPr>
          <p:cNvPr id="223237" name="Line 5"/>
          <p:cNvSpPr>
            <a:spLocks noChangeShapeType="1"/>
          </p:cNvSpPr>
          <p:nvPr/>
        </p:nvSpPr>
        <p:spPr bwMode="auto">
          <a:xfrm>
            <a:off x="4079776" y="2636839"/>
            <a:ext cx="0" cy="2881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7017733" y="2924945"/>
            <a:ext cx="25285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dirty="0"/>
              <a:t>Kapott </a:t>
            </a:r>
            <a:r>
              <a:rPr lang="hu-HU" dirty="0" smtClean="0"/>
              <a:t>kamat</a:t>
            </a:r>
          </a:p>
          <a:p>
            <a:r>
              <a:rPr lang="hu-HU" dirty="0" smtClean="0"/>
              <a:t>(kamatfizetési nap)</a:t>
            </a:r>
            <a:endParaRPr lang="hu-HU" dirty="0"/>
          </a:p>
        </p:txBody>
      </p:sp>
      <p:sp>
        <p:nvSpPr>
          <p:cNvPr id="223239" name="Line 7"/>
          <p:cNvSpPr>
            <a:spLocks noChangeShapeType="1"/>
          </p:cNvSpPr>
          <p:nvPr/>
        </p:nvSpPr>
        <p:spPr bwMode="auto">
          <a:xfrm flipH="1">
            <a:off x="8256587" y="2636839"/>
            <a:ext cx="0" cy="2881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5087939" y="4948238"/>
            <a:ext cx="1958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Előző időszakra</a:t>
            </a:r>
          </a:p>
          <a:p>
            <a:r>
              <a:rPr lang="hu-HU"/>
              <a:t>vonatkozó</a:t>
            </a:r>
          </a:p>
        </p:txBody>
      </p:sp>
      <p:sp>
        <p:nvSpPr>
          <p:cNvPr id="223241" name="Line 9"/>
          <p:cNvSpPr>
            <a:spLocks noChangeShapeType="1"/>
          </p:cNvSpPr>
          <p:nvPr/>
        </p:nvSpPr>
        <p:spPr bwMode="auto">
          <a:xfrm flipH="1">
            <a:off x="6743700" y="3932238"/>
            <a:ext cx="1512888" cy="1009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3242" name="Rectangle 10"/>
          <p:cNvSpPr>
            <a:spLocks noChangeArrowheads="1"/>
          </p:cNvSpPr>
          <p:nvPr/>
        </p:nvSpPr>
        <p:spPr bwMode="auto">
          <a:xfrm>
            <a:off x="5037138" y="5803901"/>
            <a:ext cx="19224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/>
              <a:t>97. – 391.</a:t>
            </a:r>
          </a:p>
        </p:txBody>
      </p:sp>
      <p:sp>
        <p:nvSpPr>
          <p:cNvPr id="223243" name="Rectangle 11"/>
          <p:cNvSpPr>
            <a:spLocks noChangeArrowheads="1"/>
          </p:cNvSpPr>
          <p:nvPr/>
        </p:nvSpPr>
        <p:spPr bwMode="auto">
          <a:xfrm>
            <a:off x="2782888" y="4003676"/>
            <a:ext cx="19240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/>
              <a:t>391. – 97.</a:t>
            </a:r>
          </a:p>
        </p:txBody>
      </p:sp>
      <p:sp>
        <p:nvSpPr>
          <p:cNvPr id="223244" name="Line 12"/>
          <p:cNvSpPr>
            <a:spLocks noChangeShapeType="1"/>
          </p:cNvSpPr>
          <p:nvPr/>
        </p:nvSpPr>
        <p:spPr bwMode="auto">
          <a:xfrm>
            <a:off x="4079875" y="3500439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7391400" y="3932238"/>
            <a:ext cx="165735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/>
              <a:t>38. – 97.</a:t>
            </a:r>
          </a:p>
        </p:txBody>
      </p:sp>
      <p:sp>
        <p:nvSpPr>
          <p:cNvPr id="223246" name="Line 14"/>
          <p:cNvSpPr>
            <a:spLocks noChangeShapeType="1"/>
          </p:cNvSpPr>
          <p:nvPr/>
        </p:nvSpPr>
        <p:spPr bwMode="auto">
          <a:xfrm>
            <a:off x="8256240" y="35004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3247" name="Line 15"/>
          <p:cNvSpPr>
            <a:spLocks noChangeShapeType="1"/>
          </p:cNvSpPr>
          <p:nvPr/>
        </p:nvSpPr>
        <p:spPr bwMode="auto">
          <a:xfrm>
            <a:off x="6096000" y="551656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3248" name="Line 16"/>
          <p:cNvSpPr>
            <a:spLocks noChangeShapeType="1"/>
          </p:cNvSpPr>
          <p:nvPr/>
        </p:nvSpPr>
        <p:spPr bwMode="auto">
          <a:xfrm>
            <a:off x="3287713" y="4437064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3249" name="Line 17"/>
          <p:cNvSpPr>
            <a:spLocks noChangeShapeType="1"/>
          </p:cNvSpPr>
          <p:nvPr/>
        </p:nvSpPr>
        <p:spPr bwMode="auto">
          <a:xfrm>
            <a:off x="3287714" y="6453188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3250" name="Line 18"/>
          <p:cNvSpPr>
            <a:spLocks noChangeShapeType="1"/>
          </p:cNvSpPr>
          <p:nvPr/>
        </p:nvSpPr>
        <p:spPr bwMode="auto">
          <a:xfrm flipV="1">
            <a:off x="6383338" y="61658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rekített">
  <a:themeElements>
    <a:clrScheme name="Kerekített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Kerekítet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Kerekített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rekített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rekített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rekített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rekített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rekített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rekített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rekített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rekített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rekített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észvény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észvén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észvén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ZTE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SZTE" id="{16AFD42C-3CB9-49E3-A10B-5BC11A1E63F8}" vid="{BDC7B3DF-2A2F-4402-B00A-F3E9F62ED550}"/>
    </a:ext>
  </a:extLst>
</a:theme>
</file>

<file path=ppt/theme/theme4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2371</TotalTime>
  <Words>2158</Words>
  <Application>Microsoft Office PowerPoint</Application>
  <PresentationFormat>Egyéni</PresentationFormat>
  <Paragraphs>547</Paragraphs>
  <Slides>41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3</vt:i4>
      </vt:variant>
      <vt:variant>
        <vt:lpstr>Diacímek</vt:lpstr>
      </vt:variant>
      <vt:variant>
        <vt:i4>41</vt:i4>
      </vt:variant>
    </vt:vector>
  </HeadingPairs>
  <TitlesOfParts>
    <vt:vector size="44" baseType="lpstr">
      <vt:lpstr>Kerekített</vt:lpstr>
      <vt:lpstr>Részvény</vt:lpstr>
      <vt:lpstr>1_SZTE</vt:lpstr>
      <vt:lpstr>PÉNZÜGYI SZÁMVITEL</vt:lpstr>
      <vt:lpstr>HITELVISZONYT MEGTESTESÍTŐ ÉRTÉKPAPÍROK (sztv. 3. § (6) bek. 2. pont)</vt:lpstr>
      <vt:lpstr>Megjegyzés</vt:lpstr>
      <vt:lpstr> Értékpapírok értékelési feladatai</vt:lpstr>
      <vt:lpstr>KAMATOZÓ ÉRTÉKPAPÍROK</vt:lpstr>
      <vt:lpstr>Kamatozó értékpapír beszerzése</vt:lpstr>
      <vt:lpstr> Kamatozó értékpapír életpályája</vt:lpstr>
      <vt:lpstr>Kamatozó értékpapír „kamattérképe”</vt:lpstr>
      <vt:lpstr>KAMATELSZÁMOLÁS</vt:lpstr>
      <vt:lpstr>Folytassuk az alappéldát!</vt:lpstr>
      <vt:lpstr>Mennyi tehát a…? (a példa számaival)</vt:lpstr>
      <vt:lpstr>A vásárlást követő év(ek)ben… (a példában 20x6.)</vt:lpstr>
      <vt:lpstr> Követő értékelés</vt:lpstr>
      <vt:lpstr>ÉVKÖZI KIVEZETÉSEK</vt:lpstr>
      <vt:lpstr>Kamatozó értékpapír eladása</vt:lpstr>
      <vt:lpstr>Értékpapír eladás könyvelése</vt:lpstr>
      <vt:lpstr>Felhalmozott kamat kezelése a kivezetés egyéb eseteiben</vt:lpstr>
      <vt:lpstr>Folytassuk az alappéldát!</vt:lpstr>
      <vt:lpstr>Mennyi tehát az …? (példa számaival)</vt:lpstr>
      <vt:lpstr>ÉRTÉKVESZTÉS</vt:lpstr>
      <vt:lpstr>VISSZAÍRÁS</vt:lpstr>
      <vt:lpstr>Példa</vt:lpstr>
      <vt:lpstr>ÉV – VÍ KÖNYVELÉSE</vt:lpstr>
      <vt:lpstr>Devizás értékpapírok értékelése</vt:lpstr>
      <vt:lpstr>Rövidlejáratú értékpapírok értékelése</vt:lpstr>
      <vt:lpstr>BEFEKTETÉSI CÉLÚ (lejáratig tartott) ÉRTÉKPAPÍROK SAJÁTOSSÁGAI</vt:lpstr>
      <vt:lpstr>A) BEKERÜLÉSI ÉRTÉK - NÉVÉRTÉK</vt:lpstr>
      <vt:lpstr>Nézzük újra az alappéldát!</vt:lpstr>
      <vt:lpstr>Soron kívül meg kell szüntetni ezt az elhatárolást</vt:lpstr>
      <vt:lpstr>B) KOCKÁZATMENTES ÉRTÉKPAPÍROK ÉRTÉKELÉSE</vt:lpstr>
      <vt:lpstr>És ha nem lejáratig kívánjuk megtartani?</vt:lpstr>
      <vt:lpstr>DISZKONT ÉRTÉKPAPÍROK  (sztv. 3 § (6) bek. 4. pont)</vt:lpstr>
      <vt:lpstr>DISZKONT PAPÍR ÉLETPÁLYÁJA</vt:lpstr>
      <vt:lpstr>Pénzügyi befektetések vs. beszámoló</vt:lpstr>
      <vt:lpstr>Beszámoló vs. pénzügyi befektetések</vt:lpstr>
      <vt:lpstr>Beszámoló vs. pénzügyi befektetések</vt:lpstr>
      <vt:lpstr>Feladat (1)</vt:lpstr>
      <vt:lpstr>Feladat (1)</vt:lpstr>
      <vt:lpstr>Feladat (1) 20x6. év</vt:lpstr>
      <vt:lpstr>Feladat (1)</vt:lpstr>
      <vt:lpstr>Jelen tananyag  a Szegedi Tudományegyetemen készült az Európai Unió támogatásával.  Projekt azonosító: EFOP-3.4.3-16-2016-00014</vt:lpstr>
    </vt:vector>
  </TitlesOfParts>
  <Company>SZTE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GAZDASÁGI ESEMÉNYEK – KÖNYVELÉSI TÉTELEK</dc:title>
  <dc:creator>GTK</dc:creator>
  <cp:lastModifiedBy>Deak Istvan</cp:lastModifiedBy>
  <cp:revision>126</cp:revision>
  <dcterms:created xsi:type="dcterms:W3CDTF">2004-01-28T13:36:09Z</dcterms:created>
  <dcterms:modified xsi:type="dcterms:W3CDTF">2019-02-22T08:59:03Z</dcterms:modified>
</cp:coreProperties>
</file>