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  <p:sldMasterId id="2147483672" r:id="rId2"/>
    <p:sldMasterId id="2147483684" r:id="rId3"/>
  </p:sldMasterIdLst>
  <p:notesMasterIdLst>
    <p:notesMasterId r:id="rId64"/>
  </p:notesMasterIdLst>
  <p:handoutMasterIdLst>
    <p:handoutMasterId r:id="rId65"/>
  </p:handoutMasterIdLst>
  <p:sldIdLst>
    <p:sldId id="488" r:id="rId4"/>
    <p:sldId id="489" r:id="rId5"/>
    <p:sldId id="383" r:id="rId6"/>
    <p:sldId id="384" r:id="rId7"/>
    <p:sldId id="385" r:id="rId8"/>
    <p:sldId id="386" r:id="rId9"/>
    <p:sldId id="481" r:id="rId10"/>
    <p:sldId id="387" r:id="rId11"/>
    <p:sldId id="477" r:id="rId12"/>
    <p:sldId id="454" r:id="rId13"/>
    <p:sldId id="388" r:id="rId14"/>
    <p:sldId id="395" r:id="rId15"/>
    <p:sldId id="396" r:id="rId16"/>
    <p:sldId id="436" r:id="rId17"/>
    <p:sldId id="402" r:id="rId18"/>
    <p:sldId id="397" r:id="rId19"/>
    <p:sldId id="478" r:id="rId20"/>
    <p:sldId id="468" r:id="rId21"/>
    <p:sldId id="389" r:id="rId22"/>
    <p:sldId id="390" r:id="rId23"/>
    <p:sldId id="391" r:id="rId24"/>
    <p:sldId id="490" r:id="rId25"/>
    <p:sldId id="392" r:id="rId26"/>
    <p:sldId id="429" r:id="rId27"/>
    <p:sldId id="463" r:id="rId28"/>
    <p:sldId id="457" r:id="rId29"/>
    <p:sldId id="483" r:id="rId30"/>
    <p:sldId id="485" r:id="rId31"/>
    <p:sldId id="447" r:id="rId32"/>
    <p:sldId id="448" r:id="rId33"/>
    <p:sldId id="449" r:id="rId34"/>
    <p:sldId id="450" r:id="rId35"/>
    <p:sldId id="451" r:id="rId36"/>
    <p:sldId id="486" r:id="rId37"/>
    <p:sldId id="407" r:id="rId38"/>
    <p:sldId id="479" r:id="rId39"/>
    <p:sldId id="480" r:id="rId40"/>
    <p:sldId id="452" r:id="rId41"/>
    <p:sldId id="472" r:id="rId42"/>
    <p:sldId id="464" r:id="rId43"/>
    <p:sldId id="465" r:id="rId44"/>
    <p:sldId id="466" r:id="rId45"/>
    <p:sldId id="399" r:id="rId46"/>
    <p:sldId id="400" r:id="rId47"/>
    <p:sldId id="406" r:id="rId48"/>
    <p:sldId id="401" r:id="rId49"/>
    <p:sldId id="475" r:id="rId50"/>
    <p:sldId id="431" r:id="rId51"/>
    <p:sldId id="471" r:id="rId52"/>
    <p:sldId id="432" r:id="rId53"/>
    <p:sldId id="404" r:id="rId54"/>
    <p:sldId id="482" r:id="rId55"/>
    <p:sldId id="487" r:id="rId56"/>
    <p:sldId id="491" r:id="rId57"/>
    <p:sldId id="492" r:id="rId58"/>
    <p:sldId id="493" r:id="rId59"/>
    <p:sldId id="494" r:id="rId60"/>
    <p:sldId id="495" r:id="rId61"/>
    <p:sldId id="496" r:id="rId62"/>
    <p:sldId id="497" r:id="rId63"/>
  </p:sldIdLst>
  <p:sldSz cx="12192000" cy="6858000"/>
  <p:notesSz cx="6797675" cy="9926638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  <a:srgbClr val="FF9933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29" autoAdjust="0"/>
  </p:normalViewPr>
  <p:slideViewPr>
    <p:cSldViewPr>
      <p:cViewPr>
        <p:scale>
          <a:sx n="77" d="100"/>
          <a:sy n="77" d="100"/>
        </p:scale>
        <p:origin x="-438" y="-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4B4EE8E-02A7-4A14-ACEC-29BF499EDD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8011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F6BA433-110D-4B0F-8E7C-8AA08F28CCB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9682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6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58" name="Group 2"/>
          <p:cNvGrpSpPr>
            <a:grpSpLocks/>
          </p:cNvGrpSpPr>
          <p:nvPr/>
        </p:nvGrpSpPr>
        <p:grpSpPr bwMode="auto">
          <a:xfrm>
            <a:off x="0" y="927100"/>
            <a:ext cx="11988800" cy="4495800"/>
            <a:chOff x="0" y="584"/>
            <a:chExt cx="5664" cy="2832"/>
          </a:xfrm>
        </p:grpSpPr>
        <p:sp>
          <p:nvSpPr>
            <p:cNvPr id="24985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986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986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986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498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427164"/>
            <a:ext cx="107696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2498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24986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24986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498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4A61A7F3-817A-47D4-9B60-5E34C65682E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1267A-E466-4411-85E4-C959A8F426D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09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600018" y="228600"/>
            <a:ext cx="2779183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60351" y="228600"/>
            <a:ext cx="8136467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98E1D-7B57-403C-A975-73CF02D790B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081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619FCF5-1C9E-496C-8E18-B79D173A7E1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5523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A5AB2-225F-4354-A113-CBB3F821E5A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1778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4876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742E6A9-A579-4CEC-8A22-8A22E1C762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56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1FAA-6525-4FBE-962C-4E0E857C0BE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627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B0FB-AEC8-41E7-BD3A-15CF403075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4779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B55-5E97-4FC9-8757-1B4900705C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5837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448-A4E5-4B20-9D3B-1A1FC3634CF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79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40F42-3E47-4FD9-93DB-264EB91168D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3758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C21D-7C93-4CC8-84FE-891FB81E606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2463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6ACE10-3D6D-493F-9E04-6D25A48663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87945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86E0-2183-4B33-8BEB-D49756E722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339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6BD7-55CF-49FC-A0D1-0F3B1E3DE7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743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65312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358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16985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082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333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31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47186-A75E-4F6C-8A7C-A75DD4019E0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24160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8082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1091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057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7176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8407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667526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24601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194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4021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01BC4-C26E-487A-8A3E-8DB2B31D0C9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915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00FB2-BD49-4988-8957-772512DEE1D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797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162AB-11A6-4D53-B5F4-8E53E517649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875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47022-D59D-48A9-9A6E-A333D8749BB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368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F79B3-2172-40FD-A5E5-38D276B5369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196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637E-DD82-4BD5-AC48-320C72A1805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18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834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24883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883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24883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488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2" y="228600"/>
            <a:ext cx="1068704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488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2488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488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28B63F9C-462C-45D7-9D84-6FF760A70A20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</a:rPr>
              <a:t>7.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E9CF9-B8BD-4213-AFE8-5460484CB7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973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2019.02.22.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17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19400" y="3989040"/>
            <a:ext cx="6400800" cy="1600200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7. lecke</a:t>
            </a:r>
          </a:p>
          <a:p>
            <a:r>
              <a:rPr lang="hu-HU" sz="3200" b="1" dirty="0">
                <a:solidFill>
                  <a:srgbClr val="0000FF"/>
                </a:solidFill>
              </a:rPr>
              <a:t>A részesedések számvitele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b="1" dirty="0">
                <a:latin typeface="Arial Rounded MT Bold" panose="020F0704030504030204" pitchFamily="34" charset="0"/>
              </a:rPr>
              <a:t>PÉNZÜGYI SZÁMVITEL</a:t>
            </a:r>
          </a:p>
        </p:txBody>
      </p:sp>
    </p:spTree>
    <p:extLst>
      <p:ext uri="{BB962C8B-B14F-4D97-AF65-F5344CB8AC3E}">
        <p14:creationId xmlns:p14="http://schemas.microsoft.com/office/powerpoint/2010/main" val="33322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23FA-C1DE-4704-BF2A-4C0C624DEA7B}" type="slidenum">
              <a:rPr lang="hu-HU"/>
              <a:pPr/>
              <a:t>10</a:t>
            </a:fld>
            <a:endParaRPr lang="hu-HU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Hogyan értelmezzük tehát …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 dirty="0"/>
              <a:t>A/III/1. és A/III/3. </a:t>
            </a:r>
            <a:r>
              <a:rPr lang="hu-HU" dirty="0" smtClean="0"/>
              <a:t>és A/III/5. tételt</a:t>
            </a:r>
            <a:r>
              <a:rPr lang="hu-HU" dirty="0"/>
              <a:t>?</a:t>
            </a:r>
          </a:p>
          <a:p>
            <a:r>
              <a:rPr lang="hu-HU" dirty="0"/>
              <a:t>A/III/2. és A/III/4. </a:t>
            </a:r>
            <a:r>
              <a:rPr lang="hu-HU" dirty="0" smtClean="0"/>
              <a:t>és A/III/6. és A/III/7. </a:t>
            </a:r>
            <a:r>
              <a:rPr lang="hu-HU" dirty="0"/>
              <a:t>tételt?</a:t>
            </a:r>
          </a:p>
          <a:p>
            <a:r>
              <a:rPr lang="hu-HU" dirty="0"/>
              <a:t>És az </a:t>
            </a:r>
            <a:r>
              <a:rPr lang="hu-HU" dirty="0" smtClean="0"/>
              <a:t>A/III8. </a:t>
            </a:r>
            <a:r>
              <a:rPr lang="hu-HU" dirty="0"/>
              <a:t>tételt?</a:t>
            </a:r>
          </a:p>
          <a:p>
            <a:r>
              <a:rPr lang="hu-HU" dirty="0"/>
              <a:t>És az </a:t>
            </a:r>
            <a:r>
              <a:rPr lang="hu-HU" dirty="0" smtClean="0"/>
              <a:t>A/III/9. </a:t>
            </a:r>
            <a:r>
              <a:rPr lang="hu-HU" dirty="0"/>
              <a:t>tételt??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444B-F938-4799-B925-35B359216D39}" type="slidenum">
              <a:rPr lang="hu-HU"/>
              <a:pPr/>
              <a:t>11</a:t>
            </a:fld>
            <a:endParaRPr lang="hu-HU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/>
              <a:t>MEGJELENÉS A MÉRLEGBEN (2)</a:t>
            </a:r>
          </a:p>
        </p:txBody>
      </p:sp>
      <p:graphicFrame>
        <p:nvGraphicFramePr>
          <p:cNvPr id="194603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266308"/>
              </p:ext>
            </p:extLst>
          </p:nvPr>
        </p:nvGraphicFramePr>
        <p:xfrm>
          <a:off x="2063750" y="1484784"/>
          <a:ext cx="7924800" cy="2789238"/>
        </p:xfrm>
        <a:graphic>
          <a:graphicData uri="http://schemas.openxmlformats.org/drawingml/2006/table">
            <a:tbl>
              <a:tblPr/>
              <a:tblGrid>
                <a:gridCol w="1258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5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KÖVETELÉSEK 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(rövid távú kölcsönök)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B/II/2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Követelések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KAV-val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szemben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B/II/3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Követelések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JELTURÉV-vel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szemben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B/II/4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Követelések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ERVÁV-val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szemben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B/II/6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Egyéb követelések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églalap 1"/>
          <p:cNvSpPr/>
          <p:nvPr/>
        </p:nvSpPr>
        <p:spPr bwMode="auto">
          <a:xfrm>
            <a:off x="2279576" y="4509120"/>
            <a:ext cx="7560840" cy="21602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dirty="0" smtClean="0"/>
              <a:t>ALFA </a:t>
            </a:r>
            <a:r>
              <a:rPr lang="hu-HU" dirty="0" err="1" smtClean="0"/>
              <a:t>Zrt</a:t>
            </a:r>
            <a:r>
              <a:rPr lang="hu-HU" dirty="0"/>
              <a:t> kölcsönad:</a:t>
            </a:r>
          </a:p>
          <a:p>
            <a:pPr marL="285750" indent="-285750" algn="l">
              <a:buFontTx/>
              <a:buChar char="-"/>
            </a:pPr>
            <a:r>
              <a:rPr lang="hu-HU" dirty="0" smtClean="0"/>
              <a:t>Béta Kft-nek, amely leányvállalata</a:t>
            </a:r>
          </a:p>
          <a:p>
            <a:pPr marL="742950" lvl="1" indent="-285750" algn="l">
              <a:buFontTx/>
              <a:buChar char="-"/>
            </a:pPr>
            <a:r>
              <a:rPr lang="hu-HU" dirty="0" smtClean="0"/>
              <a:t>8 hónapra: B/II/2.</a:t>
            </a:r>
          </a:p>
          <a:p>
            <a:pPr marL="742950" lvl="1" indent="-285750" algn="l">
              <a:buFontTx/>
              <a:buChar char="-"/>
            </a:pPr>
            <a:r>
              <a:rPr lang="hu-HU" dirty="0" smtClean="0"/>
              <a:t>18 hónapra: A/III/2.</a:t>
            </a:r>
          </a:p>
          <a:p>
            <a:pPr marL="285750" indent="-285750" algn="l">
              <a:buFontTx/>
              <a:buChar char="-"/>
            </a:pPr>
            <a:r>
              <a:rPr lang="hu-HU" dirty="0"/>
              <a:t>Béta Kft-nek, amely nem kapcsolt vállalata</a:t>
            </a:r>
          </a:p>
          <a:p>
            <a:pPr marL="742950" lvl="1" indent="-285750" algn="l">
              <a:buFontTx/>
              <a:buChar char="-"/>
            </a:pPr>
            <a:r>
              <a:rPr lang="hu-HU" dirty="0"/>
              <a:t>8 </a:t>
            </a:r>
            <a:r>
              <a:rPr lang="hu-HU" dirty="0" smtClean="0"/>
              <a:t>hónapra: B/II/6.</a:t>
            </a:r>
            <a:endParaRPr lang="hu-HU" dirty="0"/>
          </a:p>
          <a:p>
            <a:pPr marL="742950" lvl="1" indent="-285750" algn="l">
              <a:buFontTx/>
              <a:buChar char="-"/>
            </a:pPr>
            <a:r>
              <a:rPr lang="hu-HU" dirty="0"/>
              <a:t>18 </a:t>
            </a:r>
            <a:r>
              <a:rPr lang="hu-HU" dirty="0" smtClean="0"/>
              <a:t>hónapra: A/III/7.</a:t>
            </a:r>
            <a:endParaRPr lang="hu-HU" dirty="0"/>
          </a:p>
          <a:p>
            <a:pPr marL="285750" indent="-285750" algn="l"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2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 dirty="0"/>
          </a:p>
        </p:txBody>
      </p:sp>
      <p:sp>
        <p:nvSpPr>
          <p:cNvPr id="2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3F81-B038-4063-B104-ADF114A6F9A9}" type="slidenum">
              <a:rPr lang="hu-HU"/>
              <a:pPr/>
              <a:t>12</a:t>
            </a:fld>
            <a:endParaRPr lang="hu-HU" dirty="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/>
              <a:t>MEGJELENÉS A MÉRLEGBEN (3)</a:t>
            </a:r>
          </a:p>
        </p:txBody>
      </p:sp>
      <p:graphicFrame>
        <p:nvGraphicFramePr>
          <p:cNvPr id="204844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752664"/>
              </p:ext>
            </p:extLst>
          </p:nvPr>
        </p:nvGraphicFramePr>
        <p:xfrm>
          <a:off x="2063750" y="1556793"/>
          <a:ext cx="7924800" cy="3444875"/>
        </p:xfrm>
        <a:graphic>
          <a:graphicData uri="http://schemas.openxmlformats.org/drawingml/2006/table">
            <a:tbl>
              <a:tblPr/>
              <a:tblGrid>
                <a:gridCol w="1258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5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B/III.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ÉRTÉKPAPÍROK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B/III/1.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Részesedés kapcsolt vállalkozásban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B/III/2.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Jelentős tulajdoni részesedés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B/III/3.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Egyéb részesedés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B/III/4.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Saját részvények, üzletrészek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B/III/5.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Forgatási célú hitelviszonyt megtestesítő értékpapírok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2999656" y="4926067"/>
            <a:ext cx="5976664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hu-HU" sz="1600" dirty="0"/>
              <a:t>„ALFA” </a:t>
            </a:r>
            <a:r>
              <a:rPr lang="hu-HU" sz="1600" dirty="0" err="1"/>
              <a:t>Zrt</a:t>
            </a:r>
            <a:r>
              <a:rPr lang="hu-HU" sz="1600" dirty="0"/>
              <a:t> vásárol:</a:t>
            </a:r>
          </a:p>
          <a:p>
            <a:endParaRPr lang="hu-HU" sz="1600" dirty="0"/>
          </a:p>
          <a:p>
            <a:pPr marL="285750" indent="-285750" algn="l">
              <a:buFontTx/>
              <a:buChar char="-"/>
            </a:pPr>
            <a:r>
              <a:rPr lang="hu-HU" sz="1600" dirty="0"/>
              <a:t>„BÉTA” </a:t>
            </a:r>
            <a:r>
              <a:rPr lang="hu-HU" sz="1600" dirty="0" err="1"/>
              <a:t>Zrt</a:t>
            </a:r>
            <a:r>
              <a:rPr lang="hu-HU" sz="1600" dirty="0"/>
              <a:t> részvényeket </a:t>
            </a:r>
            <a:r>
              <a:rPr lang="hu-HU" sz="1600" dirty="0">
                <a:latin typeface="Garamond"/>
              </a:rPr>
              <a:t>→ </a:t>
            </a:r>
            <a:r>
              <a:rPr lang="hu-HU" sz="1600" dirty="0"/>
              <a:t>Részesedés</a:t>
            </a:r>
          </a:p>
          <a:p>
            <a:pPr marL="742950" lvl="1" indent="-285750" algn="l">
              <a:buFontTx/>
              <a:buChar char="-"/>
            </a:pPr>
            <a:r>
              <a:rPr lang="hu-HU" sz="1600" dirty="0"/>
              <a:t>Befektetési céllal: A/III</a:t>
            </a:r>
          </a:p>
          <a:p>
            <a:pPr marL="742950" lvl="1" indent="-285750" algn="l">
              <a:buFontTx/>
              <a:buChar char="-"/>
            </a:pPr>
            <a:r>
              <a:rPr lang="hu-HU" sz="1600" dirty="0"/>
              <a:t>Forgatási céllal: B/III.</a:t>
            </a:r>
          </a:p>
          <a:p>
            <a:pPr marL="285750" indent="-285750" algn="l">
              <a:buFontTx/>
              <a:buChar char="-"/>
            </a:pPr>
            <a:r>
              <a:rPr lang="hu-HU" sz="1600" dirty="0"/>
              <a:t>„ALFA” </a:t>
            </a:r>
            <a:r>
              <a:rPr lang="hu-HU" sz="1600" dirty="0" err="1"/>
              <a:t>Zrt</a:t>
            </a:r>
            <a:r>
              <a:rPr lang="hu-HU" sz="1600" dirty="0"/>
              <a:t> részvényeket </a:t>
            </a:r>
            <a:r>
              <a:rPr lang="hu-HU" sz="1600" dirty="0">
                <a:latin typeface="Garamond"/>
              </a:rPr>
              <a:t>→ </a:t>
            </a:r>
            <a:r>
              <a:rPr lang="hu-HU" sz="1600" dirty="0"/>
              <a:t>Saját részvény</a:t>
            </a:r>
          </a:p>
          <a:p>
            <a:pPr marL="742950" lvl="1" indent="-285750" algn="l">
              <a:buFontTx/>
              <a:buChar char="-"/>
            </a:pPr>
            <a:r>
              <a:rPr lang="hu-HU" sz="1600" dirty="0"/>
              <a:t>B/III/4.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B5B-FF2B-4D4A-A441-E0CBF00C4CBA}" type="slidenum">
              <a:rPr lang="hu-HU"/>
              <a:pPr/>
              <a:t>13</a:t>
            </a:fld>
            <a:endParaRPr lang="hu-HU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/>
              <a:t>MEGJELENÉS A MÉRLEGBEN (4)</a:t>
            </a:r>
          </a:p>
        </p:txBody>
      </p:sp>
      <p:graphicFrame>
        <p:nvGraphicFramePr>
          <p:cNvPr id="205846" name="Group 22"/>
          <p:cNvGraphicFramePr>
            <a:graphicFrameLocks noGrp="1"/>
          </p:cNvGraphicFramePr>
          <p:nvPr>
            <p:ph idx="1"/>
          </p:nvPr>
        </p:nvGraphicFramePr>
        <p:xfrm>
          <a:off x="2133600" y="2541588"/>
          <a:ext cx="7924800" cy="1106488"/>
        </p:xfrm>
        <a:graphic>
          <a:graphicData uri="http://schemas.openxmlformats.org/drawingml/2006/table">
            <a:tbl>
              <a:tblPr/>
              <a:tblGrid>
                <a:gridCol w="1465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59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B/IV.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BANKBETÉTEK 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(lekötött bankbetétek)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B/IV/2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Bankbetétek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988F-1E59-4D83-8165-CB328C5BACF1}" type="slidenum">
              <a:rPr lang="hu-HU"/>
              <a:pPr/>
              <a:t>14</a:t>
            </a:fld>
            <a:endParaRPr lang="hu-HU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Vegyük észre, hogy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Pénzügyi befektetések </a:t>
            </a:r>
            <a:r>
              <a:rPr lang="hu-HU" dirty="0" smtClean="0"/>
              <a:t>kifejezést általános értelemben használtuk, nem </a:t>
            </a:r>
            <a:r>
              <a:rPr lang="hu-HU" dirty="0"/>
              <a:t>a „Befektetett pénzügyi eszközök” csoportot jelöli, hiszen</a:t>
            </a:r>
          </a:p>
          <a:p>
            <a:r>
              <a:rPr lang="hu-HU" dirty="0"/>
              <a:t>Pénzügyi befektetés rövid távra is lehetséges, amit fajtától függően a forgóeszközök megfelelő csoportjában mutatunk 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34DFD-FB20-4157-9C66-8CCC117A3FCA}" type="slidenum">
              <a:rPr lang="hu-HU"/>
              <a:pPr/>
              <a:t>15</a:t>
            </a:fld>
            <a:endParaRPr lang="hu-HU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ÁTSOROLÁS A MÉRLEGBEN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8988" y="1600200"/>
            <a:ext cx="7924800" cy="4419600"/>
          </a:xfrm>
        </p:spPr>
        <p:txBody>
          <a:bodyPr anchor="ctr"/>
          <a:lstStyle/>
          <a:p>
            <a:r>
              <a:rPr lang="hu-HU" dirty="0" err="1" smtClean="0"/>
              <a:t>Bekerüléskori</a:t>
            </a:r>
            <a:r>
              <a:rPr lang="hu-HU" dirty="0" smtClean="0"/>
              <a:t> besorolás változtatása</a:t>
            </a:r>
          </a:p>
          <a:p>
            <a:pPr lvl="1"/>
            <a:r>
              <a:rPr lang="hu-HU" dirty="0" smtClean="0"/>
              <a:t>GAZDÁLKODÓI </a:t>
            </a:r>
            <a:r>
              <a:rPr lang="hu-HU" dirty="0"/>
              <a:t>DÖNTÉS</a:t>
            </a:r>
          </a:p>
          <a:p>
            <a:pPr lvl="2"/>
            <a:r>
              <a:rPr lang="hu-HU" dirty="0"/>
              <a:t>Befektetési cél </a:t>
            </a:r>
            <a:r>
              <a:rPr lang="hu-HU" dirty="0">
                <a:cs typeface="Arial" charset="0"/>
              </a:rPr>
              <a:t>→ </a:t>
            </a:r>
            <a:r>
              <a:rPr lang="hu-HU" dirty="0"/>
              <a:t>forgatási cél</a:t>
            </a:r>
          </a:p>
          <a:p>
            <a:pPr lvl="2"/>
            <a:r>
              <a:rPr lang="hu-HU" dirty="0"/>
              <a:t>Forgatási cél </a:t>
            </a:r>
            <a:r>
              <a:rPr lang="hu-HU" dirty="0">
                <a:cs typeface="Arial" charset="0"/>
              </a:rPr>
              <a:t>→ </a:t>
            </a:r>
            <a:r>
              <a:rPr lang="hu-HU" dirty="0"/>
              <a:t>befektetési </a:t>
            </a:r>
            <a:r>
              <a:rPr lang="hu-HU" dirty="0" smtClean="0"/>
              <a:t>cél	</a:t>
            </a:r>
          </a:p>
          <a:p>
            <a:pPr lvl="1"/>
            <a:r>
              <a:rPr lang="hu-HU" dirty="0" smtClean="0"/>
              <a:t>KÖTELEZŐ</a:t>
            </a:r>
          </a:p>
          <a:p>
            <a:pPr lvl="2"/>
            <a:r>
              <a:rPr lang="hu-HU" dirty="0" smtClean="0"/>
              <a:t>Befektetési </a:t>
            </a:r>
            <a:r>
              <a:rPr lang="hu-HU" dirty="0"/>
              <a:t>cél </a:t>
            </a:r>
            <a:r>
              <a:rPr lang="hu-HU" dirty="0">
                <a:cs typeface="Arial" charset="0"/>
              </a:rPr>
              <a:t>→ </a:t>
            </a:r>
            <a:r>
              <a:rPr lang="hu-HU" dirty="0"/>
              <a:t>forgatási cél</a:t>
            </a:r>
          </a:p>
          <a:p>
            <a:pPr lvl="3"/>
            <a:r>
              <a:rPr lang="hu-HU" dirty="0"/>
              <a:t>Miért?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8955-06E3-4DC2-B565-91C54D5AFE0C}" type="slidenum">
              <a:rPr lang="hu-HU"/>
              <a:pPr/>
              <a:t>16</a:t>
            </a:fld>
            <a:endParaRPr lang="hu-HU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MEGJELENÉS AZ EK-BAN: Pénzügyi műveletek eredménye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412776"/>
            <a:ext cx="7924800" cy="4419600"/>
          </a:xfrm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 b="1" dirty="0">
                <a:solidFill>
                  <a:srgbClr val="FF9933"/>
                </a:solidFill>
              </a:rPr>
              <a:t>Megjelenítés szempontjai: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dirty="0"/>
              <a:t>FAJTA SZERINT: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kamat, osztalék, árfolyamnyereség/veszteség, egyéb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dirty="0"/>
              <a:t>BEFEKTETÉS IDŐTÁVJA SZERINT: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befektetett eszközhöz, ill. forgóeszközhöz kapcsolódó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dirty="0"/>
              <a:t>BEFEKTETÉS	IRÁNYA SZERINT: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Tájékoztató adatként kiemelve a kapcsolt vállalkozáshoz tartozó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dirty="0"/>
              <a:t>ÉRTÉKKORREKCIÓK (értékpapírok)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Értékvesztés, visszaírás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9264" y="228600"/>
            <a:ext cx="8015287" cy="608112"/>
          </a:xfrm>
        </p:spPr>
        <p:txBody>
          <a:bodyPr/>
          <a:lstStyle/>
          <a:p>
            <a:r>
              <a:rPr lang="hu-HU" dirty="0" smtClean="0"/>
              <a:t>Pénzügyi eredmény szerkezete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0F42-3E47-4FD9-93DB-264EB91168D5}" type="slidenum">
              <a:rPr lang="hu-HU" smtClean="0"/>
              <a:pPr/>
              <a:t>17</a:t>
            </a:fld>
            <a:endParaRPr lang="hu-HU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24764"/>
              </p:ext>
            </p:extLst>
          </p:nvPr>
        </p:nvGraphicFramePr>
        <p:xfrm>
          <a:off x="1991546" y="1412776"/>
          <a:ext cx="8208911" cy="4824536"/>
        </p:xfrm>
        <a:graphic>
          <a:graphicData uri="http://schemas.openxmlformats.org/drawingml/2006/table">
            <a:tbl>
              <a:tblPr/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04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1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Pénzügyi bevételek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Pénzügyi ráfordítások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Kapott osztalék és részesedés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latin typeface="Calibri"/>
                          <a:ea typeface="Calibri"/>
                          <a:cs typeface="Times New Roman"/>
                        </a:rPr>
                        <a:t>XXXXXXXXXXXXXXXXXXXXXXXXXXXXX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Részesedésből származó bevételek,árfolyamnyereségek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Részesedésből származó ráfordítások, árfolyamveszteségek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Befektetett pénzügyi eszközökből (értékpapírokból, kölcsönökből) származó </a:t>
                      </a:r>
                      <a:r>
                        <a:rPr lang="hu-HU" sz="2000" dirty="0" smtClean="0">
                          <a:latin typeface="Calibri"/>
                          <a:ea typeface="Calibri"/>
                          <a:cs typeface="Times New Roman"/>
                        </a:rPr>
                        <a:t>bevételek,</a:t>
                      </a:r>
                      <a:r>
                        <a:rPr lang="hu-H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dirty="0" smtClean="0">
                          <a:latin typeface="Calibri"/>
                          <a:ea typeface="Calibri"/>
                          <a:cs typeface="Times New Roman"/>
                        </a:rPr>
                        <a:t>árfolyamnyereségek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Befektetett pénzügyi eszközökből (értékpapírokból, kölcsönökből) származó ráfordítások, árfolyamveszteségek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Egyéb kapott </a:t>
                      </a:r>
                      <a:r>
                        <a:rPr lang="hu-HU" sz="2000" dirty="0" smtClean="0">
                          <a:latin typeface="Calibri"/>
                          <a:ea typeface="Calibri"/>
                          <a:cs typeface="Times New Roman"/>
                        </a:rPr>
                        <a:t>(járó</a:t>
                      </a: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) kamatok és kamatjellegű bevételek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Fizetendő kamatok és kamatjellegű </a:t>
                      </a:r>
                      <a:r>
                        <a:rPr lang="hu-HU" sz="2000" dirty="0" smtClean="0">
                          <a:latin typeface="Calibri"/>
                          <a:ea typeface="Calibri"/>
                          <a:cs typeface="Times New Roman"/>
                        </a:rPr>
                        <a:t>ráfordítások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Pénzügyi műveletek egyéb bevételei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Pénzügyi műveletek egyéb ráfordításai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latin typeface="Calibri"/>
                          <a:ea typeface="Calibri"/>
                          <a:cs typeface="Times New Roman"/>
                        </a:rPr>
                        <a:t>XXXXXXXXXXXXXXXXXXXXXXXXXXXXX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Részesedések, értékpapírok, bankbetétek </a:t>
                      </a:r>
                      <a:r>
                        <a:rPr lang="hu-HU" sz="2000" dirty="0" smtClean="0">
                          <a:latin typeface="Calibri"/>
                          <a:ea typeface="Calibri"/>
                          <a:cs typeface="Times New Roman"/>
                        </a:rPr>
                        <a:t>értékvesztése, visszaírása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40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Az értékpapírok számvitele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51F2-026D-460F-B0CA-63E04B34E7A1}" type="slidenum">
              <a:rPr lang="hu-HU"/>
              <a:pPr/>
              <a:t>19</a:t>
            </a:fld>
            <a:endParaRPr lang="hu-HU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ÉRTÉKPAPÍR fogalma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vagyoni </a:t>
            </a:r>
            <a:r>
              <a:rPr lang="hu-HU" dirty="0"/>
              <a:t>értéket (jogot) </a:t>
            </a:r>
            <a:r>
              <a:rPr lang="hu-HU" dirty="0" smtClean="0"/>
              <a:t>megtestesítő, forgalomképes okirat vagy elektronikus jel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2135189" y="3810000"/>
            <a:ext cx="2447925" cy="914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Hitelviszony</a:t>
            </a:r>
          </a:p>
          <a:p>
            <a:r>
              <a:rPr lang="hu-HU" dirty="0"/>
              <a:t> (követelés)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6456363" y="3810000"/>
            <a:ext cx="2425700" cy="914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Tulajdonviszony</a:t>
            </a:r>
          </a:p>
          <a:p>
            <a:r>
              <a:rPr lang="hu-HU" dirty="0"/>
              <a:t> (részesedés)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4295775" y="5084763"/>
            <a:ext cx="2520950" cy="914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Rendelkezési jog</a:t>
            </a:r>
          </a:p>
        </p:txBody>
      </p:sp>
      <p:sp>
        <p:nvSpPr>
          <p:cNvPr id="198664" name="Line 8"/>
          <p:cNvSpPr>
            <a:spLocks noChangeShapeType="1"/>
          </p:cNvSpPr>
          <p:nvPr/>
        </p:nvSpPr>
        <p:spPr bwMode="auto">
          <a:xfrm>
            <a:off x="3071813" y="3284538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8665" name="Line 9"/>
          <p:cNvSpPr>
            <a:spLocks noChangeShapeType="1"/>
          </p:cNvSpPr>
          <p:nvPr/>
        </p:nvSpPr>
        <p:spPr bwMode="auto">
          <a:xfrm>
            <a:off x="3071813" y="32845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8666" name="Line 10"/>
          <p:cNvSpPr>
            <a:spLocks noChangeShapeType="1"/>
          </p:cNvSpPr>
          <p:nvPr/>
        </p:nvSpPr>
        <p:spPr bwMode="auto">
          <a:xfrm>
            <a:off x="5591175" y="328453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>
            <a:off x="7751763" y="32845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5951538" y="2132857"/>
            <a:ext cx="0" cy="11516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1" grpId="0" animBg="1"/>
      <p:bldP spid="1986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>
          <a:xfrm>
            <a:off x="1752600" y="1052737"/>
            <a:ext cx="8077200" cy="2361877"/>
          </a:xfrm>
        </p:spPr>
        <p:txBody>
          <a:bodyPr/>
          <a:lstStyle/>
          <a:p>
            <a:r>
              <a:rPr lang="hu-HU" sz="4000" dirty="0"/>
              <a:t>Először néhány általános gondolat a pénzügyi befektetésekről …</a:t>
            </a:r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811F-3D9B-48EE-A4E8-7C236D55C245}" type="slidenum">
              <a:rPr lang="hu-HU"/>
              <a:pPr/>
              <a:t>20</a:t>
            </a:fld>
            <a:endParaRPr lang="hu-HU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 dirty="0"/>
              <a:t>Számviteli elszámolásban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hu-HU" dirty="0"/>
              <a:t>Értékpapírnak minősül </a:t>
            </a:r>
            <a:r>
              <a:rPr lang="hu-HU" dirty="0" smtClean="0"/>
              <a:t>(de az </a:t>
            </a:r>
            <a:r>
              <a:rPr lang="hu-HU" dirty="0"/>
              <a:t>értékpapír törvény </a:t>
            </a:r>
            <a:r>
              <a:rPr lang="hu-HU" dirty="0" smtClean="0"/>
              <a:t>szerint nem értékpapír!): 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/>
              <a:t>Üzletrész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Egyéb társasági részesedés (pl. bt-ben)</a:t>
            </a:r>
            <a:endParaRPr lang="hu-HU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Nem </a:t>
            </a:r>
            <a:r>
              <a:rPr lang="hu-HU" dirty="0" smtClean="0"/>
              <a:t>minősül értékpapírnak: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/>
              <a:t>Váltó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dirty="0"/>
              <a:t>követelés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Csekk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dirty="0"/>
              <a:t>pénzeszköz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E9C2-ABF4-4484-9A05-B27075376238}" type="slidenum">
              <a:rPr lang="hu-HU"/>
              <a:pPr/>
              <a:t>21</a:t>
            </a:fld>
            <a:endParaRPr lang="hu-HU"/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CSOPORTOSÍTÁSI LEHETŐSÉGEK (például)</a:t>
            </a:r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000" dirty="0"/>
              <a:t>Megtestesülő jog szerint</a:t>
            </a:r>
          </a:p>
          <a:p>
            <a:pPr>
              <a:lnSpc>
                <a:spcPct val="80000"/>
              </a:lnSpc>
            </a:pPr>
            <a:r>
              <a:rPr lang="hu-HU" sz="2000" dirty="0"/>
              <a:t>Megjelenési forma szerint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Materializált</a:t>
            </a:r>
          </a:p>
          <a:p>
            <a:pPr lvl="1">
              <a:lnSpc>
                <a:spcPct val="80000"/>
              </a:lnSpc>
            </a:pPr>
            <a:r>
              <a:rPr lang="hu-HU" sz="1800" b="1" dirty="0" err="1">
                <a:solidFill>
                  <a:srgbClr val="FF0000"/>
                </a:solidFill>
              </a:rPr>
              <a:t>Dematerializált</a:t>
            </a:r>
            <a:r>
              <a:rPr lang="hu-HU" sz="1800" b="1" dirty="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hu-HU" sz="1800" dirty="0" err="1"/>
              <a:t>Immobilizált</a:t>
            </a:r>
            <a:endParaRPr lang="hu-HU" sz="1800" dirty="0"/>
          </a:p>
          <a:p>
            <a:pPr lvl="1">
              <a:lnSpc>
                <a:spcPct val="80000"/>
              </a:lnSpc>
            </a:pPr>
            <a:r>
              <a:rPr lang="hu-HU" sz="1800" dirty="0"/>
              <a:t>Csak szerződésen alapuló</a:t>
            </a:r>
          </a:p>
          <a:p>
            <a:pPr>
              <a:lnSpc>
                <a:spcPct val="80000"/>
              </a:lnSpc>
            </a:pPr>
            <a:r>
              <a:rPr lang="hu-HU" sz="2000" dirty="0"/>
              <a:t>Lejárat (futamidő) szerint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Lejárattal rendelkező (rövid, hosszú)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Lejárat nélküli</a:t>
            </a:r>
          </a:p>
          <a:p>
            <a:pPr>
              <a:lnSpc>
                <a:spcPct val="80000"/>
              </a:lnSpc>
            </a:pPr>
            <a:r>
              <a:rPr lang="hu-HU" sz="2000" dirty="0"/>
              <a:t>Devizanem szerint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Forintban vagy devizában denominált</a:t>
            </a:r>
          </a:p>
          <a:p>
            <a:pPr>
              <a:lnSpc>
                <a:spcPct val="80000"/>
              </a:lnSpc>
            </a:pPr>
            <a:r>
              <a:rPr lang="hu-HU" sz="2000" dirty="0"/>
              <a:t>Forgalomképesség szerint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Tőzsdei forgalmazás vagy nem tőzsdei forgalmazás</a:t>
            </a:r>
          </a:p>
          <a:p>
            <a:pPr>
              <a:lnSpc>
                <a:spcPct val="80000"/>
              </a:lnSpc>
            </a:pPr>
            <a:r>
              <a:rPr lang="hu-HU" sz="2000" dirty="0"/>
              <a:t>Hozam szerint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Rögzített, nem rögzített, hozam nélküli</a:t>
            </a:r>
          </a:p>
        </p:txBody>
      </p:sp>
      <p:sp>
        <p:nvSpPr>
          <p:cNvPr id="200709" name="AutoShape 5"/>
          <p:cNvSpPr>
            <a:spLocks noChangeArrowheads="1"/>
          </p:cNvSpPr>
          <p:nvPr/>
        </p:nvSpPr>
        <p:spPr bwMode="auto">
          <a:xfrm>
            <a:off x="7319963" y="1485901"/>
            <a:ext cx="3097212" cy="2519363"/>
          </a:xfrm>
          <a:prstGeom prst="wedgeRoundRectCallout">
            <a:avLst>
              <a:gd name="adj1" fmla="val -133547"/>
              <a:gd name="adj2" fmla="val -4955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/>
              <a:t>Elektronikus úton létrehozott, rögzített és továbbított, értékpapírszámlán nyilvántartott, de az értékpapír valamennyi tartalmi kellékét tartalmazó adat (jel)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Tulajdonviszonyt megtestesítő értékpapírok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74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7E930-7FD3-411E-A6D5-634071557896}" type="slidenum">
              <a:rPr lang="hu-HU"/>
              <a:pPr/>
              <a:t>23</a:t>
            </a:fld>
            <a:endParaRPr lang="hu-HU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900"/>
              <a:t>TULAJDONVISZONYT MEGTESTESÍTŐ ÉRTÉKPAPÍROK </a:t>
            </a:r>
            <a:r>
              <a:rPr lang="hu-HU" sz="2100"/>
              <a:t>(sztv. 3. § (6) bek. 3. pont)</a:t>
            </a:r>
            <a:endParaRPr lang="hu-HU" sz="290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/>
              <a:t>Lejárat nélküli</a:t>
            </a:r>
          </a:p>
          <a:p>
            <a:r>
              <a:rPr lang="hu-HU" sz="2800" dirty="0"/>
              <a:t>Hozam nem rögzített</a:t>
            </a:r>
          </a:p>
          <a:p>
            <a:r>
              <a:rPr lang="hu-HU" sz="2800" dirty="0"/>
              <a:t>Fajtái</a:t>
            </a:r>
          </a:p>
          <a:p>
            <a:pPr lvl="1"/>
            <a:r>
              <a:rPr lang="hu-HU" sz="2400" dirty="0"/>
              <a:t>Részvény</a:t>
            </a:r>
          </a:p>
          <a:p>
            <a:pPr lvl="2"/>
            <a:r>
              <a:rPr lang="hu-HU" sz="2000" dirty="0"/>
              <a:t>Törzsrészvény</a:t>
            </a:r>
          </a:p>
          <a:p>
            <a:pPr lvl="2"/>
            <a:r>
              <a:rPr lang="hu-HU" sz="2000" dirty="0"/>
              <a:t>Elsőbbségi részvény</a:t>
            </a:r>
          </a:p>
          <a:p>
            <a:pPr lvl="2"/>
            <a:r>
              <a:rPr lang="hu-HU" sz="2000" dirty="0"/>
              <a:t>Visszaváltható részvény</a:t>
            </a:r>
          </a:p>
          <a:p>
            <a:pPr lvl="2"/>
            <a:r>
              <a:rPr lang="hu-HU" sz="2000" dirty="0"/>
              <a:t>Stb.</a:t>
            </a:r>
          </a:p>
          <a:p>
            <a:pPr lvl="1"/>
            <a:r>
              <a:rPr lang="hu-HU" sz="2400" dirty="0"/>
              <a:t>Üzletrész</a:t>
            </a:r>
          </a:p>
          <a:p>
            <a:pPr lvl="1"/>
            <a:r>
              <a:rPr lang="hu-HU" sz="2400" dirty="0"/>
              <a:t>egyéb társ. részesedés</a:t>
            </a:r>
          </a:p>
        </p:txBody>
      </p:sp>
      <p:sp>
        <p:nvSpPr>
          <p:cNvPr id="201733" name="AutoShape 5"/>
          <p:cNvSpPr>
            <a:spLocks noChangeArrowheads="1"/>
          </p:cNvSpPr>
          <p:nvPr/>
        </p:nvSpPr>
        <p:spPr bwMode="auto">
          <a:xfrm>
            <a:off x="6815584" y="4724400"/>
            <a:ext cx="3744912" cy="1657350"/>
          </a:xfrm>
          <a:prstGeom prst="cloudCallout">
            <a:avLst>
              <a:gd name="adj1" fmla="val -64012"/>
              <a:gd name="adj2" fmla="val -358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hu-HU" sz="1600" dirty="0"/>
              <a:t>Csak számviteli elszámolási szempontból minősül értékpapírnak</a:t>
            </a:r>
          </a:p>
        </p:txBody>
      </p:sp>
      <p:sp>
        <p:nvSpPr>
          <p:cNvPr id="201734" name="AutoShape 6"/>
          <p:cNvSpPr>
            <a:spLocks/>
          </p:cNvSpPr>
          <p:nvPr/>
        </p:nvSpPr>
        <p:spPr bwMode="auto">
          <a:xfrm>
            <a:off x="6087616" y="5157789"/>
            <a:ext cx="152400" cy="719137"/>
          </a:xfrm>
          <a:prstGeom prst="rightBrace">
            <a:avLst>
              <a:gd name="adj1" fmla="val 393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1735" name="AutoShape 7"/>
          <p:cNvSpPr>
            <a:spLocks noChangeArrowheads="1"/>
          </p:cNvSpPr>
          <p:nvPr/>
        </p:nvSpPr>
        <p:spPr bwMode="auto">
          <a:xfrm>
            <a:off x="7104063" y="1916113"/>
            <a:ext cx="3313112" cy="230505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2000"/>
              <a:t>Biztosít:</a:t>
            </a:r>
          </a:p>
          <a:p>
            <a:endParaRPr lang="hu-HU" sz="2000"/>
          </a:p>
          <a:p>
            <a:pPr>
              <a:buFontTx/>
              <a:buChar char="-"/>
            </a:pPr>
            <a:r>
              <a:rPr lang="hu-HU" sz="2000"/>
              <a:t>Szavazati jog</a:t>
            </a:r>
          </a:p>
          <a:p>
            <a:pPr>
              <a:buFontTx/>
              <a:buChar char="-"/>
            </a:pPr>
            <a:r>
              <a:rPr lang="hu-HU" sz="2000"/>
              <a:t>Osztalék</a:t>
            </a:r>
          </a:p>
          <a:p>
            <a:pPr>
              <a:buFontTx/>
              <a:buChar char="-"/>
            </a:pPr>
            <a:r>
              <a:rPr lang="hu-HU" sz="2000"/>
              <a:t>Likvidációs hányad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3" grpId="0" animBg="1"/>
      <p:bldP spid="2017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3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D81B-E9E8-4A79-910D-C43CE5E66FD0}" type="slidenum">
              <a:rPr lang="hu-HU"/>
              <a:pPr/>
              <a:t>24</a:t>
            </a:fld>
            <a:endParaRPr lang="hu-HU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RÉSZESEDÉS ÉLETPÁLYÁJA</a:t>
            </a:r>
          </a:p>
        </p:txBody>
      </p:sp>
      <p:sp>
        <p:nvSpPr>
          <p:cNvPr id="239619" name="Line 3"/>
          <p:cNvSpPr>
            <a:spLocks noChangeShapeType="1"/>
          </p:cNvSpPr>
          <p:nvPr/>
        </p:nvSpPr>
        <p:spPr bwMode="auto">
          <a:xfrm>
            <a:off x="1992313" y="3789363"/>
            <a:ext cx="8424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0" name="Line 4"/>
          <p:cNvSpPr>
            <a:spLocks noChangeShapeType="1"/>
          </p:cNvSpPr>
          <p:nvPr/>
        </p:nvSpPr>
        <p:spPr bwMode="auto">
          <a:xfrm>
            <a:off x="407987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1" name="Line 5"/>
          <p:cNvSpPr>
            <a:spLocks noChangeShapeType="1"/>
          </p:cNvSpPr>
          <p:nvPr/>
        </p:nvSpPr>
        <p:spPr bwMode="auto">
          <a:xfrm flipV="1">
            <a:off x="4079875" y="41497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3182938" y="5229226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MEGSZERZÉS</a:t>
            </a:r>
          </a:p>
        </p:txBody>
      </p: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4079876" y="3213100"/>
            <a:ext cx="5400675" cy="503238"/>
          </a:xfrm>
          <a:prstGeom prst="rect">
            <a:avLst/>
          </a:prstGeom>
          <a:solidFill>
            <a:srgbClr val="FF9933"/>
          </a:solidFill>
          <a:ln>
            <a:solidFill>
              <a:srgbClr val="0000FF"/>
            </a:solidFill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 smtClean="0"/>
              <a:t>T A R T Á S   I D Ő S Z A K A</a:t>
            </a:r>
            <a:endParaRPr lang="hu-HU" dirty="0"/>
          </a:p>
        </p:txBody>
      </p:sp>
      <p:sp>
        <p:nvSpPr>
          <p:cNvPr id="239626" name="Line 10"/>
          <p:cNvSpPr>
            <a:spLocks noChangeShapeType="1"/>
          </p:cNvSpPr>
          <p:nvPr/>
        </p:nvSpPr>
        <p:spPr bwMode="auto">
          <a:xfrm>
            <a:off x="948055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7" name="Line 11"/>
          <p:cNvSpPr>
            <a:spLocks noChangeShapeType="1"/>
          </p:cNvSpPr>
          <p:nvPr/>
        </p:nvSpPr>
        <p:spPr bwMode="auto">
          <a:xfrm flipV="1">
            <a:off x="9480550" y="4149725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28" name="Text Box 12"/>
          <p:cNvSpPr txBox="1">
            <a:spLocks noChangeArrowheads="1"/>
          </p:cNvSpPr>
          <p:nvPr/>
        </p:nvSpPr>
        <p:spPr bwMode="auto">
          <a:xfrm>
            <a:off x="8743951" y="5367338"/>
            <a:ext cx="148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KIVEZETÉS</a:t>
            </a:r>
          </a:p>
        </p:txBody>
      </p:sp>
      <p:sp>
        <p:nvSpPr>
          <p:cNvPr id="239629" name="Line 13"/>
          <p:cNvSpPr>
            <a:spLocks noChangeShapeType="1"/>
          </p:cNvSpPr>
          <p:nvPr/>
        </p:nvSpPr>
        <p:spPr bwMode="auto">
          <a:xfrm>
            <a:off x="4079875" y="184467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0" name="Text Box 14"/>
          <p:cNvSpPr txBox="1">
            <a:spLocks noChangeArrowheads="1"/>
          </p:cNvSpPr>
          <p:nvPr/>
        </p:nvSpPr>
        <p:spPr bwMode="auto">
          <a:xfrm>
            <a:off x="2836864" y="1484313"/>
            <a:ext cx="246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BEKERÜLÉSI ÉRTÉK</a:t>
            </a: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V="1">
            <a:off x="4872038" y="386080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2" name="Line 16"/>
          <p:cNvSpPr>
            <a:spLocks noChangeShapeType="1"/>
          </p:cNvSpPr>
          <p:nvPr/>
        </p:nvSpPr>
        <p:spPr bwMode="auto">
          <a:xfrm flipV="1">
            <a:off x="6096000" y="386080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3" name="Line 17"/>
          <p:cNvSpPr>
            <a:spLocks noChangeShapeType="1"/>
          </p:cNvSpPr>
          <p:nvPr/>
        </p:nvSpPr>
        <p:spPr bwMode="auto">
          <a:xfrm flipV="1">
            <a:off x="7319963" y="386080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4" name="Line 18"/>
          <p:cNvSpPr>
            <a:spLocks noChangeShapeType="1"/>
          </p:cNvSpPr>
          <p:nvPr/>
        </p:nvSpPr>
        <p:spPr bwMode="auto">
          <a:xfrm flipV="1">
            <a:off x="8616950" y="386080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4258209" y="4646613"/>
            <a:ext cx="49455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FF9933"/>
                </a:solidFill>
              </a:rPr>
              <a:t>F   O   R   D   U   L   Ó   N   A   P   O   K</a:t>
            </a:r>
          </a:p>
        </p:txBody>
      </p:sp>
      <p:sp>
        <p:nvSpPr>
          <p:cNvPr id="239637" name="Rectangle 21"/>
          <p:cNvSpPr>
            <a:spLocks noChangeArrowheads="1"/>
          </p:cNvSpPr>
          <p:nvPr/>
        </p:nvSpPr>
        <p:spPr bwMode="auto">
          <a:xfrm>
            <a:off x="4872038" y="2708276"/>
            <a:ext cx="12954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osztalék</a:t>
            </a:r>
          </a:p>
        </p:txBody>
      </p:sp>
      <p:sp>
        <p:nvSpPr>
          <p:cNvPr id="239638" name="Rectangle 22"/>
          <p:cNvSpPr>
            <a:spLocks noChangeArrowheads="1"/>
          </p:cNvSpPr>
          <p:nvPr/>
        </p:nvSpPr>
        <p:spPr bwMode="auto">
          <a:xfrm>
            <a:off x="6096001" y="2708276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osztalék</a:t>
            </a:r>
          </a:p>
        </p:txBody>
      </p:sp>
      <p:sp>
        <p:nvSpPr>
          <p:cNvPr id="239639" name="Rectangle 23"/>
          <p:cNvSpPr>
            <a:spLocks noChangeArrowheads="1"/>
          </p:cNvSpPr>
          <p:nvPr/>
        </p:nvSpPr>
        <p:spPr bwMode="auto">
          <a:xfrm>
            <a:off x="7319964" y="2708276"/>
            <a:ext cx="129698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osztalék</a:t>
            </a:r>
          </a:p>
        </p:txBody>
      </p:sp>
      <p:sp>
        <p:nvSpPr>
          <p:cNvPr id="239641" name="Text Box 25"/>
          <p:cNvSpPr txBox="1">
            <a:spLocks noChangeArrowheads="1"/>
          </p:cNvSpPr>
          <p:nvPr/>
        </p:nvSpPr>
        <p:spPr bwMode="auto">
          <a:xfrm>
            <a:off x="4791076" y="4868863"/>
            <a:ext cx="3973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Eseti értékkorrekciók (év, ví, éh)</a:t>
            </a:r>
          </a:p>
        </p:txBody>
      </p:sp>
      <p:sp>
        <p:nvSpPr>
          <p:cNvPr id="239643" name="Text Box 27"/>
          <p:cNvSpPr txBox="1">
            <a:spLocks noChangeArrowheads="1"/>
          </p:cNvSpPr>
          <p:nvPr/>
        </p:nvSpPr>
        <p:spPr bwMode="auto">
          <a:xfrm>
            <a:off x="5591175" y="1909763"/>
            <a:ext cx="302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KÖNYV SZERINTI ÉRTÉK</a:t>
            </a:r>
          </a:p>
        </p:txBody>
      </p:sp>
      <p:sp>
        <p:nvSpPr>
          <p:cNvPr id="239644" name="Line 28"/>
          <p:cNvSpPr>
            <a:spLocks noChangeShapeType="1"/>
          </p:cNvSpPr>
          <p:nvPr/>
        </p:nvSpPr>
        <p:spPr bwMode="auto">
          <a:xfrm>
            <a:off x="9480550" y="17732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45" name="Rectangle 29"/>
          <p:cNvSpPr>
            <a:spLocks noChangeArrowheads="1"/>
          </p:cNvSpPr>
          <p:nvPr/>
        </p:nvSpPr>
        <p:spPr bwMode="auto">
          <a:xfrm>
            <a:off x="8616950" y="2708276"/>
            <a:ext cx="12969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osztalék</a:t>
            </a:r>
          </a:p>
        </p:txBody>
      </p:sp>
      <p:sp>
        <p:nvSpPr>
          <p:cNvPr id="239646" name="Line 30"/>
          <p:cNvSpPr>
            <a:spLocks noChangeShapeType="1"/>
          </p:cNvSpPr>
          <p:nvPr/>
        </p:nvSpPr>
        <p:spPr bwMode="auto">
          <a:xfrm flipV="1">
            <a:off x="3575050" y="386080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47" name="Line 31"/>
          <p:cNvSpPr>
            <a:spLocks noChangeShapeType="1"/>
          </p:cNvSpPr>
          <p:nvPr/>
        </p:nvSpPr>
        <p:spPr bwMode="auto">
          <a:xfrm flipV="1">
            <a:off x="9912350" y="3860801"/>
            <a:ext cx="0" cy="790575"/>
          </a:xfrm>
          <a:prstGeom prst="line">
            <a:avLst/>
          </a:prstGeom>
          <a:noFill/>
          <a:ln w="9525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9648" name="Rectangle 32"/>
          <p:cNvSpPr>
            <a:spLocks noChangeArrowheads="1"/>
          </p:cNvSpPr>
          <p:nvPr/>
        </p:nvSpPr>
        <p:spPr bwMode="auto">
          <a:xfrm>
            <a:off x="3576638" y="2708276"/>
            <a:ext cx="12954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osztalék</a:t>
            </a:r>
          </a:p>
        </p:txBody>
      </p:sp>
      <p:sp>
        <p:nvSpPr>
          <p:cNvPr id="239649" name="Line 33"/>
          <p:cNvSpPr>
            <a:spLocks noChangeShapeType="1"/>
          </p:cNvSpPr>
          <p:nvPr/>
        </p:nvSpPr>
        <p:spPr bwMode="auto">
          <a:xfrm flipV="1">
            <a:off x="4079876" y="2205039"/>
            <a:ext cx="54006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3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F5C-6005-41FA-944F-C2762B897AD6}" type="slidenum">
              <a:rPr lang="hu-HU"/>
              <a:pPr/>
              <a:t>25</a:t>
            </a:fld>
            <a:endParaRPr lang="hu-HU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Részesedések értékelési feladatai</a:t>
            </a:r>
          </a:p>
        </p:txBody>
      </p:sp>
      <p:graphicFrame>
        <p:nvGraphicFramePr>
          <p:cNvPr id="281645" name="Group 45"/>
          <p:cNvGraphicFramePr>
            <a:graphicFrameLocks noGrp="1"/>
          </p:cNvGraphicFramePr>
          <p:nvPr>
            <p:ph idx="1"/>
          </p:nvPr>
        </p:nvGraphicFramePr>
        <p:xfrm>
          <a:off x="2133600" y="1341438"/>
          <a:ext cx="7924800" cy="496824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8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Bekerülési érték (BekÉ)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Évközi kivezetések (állománycsökkenések)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KSZÉ a fordulónapon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Értékvesztés (ÉV)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Visszaírás (VÍ)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devizás részesedés nem realizált árfolyam-különbözete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Mérlegérték (MÉ=KSZÉ)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Értékhelyesbítés (ÉH)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Piaci érték (PÉ)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BEKERÜLÉSI ÉRTÉK</a:t>
            </a:r>
            <a:endParaRPr lang="hu-HU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Általános szabály érvényes (Mi is az?)</a:t>
            </a:r>
          </a:p>
          <a:p>
            <a:pPr lvl="1"/>
            <a:r>
              <a:rPr lang="hu-HU" dirty="0" smtClean="0"/>
              <a:t>Adott eszköz megszerzése érdekében felmerült, az eszközhöz egyedileg hozzákapcsolható tételek együttes összege</a:t>
            </a:r>
          </a:p>
          <a:p>
            <a:r>
              <a:rPr lang="hu-HU" dirty="0" smtClean="0"/>
              <a:t>Bekerülési jogcím kezdő értéke + a bekerülés kapcsán felmerülő járulékos tételek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125F-002D-4566-9346-C7CAB3D33390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Bekerülési érték: kezdő érték</a:t>
            </a:r>
            <a:endParaRPr lang="hu-HU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Elsődleges megszerzés (kibocsátás)</a:t>
            </a:r>
          </a:p>
          <a:p>
            <a:pPr lvl="1"/>
            <a:r>
              <a:rPr lang="hu-HU" dirty="0"/>
              <a:t>Cégalapítás → társasági szerződés szerint</a:t>
            </a:r>
            <a:endParaRPr lang="hu-HU" dirty="0" smtClean="0"/>
          </a:p>
          <a:p>
            <a:r>
              <a:rPr lang="hu-HU" dirty="0" smtClean="0"/>
              <a:t>Másodlagos </a:t>
            </a:r>
            <a:r>
              <a:rPr lang="hu-HU" dirty="0"/>
              <a:t>megszerzés (</a:t>
            </a:r>
            <a:r>
              <a:rPr lang="hu-HU" dirty="0" smtClean="0"/>
              <a:t>forgalmazás)</a:t>
            </a:r>
            <a:endParaRPr lang="hu-HU" dirty="0"/>
          </a:p>
          <a:p>
            <a:pPr lvl="1"/>
            <a:r>
              <a:rPr lang="hu-HU" dirty="0" smtClean="0"/>
              <a:t>Vásárlás (vételár)</a:t>
            </a:r>
          </a:p>
          <a:p>
            <a:pPr lvl="1"/>
            <a:r>
              <a:rPr lang="hu-HU" dirty="0" smtClean="0"/>
              <a:t>Apportként átvett (társasági szerződés szerinti érték)</a:t>
            </a:r>
          </a:p>
          <a:p>
            <a:pPr lvl="1"/>
            <a:r>
              <a:rPr lang="hu-HU" dirty="0" smtClean="0"/>
              <a:t>Térítés nélkül átvett (piaci érték)</a:t>
            </a:r>
          </a:p>
          <a:p>
            <a:pPr lvl="2"/>
            <a:r>
              <a:rPr lang="hu-HU" dirty="0" smtClean="0"/>
              <a:t>PB és halasztott bevétel</a:t>
            </a:r>
          </a:p>
          <a:p>
            <a:pPr lvl="1"/>
            <a:r>
              <a:rPr lang="hu-HU" dirty="0" smtClean="0"/>
              <a:t>Követelés ellenében átvett (megállapodás szerinti érték)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125F-002D-4566-9346-C7CAB3D33390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35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 dirty="0"/>
              <a:t>Bekerülési érték: járulékos tételek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Tranzakciós költségek (jutalék, opciós díj, bizományosi díj) elszámolása</a:t>
            </a:r>
          </a:p>
          <a:p>
            <a:r>
              <a:rPr lang="hu-HU" dirty="0" smtClean="0"/>
              <a:t>Ha befektetési célú</a:t>
            </a:r>
          </a:p>
          <a:p>
            <a:pPr lvl="1"/>
            <a:r>
              <a:rPr lang="hu-HU" dirty="0" smtClean="0"/>
              <a:t>Bekerülési érték kötelező része</a:t>
            </a:r>
          </a:p>
          <a:p>
            <a:r>
              <a:rPr lang="hu-HU" dirty="0" smtClean="0"/>
              <a:t>Ha forgatási célú</a:t>
            </a:r>
          </a:p>
          <a:p>
            <a:pPr lvl="1"/>
            <a:r>
              <a:rPr lang="hu-HU" dirty="0" smtClean="0"/>
              <a:t>Gazdálkodói döntés alapján</a:t>
            </a:r>
          </a:p>
          <a:p>
            <a:pPr lvl="2"/>
            <a:r>
              <a:rPr lang="hu-HU" dirty="0" smtClean="0"/>
              <a:t>Bekerülési érték része (mint befektetési célúnál)</a:t>
            </a:r>
          </a:p>
          <a:p>
            <a:pPr lvl="2"/>
            <a:r>
              <a:rPr lang="hu-HU" dirty="0" smtClean="0"/>
              <a:t>Tárgyévi eredmény része (pénzügyi ráfordítás)</a:t>
            </a:r>
          </a:p>
          <a:p>
            <a:pPr lvl="3"/>
            <a:r>
              <a:rPr lang="hu-HU" dirty="0" smtClean="0"/>
              <a:t>Gazdálkodói döntés: AIE képzése (ha a járulékos költség jelentős összegű és az eladási árban várhatóan megtérül)</a:t>
            </a:r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0F42-3E47-4FD9-93DB-264EB91168D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8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A2D-0888-4E1D-9BA3-8DDF18116316}" type="slidenum">
              <a:rPr lang="hu-HU"/>
              <a:pPr/>
              <a:t>29</a:t>
            </a:fld>
            <a:endParaRPr lang="hu-HU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Példa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Leszállításos vételi opciós ügylet</a:t>
            </a:r>
          </a:p>
          <a:p>
            <a:pPr lvl="1"/>
            <a:r>
              <a:rPr lang="hu-HU"/>
              <a:t>1000 db „Alfa” részvény vásárlása</a:t>
            </a:r>
          </a:p>
          <a:p>
            <a:pPr lvl="1"/>
            <a:r>
              <a:rPr lang="hu-HU"/>
              <a:t>80.000 Ft/db kötési árfolyamon</a:t>
            </a:r>
          </a:p>
          <a:p>
            <a:pPr lvl="1"/>
            <a:r>
              <a:rPr lang="hu-HU"/>
              <a:t>Fizetett opciós díj: 5.000.000 Ft</a:t>
            </a:r>
          </a:p>
          <a:p>
            <a:pPr lvl="2"/>
            <a:r>
              <a:rPr lang="hu-HU"/>
              <a:t>Minek az ára ez?</a:t>
            </a:r>
          </a:p>
          <a:p>
            <a:pPr lvl="2"/>
            <a:r>
              <a:rPr lang="hu-HU"/>
              <a:t>Kifizetés az ügylet elején</a:t>
            </a:r>
          </a:p>
          <a:p>
            <a:pPr lvl="2"/>
            <a:r>
              <a:rPr lang="hu-HU"/>
              <a:t>Kimutatása (egyéb) követelésként (367. – 38.)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5596-0B6D-403F-A230-A7D64323A612}" type="slidenum">
              <a:rPr lang="hu-HU"/>
              <a:pPr/>
              <a:t>3</a:t>
            </a:fld>
            <a:endParaRPr lang="hu-HU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befektetések</a:t>
            </a:r>
            <a:endParaRPr lang="hu-HU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 dirty="0"/>
              <a:t>Más vállalkozásban lekötött (pénz)eszközök, amelynek célja</a:t>
            </a:r>
          </a:p>
          <a:p>
            <a:pPr lvl="1"/>
            <a:r>
              <a:rPr lang="hu-HU" dirty="0" smtClean="0"/>
              <a:t>(Tartós) </a:t>
            </a:r>
            <a:r>
              <a:rPr lang="hu-HU" dirty="0"/>
              <a:t>jövedelem</a:t>
            </a:r>
          </a:p>
          <a:p>
            <a:pPr lvl="1"/>
            <a:r>
              <a:rPr lang="hu-HU" dirty="0"/>
              <a:t>Irányítás, ellenőrzés, befolyásolás</a:t>
            </a:r>
          </a:p>
          <a:p>
            <a:pPr lvl="1"/>
            <a:r>
              <a:rPr lang="hu-HU" dirty="0"/>
              <a:t>Árfolyamnyereség</a:t>
            </a:r>
          </a:p>
          <a:p>
            <a:pPr lvl="2"/>
            <a:r>
              <a:rPr lang="hu-HU" dirty="0"/>
              <a:t>Nem realizált (tartás alatt, folyamatos, a piaci árváltozás függvényében</a:t>
            </a:r>
            <a:r>
              <a:rPr lang="hu-HU" dirty="0" smtClean="0"/>
              <a:t>)</a:t>
            </a:r>
          </a:p>
          <a:p>
            <a:pPr lvl="3"/>
            <a:r>
              <a:rPr lang="hu-HU" dirty="0" smtClean="0"/>
              <a:t>Persze lehet kedvezőtlen is a változás</a:t>
            </a:r>
            <a:endParaRPr lang="hu-HU" dirty="0"/>
          </a:p>
          <a:p>
            <a:pPr lvl="2"/>
            <a:r>
              <a:rPr lang="hu-HU" dirty="0"/>
              <a:t>Realizált (értékesítéskor, egyszeri) </a:t>
            </a:r>
            <a:endParaRPr lang="hu-HU" dirty="0" smtClean="0"/>
          </a:p>
          <a:p>
            <a:pPr lvl="3"/>
            <a:r>
              <a:rPr lang="hu-HU" dirty="0" smtClean="0"/>
              <a:t>Persze lehet veszteség is!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E630-084B-4559-9585-D99589DE3F69}" type="slidenum">
              <a:rPr lang="hu-HU"/>
              <a:pPr/>
              <a:t>30</a:t>
            </a:fld>
            <a:endParaRPr lang="hu-HU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opciót nem hívjuk le, mert …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 dirty="0"/>
              <a:t>Az opciós díjat </a:t>
            </a:r>
            <a:r>
              <a:rPr lang="hu-HU" dirty="0" smtClean="0"/>
              <a:t>elveszítjük</a:t>
            </a:r>
            <a:endParaRPr lang="hu-HU" dirty="0"/>
          </a:p>
          <a:p>
            <a:pPr lvl="1"/>
            <a:r>
              <a:rPr lang="hu-HU" dirty="0"/>
              <a:t>87. – 367.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8674-AE99-4D3B-9401-35F4ED541C43}" type="slidenum">
              <a:rPr lang="hu-HU"/>
              <a:pPr/>
              <a:t>31</a:t>
            </a:fld>
            <a:endParaRPr lang="hu-HU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opciót lehívjuk, mert …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/>
              <a:t>Befektetési célú</a:t>
            </a:r>
          </a:p>
          <a:p>
            <a:pPr lvl="1"/>
            <a:r>
              <a:rPr lang="hu-HU"/>
              <a:t>17. – 38.	80.000.000</a:t>
            </a:r>
          </a:p>
          <a:p>
            <a:pPr lvl="1"/>
            <a:r>
              <a:rPr lang="hu-HU"/>
              <a:t>17. – 367.	  5.000.000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1DCB-21F6-4F69-9977-4FDC5B83D25A}" type="slidenum">
              <a:rPr lang="hu-HU"/>
              <a:pPr/>
              <a:t>32</a:t>
            </a:fld>
            <a:endParaRPr lang="hu-HU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opciót lehívjuk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Forgatási célú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Aktiváljuk az opciós díjat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37. – 38.		80.000.000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37. – 367.		  5.000.000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Nem aktiváltjuk az opciós díjat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Nem határoljuk el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37. – 38.		80.000.000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87. – 367.		  5.000.000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Elhatároljuk (Miért?)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37. – 38.	80.000.000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87. – 367.	  5.000.000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39. – 87.	  5.000.000</a:t>
            </a:r>
          </a:p>
          <a:p>
            <a:pPr lvl="4">
              <a:lnSpc>
                <a:spcPct val="90000"/>
              </a:lnSpc>
            </a:pPr>
            <a:r>
              <a:rPr lang="hu-HU" sz="1800" dirty="0"/>
              <a:t>Mikor oldjuk fel?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6168008" y="4809926"/>
            <a:ext cx="447430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/>
              <a:t>Mert jelentős összegű </a:t>
            </a:r>
          </a:p>
          <a:p>
            <a:r>
              <a:rPr lang="hu-HU" dirty="0" smtClean="0"/>
              <a:t>és</a:t>
            </a:r>
          </a:p>
          <a:p>
            <a:r>
              <a:rPr lang="hu-HU" dirty="0" smtClean="0"/>
              <a:t>Az eladási árban várhatóan megtérül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9315-21D0-4EC2-A1B5-B70574DD2A2D}" type="slidenum">
              <a:rPr lang="hu-HU"/>
              <a:pPr/>
              <a:t>33</a:t>
            </a:fld>
            <a:endParaRPr lang="hu-HU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Akinek van kedve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/>
              <a:t>Elmélkedjen az opció kiírójának (az eladónak) az elszámolásáról!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ÉVKÖZI KIVEZETÉSEK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2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Eredményhatás kimutatása pénzügyi befektetéseknél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12776"/>
            <a:ext cx="7924800" cy="4419600"/>
          </a:xfrm>
        </p:spPr>
        <p:txBody>
          <a:bodyPr/>
          <a:lstStyle/>
          <a:p>
            <a:r>
              <a:rPr lang="hu-HU" dirty="0" smtClean="0"/>
              <a:t>Általános szabály: értékpapírok eredményhatásait a pénzügy műveletek között, nettó módon kell kimutatni</a:t>
            </a:r>
          </a:p>
          <a:p>
            <a:pPr lvl="1"/>
            <a:r>
              <a:rPr lang="hu-HU" dirty="0" smtClean="0"/>
              <a:t>Az eseményből eredő bevétel és a kapcsolódó ráfordítás különbségét, ha</a:t>
            </a:r>
          </a:p>
          <a:p>
            <a:pPr lvl="2"/>
            <a:r>
              <a:rPr lang="hu-HU" dirty="0"/>
              <a:t>Bevétel &gt; Ráfordítás → </a:t>
            </a:r>
            <a:r>
              <a:rPr lang="hu-HU" dirty="0" smtClean="0"/>
              <a:t>árfolyamnyereség: PB</a:t>
            </a:r>
            <a:endParaRPr lang="hu-HU" dirty="0"/>
          </a:p>
          <a:p>
            <a:pPr lvl="2"/>
            <a:r>
              <a:rPr lang="hu-HU" dirty="0"/>
              <a:t>Bevétel &lt; Ráfordítás → </a:t>
            </a:r>
            <a:r>
              <a:rPr lang="hu-HU" dirty="0" smtClean="0"/>
              <a:t>árfolyamveszteség: PR</a:t>
            </a:r>
          </a:p>
          <a:p>
            <a:pPr lvl="1"/>
            <a:r>
              <a:rPr lang="hu-HU" dirty="0" smtClean="0"/>
              <a:t>A fordulónapi értékkorrekciók</a:t>
            </a:r>
          </a:p>
          <a:p>
            <a:pPr lvl="2"/>
            <a:r>
              <a:rPr lang="hu-HU" dirty="0" smtClean="0"/>
              <a:t>Értékvesztés → PR</a:t>
            </a:r>
          </a:p>
          <a:p>
            <a:pPr lvl="2"/>
            <a:r>
              <a:rPr lang="hu-HU" dirty="0" smtClean="0"/>
              <a:t>(Értékvesztés) visszaírása → </a:t>
            </a:r>
            <a:r>
              <a:rPr lang="hu-HU" b="1" dirty="0" smtClean="0">
                <a:solidFill>
                  <a:srgbClr val="FF0000"/>
                </a:solidFill>
              </a:rPr>
              <a:t>PR (–)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53D3-C352-4B58-B16F-64A1D963B0DB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ÉVKÖZI KIVEZETÉSEK</a:t>
            </a:r>
            <a:endParaRPr lang="hu-HU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Általános </a:t>
            </a:r>
            <a:r>
              <a:rPr lang="hu-HU" dirty="0" err="1" smtClean="0"/>
              <a:t>mozgásnemek</a:t>
            </a:r>
            <a:endParaRPr lang="hu-HU" dirty="0" smtClean="0"/>
          </a:p>
          <a:p>
            <a:pPr lvl="1"/>
            <a:r>
              <a:rPr lang="hu-HU" dirty="0" smtClean="0"/>
              <a:t>Eladás </a:t>
            </a:r>
          </a:p>
          <a:p>
            <a:pPr lvl="2"/>
            <a:r>
              <a:rPr lang="hu-HU" dirty="0" smtClean="0"/>
              <a:t>Értékesítés árfolyamnyeresége → PB</a:t>
            </a:r>
          </a:p>
          <a:p>
            <a:pPr lvl="2"/>
            <a:r>
              <a:rPr lang="hu-HU" dirty="0" smtClean="0"/>
              <a:t>Értékesítés árfolyamvesztesége → PR</a:t>
            </a:r>
          </a:p>
          <a:p>
            <a:pPr lvl="1"/>
            <a:r>
              <a:rPr lang="hu-HU" dirty="0" smtClean="0"/>
              <a:t>Apportként átadott</a:t>
            </a:r>
          </a:p>
          <a:p>
            <a:pPr lvl="2"/>
            <a:r>
              <a:rPr lang="hu-HU" dirty="0" smtClean="0"/>
              <a:t>Ha TSZÉ &gt; KSZÉ → PB</a:t>
            </a:r>
          </a:p>
          <a:p>
            <a:pPr lvl="2"/>
            <a:r>
              <a:rPr lang="hu-HU" dirty="0" smtClean="0"/>
              <a:t>Ha TSZÉ &lt; KSZÉ → PR</a:t>
            </a:r>
          </a:p>
          <a:p>
            <a:pPr lvl="1"/>
            <a:r>
              <a:rPr lang="hu-HU" dirty="0" smtClean="0"/>
              <a:t>Térítés nélküli átadás PR</a:t>
            </a:r>
          </a:p>
          <a:p>
            <a:pPr lvl="1"/>
            <a:r>
              <a:rPr lang="hu-HU" dirty="0" smtClean="0"/>
              <a:t>Kivezetések értékelése</a:t>
            </a:r>
          </a:p>
          <a:p>
            <a:pPr lvl="2"/>
            <a:r>
              <a:rPr lang="hu-HU" dirty="0"/>
              <a:t>e</a:t>
            </a:r>
            <a:r>
              <a:rPr lang="hu-HU" dirty="0" smtClean="0"/>
              <a:t>gyedi vagy csoportos értékelés (átlag, FIFO) alkalmazása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53D3-C352-4B58-B16F-64A1D963B0DB}" type="slidenum">
              <a:rPr lang="hu-HU" smtClean="0"/>
              <a:pPr/>
              <a:t>36</a:t>
            </a:fld>
            <a:endParaRPr lang="hu-HU"/>
          </a:p>
        </p:txBody>
      </p:sp>
      <p:sp>
        <p:nvSpPr>
          <p:cNvPr id="2" name="Téglalap 1"/>
          <p:cNvSpPr/>
          <p:nvPr/>
        </p:nvSpPr>
        <p:spPr bwMode="auto">
          <a:xfrm>
            <a:off x="6960096" y="3403848"/>
            <a:ext cx="3528392" cy="7452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dirty="0"/>
              <a:t>TSZÉ= társasági szerződés</a:t>
            </a:r>
          </a:p>
          <a:p>
            <a:r>
              <a:rPr lang="hu-HU" dirty="0"/>
              <a:t> szerinti érték</a:t>
            </a:r>
          </a:p>
        </p:txBody>
      </p:sp>
    </p:spTree>
    <p:extLst>
      <p:ext uri="{BB962C8B-B14F-4D97-AF65-F5344CB8AC3E}">
        <p14:creationId xmlns:p14="http://schemas.microsoft.com/office/powerpoint/2010/main" val="15724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ÉVKÖZI KIVEZETÉSEK</a:t>
            </a:r>
            <a:endParaRPr lang="hu-HU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Ügyeljünk az egyes esetekre!</a:t>
            </a:r>
          </a:p>
          <a:p>
            <a:pPr lvl="1"/>
            <a:r>
              <a:rPr lang="hu-HU" dirty="0" smtClean="0"/>
              <a:t>Apportként átadott tárgyi eszköz ellenében szerzünk részesedést (bekerülési jogcím)</a:t>
            </a:r>
          </a:p>
          <a:p>
            <a:pPr lvl="2"/>
            <a:r>
              <a:rPr lang="hu-HU" dirty="0" smtClean="0"/>
              <a:t>Tárgyi eszközt adunk át, tehát az eredményhatás EB vagy ER</a:t>
            </a:r>
          </a:p>
          <a:p>
            <a:pPr lvl="1"/>
            <a:r>
              <a:rPr lang="hu-HU" dirty="0" smtClean="0"/>
              <a:t>Apportként átadott részesedés ellenében szerzünk (egy másik) részesedést (kikerülési és egyben bekerülési jogcím is)</a:t>
            </a:r>
          </a:p>
          <a:p>
            <a:pPr lvl="2"/>
            <a:r>
              <a:rPr lang="hu-HU" dirty="0" smtClean="0"/>
              <a:t>Részesedést adunk át, tehát az eredményhatás PB vagy PR</a:t>
            </a:r>
          </a:p>
          <a:p>
            <a:pPr lvl="1"/>
            <a:r>
              <a:rPr lang="hu-HU" dirty="0" smtClean="0"/>
              <a:t>Apportként kapott részesedés (bekerülési jogcím)</a:t>
            </a:r>
          </a:p>
          <a:p>
            <a:pPr lvl="2"/>
            <a:r>
              <a:rPr lang="hu-HU" dirty="0" smtClean="0"/>
              <a:t>Ennek nincs eredményhatása!!!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53D3-C352-4B58-B16F-64A1D963B0DB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2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9F19-9274-4D5C-A145-C7E077E1AA7D}" type="slidenum">
              <a:rPr lang="hu-HU"/>
              <a:pPr/>
              <a:t>38</a:t>
            </a:fld>
            <a:endParaRPr lang="hu-HU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ÉVKÖZI KIVEZETÉSEK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2013" y="1557338"/>
            <a:ext cx="7924800" cy="4419600"/>
          </a:xfrm>
        </p:spPr>
        <p:txBody>
          <a:bodyPr anchor="ctr"/>
          <a:lstStyle/>
          <a:p>
            <a:r>
              <a:rPr lang="hu-HU" sz="2800" dirty="0"/>
              <a:t>Kivételes </a:t>
            </a:r>
            <a:r>
              <a:rPr lang="hu-HU" sz="2800" dirty="0" err="1"/>
              <a:t>mozgásnemek</a:t>
            </a:r>
            <a:r>
              <a:rPr lang="hu-HU" sz="2800" dirty="0"/>
              <a:t>: </a:t>
            </a:r>
          </a:p>
          <a:p>
            <a:pPr lvl="1"/>
            <a:r>
              <a:rPr lang="hu-HU" sz="2400" dirty="0"/>
              <a:t>Társaság átalakulása miatt</a:t>
            </a:r>
          </a:p>
          <a:p>
            <a:pPr lvl="2"/>
            <a:r>
              <a:rPr lang="hu-HU" sz="2000" dirty="0"/>
              <a:t>Jogelődben lévő részesedés megszűnik  és helyébe lép a jogutódban megszerzett részesedés</a:t>
            </a:r>
          </a:p>
          <a:p>
            <a:pPr lvl="3"/>
            <a:r>
              <a:rPr lang="hu-HU" sz="1600" dirty="0"/>
              <a:t>A különbség PB vagy PR </a:t>
            </a:r>
          </a:p>
          <a:p>
            <a:pPr lvl="1"/>
            <a:r>
              <a:rPr lang="hu-HU" sz="2400" dirty="0"/>
              <a:t>társaság jogutód nélküli megszűnése miatt</a:t>
            </a:r>
          </a:p>
          <a:p>
            <a:pPr lvl="2"/>
            <a:r>
              <a:rPr lang="hu-HU" sz="2000" dirty="0"/>
              <a:t>Részesedés kivezetése</a:t>
            </a:r>
          </a:p>
          <a:p>
            <a:pPr lvl="2"/>
            <a:r>
              <a:rPr lang="hu-HU" sz="2000" dirty="0"/>
              <a:t>Megszűnt részesedés ellenében kapott pénz, illetve eszköz (vagyonfelosztási javaslat szerinti értéke)</a:t>
            </a:r>
          </a:p>
          <a:p>
            <a:pPr lvl="3"/>
            <a:r>
              <a:rPr lang="hu-HU" sz="1600" dirty="0"/>
              <a:t>A különbség PB vagy PR</a:t>
            </a:r>
          </a:p>
          <a:p>
            <a:pPr lvl="1"/>
            <a:r>
              <a:rPr lang="hu-HU" sz="2400" dirty="0"/>
              <a:t>Ezek további részleteivel nem foglalkozunk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Fordulónapi értékelés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/>
            <a:r>
              <a:rPr lang="hu-HU" dirty="0" smtClean="0"/>
              <a:t>Piaci érték – könyv szerinti érték viszonya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11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605-7E56-4A9C-9635-584FB700A877}" type="slidenum">
              <a:rPr lang="hu-HU"/>
              <a:pPr/>
              <a:t>4</a:t>
            </a:fld>
            <a:endParaRPr lang="hu-HU" dirty="0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CSOPORTOSÍTÁSI LEHETŐSÉGEK (1)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FAJTA </a:t>
            </a:r>
            <a:r>
              <a:rPr lang="hu-HU" dirty="0" smtClean="0"/>
              <a:t>(megjelenési forma) SZERINT</a:t>
            </a:r>
            <a:endParaRPr lang="hu-HU" dirty="0"/>
          </a:p>
          <a:p>
            <a:pPr lvl="1">
              <a:buFont typeface="Wingdings" pitchFamily="2" charset="2"/>
              <a:buNone/>
            </a:pPr>
            <a:r>
              <a:rPr lang="hu-HU" dirty="0"/>
              <a:t>	</a:t>
            </a:r>
            <a:r>
              <a:rPr lang="hu-HU" dirty="0" smtClean="0"/>
              <a:t>ÉRTÉKPAPÍR (standardizált)</a:t>
            </a:r>
            <a:endParaRPr lang="hu-HU" dirty="0"/>
          </a:p>
          <a:p>
            <a:pPr lvl="2"/>
            <a:r>
              <a:rPr lang="hu-HU" dirty="0" smtClean="0"/>
              <a:t>TULAJDONVISZONYT </a:t>
            </a:r>
            <a:r>
              <a:rPr lang="hu-HU" dirty="0"/>
              <a:t>MEGTESTESÍTŐ</a:t>
            </a:r>
          </a:p>
          <a:p>
            <a:pPr lvl="2"/>
            <a:r>
              <a:rPr lang="hu-HU" dirty="0"/>
              <a:t>HITELVISZONYT MEGTESTESÍTŐ</a:t>
            </a:r>
          </a:p>
          <a:p>
            <a:pPr lvl="3"/>
            <a:r>
              <a:rPr lang="hu-HU" dirty="0"/>
              <a:t>KAMATOZÓ</a:t>
            </a:r>
          </a:p>
          <a:p>
            <a:pPr lvl="3"/>
            <a:r>
              <a:rPr lang="hu-HU" dirty="0"/>
              <a:t>NEM KAMATOZÓ</a:t>
            </a:r>
          </a:p>
          <a:p>
            <a:pPr lvl="3"/>
            <a:endParaRPr lang="hu-HU" dirty="0"/>
          </a:p>
          <a:p>
            <a:pPr lvl="1">
              <a:buFont typeface="Wingdings" pitchFamily="2" charset="2"/>
              <a:buNone/>
            </a:pPr>
            <a:r>
              <a:rPr lang="hu-HU" dirty="0"/>
              <a:t>	ADOTT </a:t>
            </a:r>
            <a:r>
              <a:rPr lang="hu-HU" dirty="0" smtClean="0"/>
              <a:t>KÖLCSÖN (szerződéses)</a:t>
            </a:r>
            <a:endParaRPr lang="hu-HU" dirty="0"/>
          </a:p>
          <a:p>
            <a:pPr lvl="2"/>
            <a:r>
              <a:rPr lang="hu-HU" dirty="0"/>
              <a:t>MÁS VÁLLALKOZÁSNAK (KÖLCSÖN)</a:t>
            </a:r>
          </a:p>
          <a:p>
            <a:pPr lvl="2"/>
            <a:r>
              <a:rPr lang="hu-HU" dirty="0"/>
              <a:t>PÉNZINTÉZETNEK (LEKÖTÖTT BANKBETÉT)</a:t>
            </a:r>
          </a:p>
        </p:txBody>
      </p:sp>
      <p:sp>
        <p:nvSpPr>
          <p:cNvPr id="189444" name="Line 4"/>
          <p:cNvSpPr>
            <a:spLocks noChangeShapeType="1"/>
          </p:cNvSpPr>
          <p:nvPr/>
        </p:nvSpPr>
        <p:spPr bwMode="auto">
          <a:xfrm>
            <a:off x="2495550" y="2060576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45" name="Line 5"/>
          <p:cNvSpPr>
            <a:spLocks noChangeShapeType="1"/>
          </p:cNvSpPr>
          <p:nvPr/>
        </p:nvSpPr>
        <p:spPr bwMode="auto">
          <a:xfrm>
            <a:off x="2495550" y="24209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2495550" y="49418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nimBg="1"/>
      <p:bldP spid="189445" grpId="0" animBg="1"/>
      <p:bldP spid="18944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EF79-4AA0-46A8-80C5-49876211F386}" type="slidenum">
              <a:rPr lang="hu-HU"/>
              <a:pPr/>
              <a:t>40</a:t>
            </a:fld>
            <a:endParaRPr lang="hu-H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Piaci érték és szerepe a részesedések fordulónapi értékelésénél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Mi mutathatja a piaci értéket?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tőzsdei ár (felhalmozott osztalékkal csökkentve) és tendenciája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befektetésre jutó saját tőke (annak a cégnek a saját tőkéje, ahol a befektetésünk van) és tendenciája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megtérülés valószínűsége</a:t>
            </a:r>
          </a:p>
          <a:p>
            <a:pPr>
              <a:lnSpc>
                <a:spcPct val="90000"/>
              </a:lnSpc>
            </a:pPr>
            <a:r>
              <a:rPr lang="hu-HU" sz="2800"/>
              <a:t>Üzleti év teljessége alapján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Mérlegkészítéskor ismert információk figyelembevétele</a:t>
            </a:r>
          </a:p>
          <a:p>
            <a:pPr>
              <a:lnSpc>
                <a:spcPct val="90000"/>
              </a:lnSpc>
            </a:pPr>
            <a:r>
              <a:rPr lang="hu-HU" sz="2800"/>
              <a:t>Devizás részesedés esetében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Fordulónapi választott árfolyammal számítva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4372-AB1F-4B20-B4A5-38B1183ABDE7}" type="slidenum">
              <a:rPr lang="hu-HU"/>
              <a:pPr/>
              <a:t>41</a:t>
            </a:fld>
            <a:endParaRPr lang="hu-HU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Tendencia a piaci érték érvényesítésénél: kell értékvesztés?</a:t>
            </a:r>
          </a:p>
        </p:txBody>
      </p:sp>
      <p:sp>
        <p:nvSpPr>
          <p:cNvPr id="283652" name="Line 4"/>
          <p:cNvSpPr>
            <a:spLocks noChangeShapeType="1"/>
          </p:cNvSpPr>
          <p:nvPr/>
        </p:nvSpPr>
        <p:spPr bwMode="auto">
          <a:xfrm>
            <a:off x="2927350" y="24209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>
            <a:off x="7535863" y="2492375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 flipV="1">
            <a:off x="2351088" y="4868863"/>
            <a:ext cx="7129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5" name="Text Box 7"/>
          <p:cNvSpPr txBox="1">
            <a:spLocks noChangeArrowheads="1"/>
          </p:cNvSpPr>
          <p:nvPr/>
        </p:nvSpPr>
        <p:spPr bwMode="auto">
          <a:xfrm>
            <a:off x="2722563" y="5387976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F</a:t>
            </a:r>
            <a:r>
              <a:rPr lang="hu-HU" baseline="-25000"/>
              <a:t>0</a:t>
            </a:r>
            <a:endParaRPr lang="hu-HU"/>
          </a:p>
        </p:txBody>
      </p:sp>
      <p:sp>
        <p:nvSpPr>
          <p:cNvPr id="283656" name="Text Box 8"/>
          <p:cNvSpPr txBox="1">
            <a:spLocks noChangeArrowheads="1"/>
          </p:cNvSpPr>
          <p:nvPr/>
        </p:nvSpPr>
        <p:spPr bwMode="auto">
          <a:xfrm>
            <a:off x="7339013" y="53736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F</a:t>
            </a:r>
            <a:r>
              <a:rPr lang="hu-HU" baseline="-25000"/>
              <a:t>1</a:t>
            </a:r>
            <a:endParaRPr lang="hu-HU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8904288" y="2420939"/>
            <a:ext cx="0" cy="2808287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283659" name="Text Box 11"/>
          <p:cNvSpPr txBox="1">
            <a:spLocks noChangeArrowheads="1"/>
          </p:cNvSpPr>
          <p:nvPr/>
        </p:nvSpPr>
        <p:spPr bwMode="auto">
          <a:xfrm>
            <a:off x="8543926" y="5300663"/>
            <a:ext cx="773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Bk</a:t>
            </a:r>
            <a:r>
              <a:rPr lang="hu-HU" baseline="-25000"/>
              <a:t>1</a:t>
            </a:r>
            <a:endParaRPr lang="hu-HU"/>
          </a:p>
        </p:txBody>
      </p:sp>
      <p:sp>
        <p:nvSpPr>
          <p:cNvPr id="283660" name="Line 12"/>
          <p:cNvSpPr>
            <a:spLocks noChangeShapeType="1"/>
          </p:cNvSpPr>
          <p:nvPr/>
        </p:nvSpPr>
        <p:spPr bwMode="auto">
          <a:xfrm flipV="1">
            <a:off x="2279650" y="3068638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61" name="Text Box 13"/>
          <p:cNvSpPr txBox="1">
            <a:spLocks noChangeArrowheads="1"/>
          </p:cNvSpPr>
          <p:nvPr/>
        </p:nvSpPr>
        <p:spPr bwMode="auto">
          <a:xfrm>
            <a:off x="6232525" y="2724151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KSZÉ</a:t>
            </a:r>
          </a:p>
        </p:txBody>
      </p:sp>
      <p:sp>
        <p:nvSpPr>
          <p:cNvPr id="283662" name="Freeform 14"/>
          <p:cNvSpPr>
            <a:spLocks/>
          </p:cNvSpPr>
          <p:nvPr/>
        </p:nvSpPr>
        <p:spPr bwMode="auto">
          <a:xfrm>
            <a:off x="2566988" y="2205038"/>
            <a:ext cx="6337300" cy="1668462"/>
          </a:xfrm>
          <a:custGeom>
            <a:avLst/>
            <a:gdLst>
              <a:gd name="T0" fmla="*/ 0 w 3992"/>
              <a:gd name="T1" fmla="*/ 0 h 1051"/>
              <a:gd name="T2" fmla="*/ 590 w 3992"/>
              <a:gd name="T3" fmla="*/ 136 h 1051"/>
              <a:gd name="T4" fmla="*/ 908 w 3992"/>
              <a:gd name="T5" fmla="*/ 272 h 1051"/>
              <a:gd name="T6" fmla="*/ 1588 w 3992"/>
              <a:gd name="T7" fmla="*/ 317 h 1051"/>
              <a:gd name="T8" fmla="*/ 2042 w 3992"/>
              <a:gd name="T9" fmla="*/ 453 h 1051"/>
              <a:gd name="T10" fmla="*/ 2314 w 3992"/>
              <a:gd name="T11" fmla="*/ 726 h 1051"/>
              <a:gd name="T12" fmla="*/ 2677 w 3992"/>
              <a:gd name="T13" fmla="*/ 771 h 1051"/>
              <a:gd name="T14" fmla="*/ 2994 w 3992"/>
              <a:gd name="T15" fmla="*/ 907 h 1051"/>
              <a:gd name="T16" fmla="*/ 3538 w 3992"/>
              <a:gd name="T17" fmla="*/ 952 h 1051"/>
              <a:gd name="T18" fmla="*/ 3811 w 3992"/>
              <a:gd name="T19" fmla="*/ 1043 h 1051"/>
              <a:gd name="T20" fmla="*/ 3901 w 3992"/>
              <a:gd name="T21" fmla="*/ 998 h 1051"/>
              <a:gd name="T22" fmla="*/ 3992 w 3992"/>
              <a:gd name="T23" fmla="*/ 1043 h 1051"/>
              <a:gd name="T24" fmla="*/ 3901 w 3992"/>
              <a:gd name="T25" fmla="*/ 99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92" h="1051">
                <a:moveTo>
                  <a:pt x="0" y="0"/>
                </a:moveTo>
                <a:cubicBezTo>
                  <a:pt x="219" y="45"/>
                  <a:pt x="439" y="91"/>
                  <a:pt x="590" y="136"/>
                </a:cubicBezTo>
                <a:cubicBezTo>
                  <a:pt x="741" y="181"/>
                  <a:pt x="742" y="242"/>
                  <a:pt x="908" y="272"/>
                </a:cubicBezTo>
                <a:cubicBezTo>
                  <a:pt x="1074" y="302"/>
                  <a:pt x="1399" y="287"/>
                  <a:pt x="1588" y="317"/>
                </a:cubicBezTo>
                <a:cubicBezTo>
                  <a:pt x="1777" y="347"/>
                  <a:pt x="1921" y="385"/>
                  <a:pt x="2042" y="453"/>
                </a:cubicBezTo>
                <a:cubicBezTo>
                  <a:pt x="2163" y="521"/>
                  <a:pt x="2208" y="673"/>
                  <a:pt x="2314" y="726"/>
                </a:cubicBezTo>
                <a:cubicBezTo>
                  <a:pt x="2420" y="779"/>
                  <a:pt x="2564" y="741"/>
                  <a:pt x="2677" y="771"/>
                </a:cubicBezTo>
                <a:cubicBezTo>
                  <a:pt x="2790" y="801"/>
                  <a:pt x="2851" y="877"/>
                  <a:pt x="2994" y="907"/>
                </a:cubicBezTo>
                <a:cubicBezTo>
                  <a:pt x="3137" y="937"/>
                  <a:pt x="3402" y="929"/>
                  <a:pt x="3538" y="952"/>
                </a:cubicBezTo>
                <a:cubicBezTo>
                  <a:pt x="3674" y="975"/>
                  <a:pt x="3751" y="1035"/>
                  <a:pt x="3811" y="1043"/>
                </a:cubicBezTo>
                <a:cubicBezTo>
                  <a:pt x="3871" y="1051"/>
                  <a:pt x="3871" y="998"/>
                  <a:pt x="3901" y="998"/>
                </a:cubicBezTo>
                <a:cubicBezTo>
                  <a:pt x="3931" y="998"/>
                  <a:pt x="3992" y="1043"/>
                  <a:pt x="3992" y="1043"/>
                </a:cubicBezTo>
                <a:cubicBezTo>
                  <a:pt x="3992" y="1043"/>
                  <a:pt x="3916" y="1005"/>
                  <a:pt x="3901" y="998"/>
                </a:cubicBezTo>
              </a:path>
            </a:pathLst>
          </a:cu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63" name="Text Box 15"/>
          <p:cNvSpPr txBox="1">
            <a:spLocks noChangeArrowheads="1"/>
          </p:cNvSpPr>
          <p:nvPr/>
        </p:nvSpPr>
        <p:spPr bwMode="auto">
          <a:xfrm>
            <a:off x="2984501" y="1931988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PÉ</a:t>
            </a:r>
          </a:p>
        </p:txBody>
      </p:sp>
      <p:sp>
        <p:nvSpPr>
          <p:cNvPr id="283664" name="Freeform 16"/>
          <p:cNvSpPr>
            <a:spLocks/>
          </p:cNvSpPr>
          <p:nvPr/>
        </p:nvSpPr>
        <p:spPr bwMode="auto">
          <a:xfrm>
            <a:off x="8904289" y="3608388"/>
            <a:ext cx="504825" cy="252412"/>
          </a:xfrm>
          <a:custGeom>
            <a:avLst/>
            <a:gdLst>
              <a:gd name="T0" fmla="*/ 0 w 318"/>
              <a:gd name="T1" fmla="*/ 159 h 159"/>
              <a:gd name="T2" fmla="*/ 181 w 318"/>
              <a:gd name="T3" fmla="*/ 23 h 159"/>
              <a:gd name="T4" fmla="*/ 318 w 318"/>
              <a:gd name="T5" fmla="*/ 23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8" h="159">
                <a:moveTo>
                  <a:pt x="0" y="159"/>
                </a:moveTo>
                <a:cubicBezTo>
                  <a:pt x="64" y="102"/>
                  <a:pt x="128" y="46"/>
                  <a:pt x="181" y="23"/>
                </a:cubicBezTo>
                <a:cubicBezTo>
                  <a:pt x="234" y="0"/>
                  <a:pt x="295" y="30"/>
                  <a:pt x="318" y="2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65" name="Freeform 17"/>
          <p:cNvSpPr>
            <a:spLocks/>
          </p:cNvSpPr>
          <p:nvPr/>
        </p:nvSpPr>
        <p:spPr bwMode="auto">
          <a:xfrm>
            <a:off x="8904289" y="3836989"/>
            <a:ext cx="720725" cy="384175"/>
          </a:xfrm>
          <a:custGeom>
            <a:avLst/>
            <a:gdLst>
              <a:gd name="T0" fmla="*/ 0 w 454"/>
              <a:gd name="T1" fmla="*/ 15 h 242"/>
              <a:gd name="T2" fmla="*/ 91 w 454"/>
              <a:gd name="T3" fmla="*/ 15 h 242"/>
              <a:gd name="T4" fmla="*/ 181 w 454"/>
              <a:gd name="T5" fmla="*/ 106 h 242"/>
              <a:gd name="T6" fmla="*/ 408 w 454"/>
              <a:gd name="T7" fmla="*/ 151 h 242"/>
              <a:gd name="T8" fmla="*/ 454 w 454"/>
              <a:gd name="T9" fmla="*/ 24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4" h="242">
                <a:moveTo>
                  <a:pt x="0" y="15"/>
                </a:moveTo>
                <a:cubicBezTo>
                  <a:pt x="30" y="7"/>
                  <a:pt x="61" y="0"/>
                  <a:pt x="91" y="15"/>
                </a:cubicBezTo>
                <a:cubicBezTo>
                  <a:pt x="121" y="30"/>
                  <a:pt x="128" y="83"/>
                  <a:pt x="181" y="106"/>
                </a:cubicBezTo>
                <a:cubicBezTo>
                  <a:pt x="234" y="129"/>
                  <a:pt x="363" y="128"/>
                  <a:pt x="408" y="151"/>
                </a:cubicBezTo>
                <a:cubicBezTo>
                  <a:pt x="453" y="174"/>
                  <a:pt x="446" y="227"/>
                  <a:pt x="454" y="24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Lekerekített téglalap 1"/>
          <p:cNvSpPr/>
          <p:nvPr/>
        </p:nvSpPr>
        <p:spPr bwMode="auto">
          <a:xfrm>
            <a:off x="4079776" y="3645024"/>
            <a:ext cx="194421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hu-HU" dirty="0"/>
              <a:t>Tartós?</a:t>
            </a:r>
          </a:p>
          <a:p>
            <a:r>
              <a:rPr lang="hu-HU" dirty="0" smtClean="0"/>
              <a:t>Jelentős?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DA8E-E30B-452C-B930-B2CF5B8DA840}" type="slidenum">
              <a:rPr lang="hu-HU"/>
              <a:pPr/>
              <a:t>42</a:t>
            </a:fld>
            <a:endParaRPr lang="hu-HU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Tendencia a piaci érték érvényesítésénél: kell értékvesztés?</a:t>
            </a:r>
          </a:p>
        </p:txBody>
      </p:sp>
      <p:sp>
        <p:nvSpPr>
          <p:cNvPr id="285699" name="Line 3"/>
          <p:cNvSpPr>
            <a:spLocks noChangeShapeType="1"/>
          </p:cNvSpPr>
          <p:nvPr/>
        </p:nvSpPr>
        <p:spPr bwMode="auto">
          <a:xfrm>
            <a:off x="2927350" y="24209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00" name="Line 4"/>
          <p:cNvSpPr>
            <a:spLocks noChangeShapeType="1"/>
          </p:cNvSpPr>
          <p:nvPr/>
        </p:nvSpPr>
        <p:spPr bwMode="auto">
          <a:xfrm>
            <a:off x="7535863" y="2492375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01" name="Line 5"/>
          <p:cNvSpPr>
            <a:spLocks noChangeShapeType="1"/>
          </p:cNvSpPr>
          <p:nvPr/>
        </p:nvSpPr>
        <p:spPr bwMode="auto">
          <a:xfrm flipV="1">
            <a:off x="2351088" y="4868863"/>
            <a:ext cx="7129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2722563" y="5387976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F</a:t>
            </a:r>
            <a:r>
              <a:rPr lang="hu-HU" baseline="-25000"/>
              <a:t>0</a:t>
            </a:r>
            <a:endParaRPr lang="hu-HU"/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7339013" y="53736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F</a:t>
            </a:r>
            <a:r>
              <a:rPr lang="hu-HU" baseline="-25000"/>
              <a:t>1</a:t>
            </a:r>
            <a:endParaRPr lang="hu-HU"/>
          </a:p>
        </p:txBody>
      </p:sp>
      <p:sp>
        <p:nvSpPr>
          <p:cNvPr id="285704" name="Line 8"/>
          <p:cNvSpPr>
            <a:spLocks noChangeShapeType="1"/>
          </p:cNvSpPr>
          <p:nvPr/>
        </p:nvSpPr>
        <p:spPr bwMode="auto">
          <a:xfrm>
            <a:off x="8904288" y="2420939"/>
            <a:ext cx="0" cy="2808287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8543926" y="5300663"/>
            <a:ext cx="773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Bk</a:t>
            </a:r>
            <a:r>
              <a:rPr lang="hu-HU" baseline="-25000"/>
              <a:t>1</a:t>
            </a:r>
            <a:endParaRPr lang="hu-HU"/>
          </a:p>
        </p:txBody>
      </p:sp>
      <p:sp>
        <p:nvSpPr>
          <p:cNvPr id="285706" name="Line 10"/>
          <p:cNvSpPr>
            <a:spLocks noChangeShapeType="1"/>
          </p:cNvSpPr>
          <p:nvPr/>
        </p:nvSpPr>
        <p:spPr bwMode="auto">
          <a:xfrm flipV="1">
            <a:off x="2279650" y="3068638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07" name="Text Box 11"/>
          <p:cNvSpPr txBox="1">
            <a:spLocks noChangeArrowheads="1"/>
          </p:cNvSpPr>
          <p:nvPr/>
        </p:nvSpPr>
        <p:spPr bwMode="auto">
          <a:xfrm>
            <a:off x="6232525" y="2724151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KSZÉ</a:t>
            </a: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3181351" y="3357563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PÉ</a:t>
            </a:r>
          </a:p>
        </p:txBody>
      </p:sp>
      <p:sp>
        <p:nvSpPr>
          <p:cNvPr id="285710" name="Freeform 14"/>
          <p:cNvSpPr>
            <a:spLocks/>
          </p:cNvSpPr>
          <p:nvPr/>
        </p:nvSpPr>
        <p:spPr bwMode="auto">
          <a:xfrm>
            <a:off x="8904289" y="2924176"/>
            <a:ext cx="504825" cy="252413"/>
          </a:xfrm>
          <a:custGeom>
            <a:avLst/>
            <a:gdLst>
              <a:gd name="T0" fmla="*/ 0 w 318"/>
              <a:gd name="T1" fmla="*/ 159 h 159"/>
              <a:gd name="T2" fmla="*/ 181 w 318"/>
              <a:gd name="T3" fmla="*/ 23 h 159"/>
              <a:gd name="T4" fmla="*/ 318 w 318"/>
              <a:gd name="T5" fmla="*/ 23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8" h="159">
                <a:moveTo>
                  <a:pt x="0" y="159"/>
                </a:moveTo>
                <a:cubicBezTo>
                  <a:pt x="64" y="102"/>
                  <a:pt x="128" y="46"/>
                  <a:pt x="181" y="23"/>
                </a:cubicBezTo>
                <a:cubicBezTo>
                  <a:pt x="234" y="0"/>
                  <a:pt x="295" y="30"/>
                  <a:pt x="318" y="2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1" name="Freeform 15"/>
          <p:cNvSpPr>
            <a:spLocks/>
          </p:cNvSpPr>
          <p:nvPr/>
        </p:nvSpPr>
        <p:spPr bwMode="auto">
          <a:xfrm>
            <a:off x="8904289" y="3213101"/>
            <a:ext cx="720725" cy="384175"/>
          </a:xfrm>
          <a:custGeom>
            <a:avLst/>
            <a:gdLst>
              <a:gd name="T0" fmla="*/ 0 w 454"/>
              <a:gd name="T1" fmla="*/ 15 h 242"/>
              <a:gd name="T2" fmla="*/ 91 w 454"/>
              <a:gd name="T3" fmla="*/ 15 h 242"/>
              <a:gd name="T4" fmla="*/ 181 w 454"/>
              <a:gd name="T5" fmla="*/ 106 h 242"/>
              <a:gd name="T6" fmla="*/ 408 w 454"/>
              <a:gd name="T7" fmla="*/ 151 h 242"/>
              <a:gd name="T8" fmla="*/ 454 w 454"/>
              <a:gd name="T9" fmla="*/ 24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4" h="242">
                <a:moveTo>
                  <a:pt x="0" y="15"/>
                </a:moveTo>
                <a:cubicBezTo>
                  <a:pt x="30" y="7"/>
                  <a:pt x="61" y="0"/>
                  <a:pt x="91" y="15"/>
                </a:cubicBezTo>
                <a:cubicBezTo>
                  <a:pt x="121" y="30"/>
                  <a:pt x="128" y="83"/>
                  <a:pt x="181" y="106"/>
                </a:cubicBezTo>
                <a:cubicBezTo>
                  <a:pt x="234" y="129"/>
                  <a:pt x="363" y="128"/>
                  <a:pt x="408" y="151"/>
                </a:cubicBezTo>
                <a:cubicBezTo>
                  <a:pt x="453" y="174"/>
                  <a:pt x="446" y="227"/>
                  <a:pt x="454" y="24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2" name="Freeform 16"/>
          <p:cNvSpPr>
            <a:spLocks/>
          </p:cNvSpPr>
          <p:nvPr/>
        </p:nvSpPr>
        <p:spPr bwMode="auto">
          <a:xfrm>
            <a:off x="2495550" y="3201988"/>
            <a:ext cx="6408738" cy="658812"/>
          </a:xfrm>
          <a:custGeom>
            <a:avLst/>
            <a:gdLst>
              <a:gd name="T0" fmla="*/ 0 w 4037"/>
              <a:gd name="T1" fmla="*/ 415 h 415"/>
              <a:gd name="T2" fmla="*/ 590 w 4037"/>
              <a:gd name="T3" fmla="*/ 324 h 415"/>
              <a:gd name="T4" fmla="*/ 1134 w 4037"/>
              <a:gd name="T5" fmla="*/ 143 h 415"/>
              <a:gd name="T6" fmla="*/ 1814 w 4037"/>
              <a:gd name="T7" fmla="*/ 188 h 415"/>
              <a:gd name="T8" fmla="*/ 2313 w 4037"/>
              <a:gd name="T9" fmla="*/ 52 h 415"/>
              <a:gd name="T10" fmla="*/ 3039 w 4037"/>
              <a:gd name="T11" fmla="*/ 52 h 415"/>
              <a:gd name="T12" fmla="*/ 3720 w 4037"/>
              <a:gd name="T13" fmla="*/ 7 h 415"/>
              <a:gd name="T14" fmla="*/ 4037 w 4037"/>
              <a:gd name="T15" fmla="*/ 7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37" h="415">
                <a:moveTo>
                  <a:pt x="0" y="415"/>
                </a:moveTo>
                <a:cubicBezTo>
                  <a:pt x="200" y="392"/>
                  <a:pt x="401" y="369"/>
                  <a:pt x="590" y="324"/>
                </a:cubicBezTo>
                <a:cubicBezTo>
                  <a:pt x="779" y="279"/>
                  <a:pt x="930" y="166"/>
                  <a:pt x="1134" y="143"/>
                </a:cubicBezTo>
                <a:cubicBezTo>
                  <a:pt x="1338" y="120"/>
                  <a:pt x="1618" y="203"/>
                  <a:pt x="1814" y="188"/>
                </a:cubicBezTo>
                <a:cubicBezTo>
                  <a:pt x="2010" y="173"/>
                  <a:pt x="2109" y="75"/>
                  <a:pt x="2313" y="52"/>
                </a:cubicBezTo>
                <a:cubicBezTo>
                  <a:pt x="2517" y="29"/>
                  <a:pt x="2805" y="59"/>
                  <a:pt x="3039" y="52"/>
                </a:cubicBezTo>
                <a:cubicBezTo>
                  <a:pt x="3273" y="45"/>
                  <a:pt x="3554" y="14"/>
                  <a:pt x="3720" y="7"/>
                </a:cubicBezTo>
                <a:cubicBezTo>
                  <a:pt x="3886" y="0"/>
                  <a:pt x="3984" y="7"/>
                  <a:pt x="4037" y="7"/>
                </a:cubicBezTo>
              </a:path>
            </a:pathLst>
          </a:cu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" name="Lekerekített téglalap 18"/>
          <p:cNvSpPr/>
          <p:nvPr/>
        </p:nvSpPr>
        <p:spPr bwMode="auto">
          <a:xfrm>
            <a:off x="5087888" y="3810744"/>
            <a:ext cx="194421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hu-HU" dirty="0"/>
              <a:t>Tartós?</a:t>
            </a:r>
          </a:p>
          <a:p>
            <a:r>
              <a:rPr lang="hu-HU" dirty="0" smtClean="0"/>
              <a:t>Jelentős?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04A-AD4D-4E74-90DA-DA1C30C4AEE2}" type="slidenum">
              <a:rPr lang="hu-HU"/>
              <a:pPr/>
              <a:t>43</a:t>
            </a:fld>
            <a:endParaRPr lang="hu-HU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ÉRTÉKVESZTÉS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341438"/>
            <a:ext cx="8229600" cy="4781550"/>
          </a:xfrm>
        </p:spPr>
        <p:txBody>
          <a:bodyPr anchor="ctr"/>
          <a:lstStyle/>
          <a:p>
            <a:r>
              <a:rPr lang="hu-HU"/>
              <a:t>Feltétel: PÉ &lt; KSZÉ, tartósan és jelentősen (lényegesség elve)</a:t>
            </a:r>
          </a:p>
          <a:p>
            <a:r>
              <a:rPr lang="hu-HU"/>
              <a:t>ÉV = PÉ – KSZÉ </a:t>
            </a:r>
          </a:p>
          <a:p>
            <a:r>
              <a:rPr lang="hu-HU"/>
              <a:t>Elszámolása: pénzügyi ráfordítás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BFD2-0F5A-439D-8C1E-07D3EADEFF30}" type="slidenum">
              <a:rPr lang="hu-HU"/>
              <a:pPr/>
              <a:t>44</a:t>
            </a:fld>
            <a:endParaRPr lang="hu-HU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VISSZAÍRÁS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Feltétele: </a:t>
            </a:r>
          </a:p>
          <a:p>
            <a:pPr lvl="1"/>
            <a:r>
              <a:rPr lang="hu-HU"/>
              <a:t>PÉ &gt; KSZÉ, tartósan és jelentősen, és </a:t>
            </a:r>
          </a:p>
          <a:p>
            <a:pPr lvl="1"/>
            <a:r>
              <a:rPr lang="hu-HU"/>
              <a:t>ÉV &gt; 0 (vagyis KSZÉ </a:t>
            </a:r>
            <a:r>
              <a:rPr lang="hu-HU">
                <a:cs typeface="Arial" charset="0"/>
              </a:rPr>
              <a:t>&lt;</a:t>
            </a:r>
            <a:r>
              <a:rPr lang="hu-HU"/>
              <a:t> BekÉ)</a:t>
            </a:r>
          </a:p>
          <a:p>
            <a:r>
              <a:rPr lang="hu-HU"/>
              <a:t>VÍ = PÉ – KSZÉ, ahol</a:t>
            </a:r>
          </a:p>
          <a:p>
            <a:pPr lvl="1"/>
            <a:r>
              <a:rPr lang="hu-HU"/>
              <a:t>KSZÉ = BekÉ – ÉV</a:t>
            </a:r>
          </a:p>
          <a:p>
            <a:pPr lvl="1"/>
            <a:r>
              <a:rPr lang="hu-HU"/>
              <a:t>VÍ</a:t>
            </a:r>
            <a:r>
              <a:rPr lang="hu-HU" baseline="-25000"/>
              <a:t>MAX</a:t>
            </a:r>
            <a:r>
              <a:rPr lang="hu-HU"/>
              <a:t> = ÉV</a:t>
            </a:r>
          </a:p>
          <a:p>
            <a:r>
              <a:rPr lang="hu-HU"/>
              <a:t>Elszámolása: Pénzügyi ráfordítás </a:t>
            </a:r>
            <a:r>
              <a:rPr lang="hu-HU">
                <a:solidFill>
                  <a:srgbClr val="FF0000"/>
                </a:solidFill>
              </a:rPr>
              <a:t>(–)</a:t>
            </a:r>
          </a:p>
          <a:p>
            <a:pPr lvl="1"/>
            <a:r>
              <a:rPr lang="hu-HU"/>
              <a:t>Ezt is nettó módon!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5DE-9344-4301-8A26-BD776A15D128}" type="slidenum">
              <a:rPr lang="hu-HU"/>
              <a:pPr/>
              <a:t>45</a:t>
            </a:fld>
            <a:endParaRPr lang="hu-HU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ÉV – VÍ KÖNYVELÉSE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000"/>
              <a:t>PÉNZÜGYI </a:t>
            </a:r>
            <a:r>
              <a:rPr lang="hu-HU" sz="2000">
                <a:solidFill>
                  <a:srgbClr val="FF0000"/>
                </a:solidFill>
              </a:rPr>
              <a:t>RÁF.</a:t>
            </a:r>
            <a:r>
              <a:rPr lang="hu-HU" sz="2000"/>
              <a:t>      RÉSZESEDÉSEK ÉV	    PÉNZÜGYI </a:t>
            </a:r>
            <a:r>
              <a:rPr lang="hu-HU" sz="2000">
                <a:solidFill>
                  <a:srgbClr val="FF0000"/>
                </a:solidFill>
              </a:rPr>
              <a:t>RÁF.</a:t>
            </a:r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1992313" y="3068638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>
            <a:off x="4511675" y="3068638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>
            <a:off x="8040688" y="306863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>
            <a:off x="3000375" y="306863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>
            <a:off x="6096000" y="306863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073" name="Line 9"/>
          <p:cNvSpPr>
            <a:spLocks noChangeShapeType="1"/>
          </p:cNvSpPr>
          <p:nvPr/>
        </p:nvSpPr>
        <p:spPr bwMode="auto">
          <a:xfrm>
            <a:off x="9120188" y="306863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6383339" y="3573463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>
            <a:off x="3216276" y="4076700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6621463" y="3227388"/>
            <a:ext cx="1985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ÉRTÉKVESZTÉS</a:t>
            </a: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3700464" y="3732213"/>
            <a:ext cx="1627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VISSZAÍRÁS</a:t>
            </a:r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3032125" y="5373688"/>
            <a:ext cx="6059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Vegyük észre, hogy a visszaírás negatív ráfordítás!</a:t>
            </a:r>
          </a:p>
          <a:p>
            <a:r>
              <a:rPr lang="hu-HU"/>
              <a:t>Vagyis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B310-042A-4EDC-A791-B9DCB471339C}" type="slidenum">
              <a:rPr lang="hu-HU"/>
              <a:pPr/>
              <a:t>46</a:t>
            </a:fld>
            <a:endParaRPr lang="hu-HU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ÉRTÉKHELYESBÍTÉS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7924800" cy="4709120"/>
          </a:xfrm>
        </p:spPr>
        <p:txBody>
          <a:bodyPr>
            <a:normAutofit fontScale="92500"/>
          </a:bodyPr>
          <a:lstStyle/>
          <a:p>
            <a:r>
              <a:rPr lang="hu-HU" u="sng" dirty="0">
                <a:solidFill>
                  <a:srgbClr val="FF0000"/>
                </a:solidFill>
              </a:rPr>
              <a:t>Csak tartós</a:t>
            </a:r>
            <a:r>
              <a:rPr lang="hu-HU" dirty="0"/>
              <a:t> befektetési célú részesedésnél!</a:t>
            </a:r>
          </a:p>
          <a:p>
            <a:r>
              <a:rPr lang="hu-HU" dirty="0"/>
              <a:t>Feltétel: PÉ &gt; KSZÉ, tartósan és jelentősen</a:t>
            </a:r>
          </a:p>
          <a:p>
            <a:r>
              <a:rPr lang="hu-HU" dirty="0"/>
              <a:t>ÉH = PÉ – KSZÉ</a:t>
            </a:r>
          </a:p>
          <a:p>
            <a:pPr lvl="1"/>
            <a:r>
              <a:rPr lang="hu-HU" dirty="0"/>
              <a:t>ahol KSZÉ = </a:t>
            </a:r>
            <a:r>
              <a:rPr lang="hu-HU" dirty="0" err="1" smtClean="0"/>
              <a:t>BekÉ</a:t>
            </a:r>
            <a:endParaRPr lang="hu-HU" dirty="0" smtClean="0"/>
          </a:p>
          <a:p>
            <a:pPr lvl="1"/>
            <a:r>
              <a:rPr lang="hu-HU" dirty="0" smtClean="0"/>
              <a:t>Részesedésnél ÉH csak a </a:t>
            </a:r>
            <a:r>
              <a:rPr lang="hu-HU" dirty="0" err="1" smtClean="0"/>
              <a:t>BekÉ</a:t>
            </a:r>
            <a:r>
              <a:rPr lang="hu-HU" dirty="0" smtClean="0"/>
              <a:t> fölötti PÉ esetében lehetséges</a:t>
            </a:r>
          </a:p>
          <a:p>
            <a:pPr lvl="1"/>
            <a:r>
              <a:rPr lang="hu-HU" dirty="0" err="1" smtClean="0"/>
              <a:t>Vö</a:t>
            </a:r>
            <a:r>
              <a:rPr lang="hu-HU" dirty="0" smtClean="0"/>
              <a:t>! Tárgyi eszközök esetével!</a:t>
            </a:r>
            <a:endParaRPr lang="hu-HU" dirty="0"/>
          </a:p>
          <a:p>
            <a:r>
              <a:rPr lang="hu-HU" dirty="0"/>
              <a:t>Elszámolása: Értékelési tartalékkal szemben </a:t>
            </a:r>
            <a:endParaRPr lang="hu-HU" i="1" dirty="0"/>
          </a:p>
        </p:txBody>
      </p:sp>
      <p:sp>
        <p:nvSpPr>
          <p:cNvPr id="2" name="Ellipszis feliratnak 1"/>
          <p:cNvSpPr/>
          <p:nvPr/>
        </p:nvSpPr>
        <p:spPr bwMode="auto">
          <a:xfrm>
            <a:off x="7320136" y="-27384"/>
            <a:ext cx="2808312" cy="1728192"/>
          </a:xfrm>
          <a:prstGeom prst="wedgeEllipseCallout">
            <a:avLst>
              <a:gd name="adj1" fmla="val -151561"/>
              <a:gd name="adj2" fmla="val 49146"/>
            </a:avLst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dirty="0">
                <a:solidFill>
                  <a:srgbClr val="FFFF00"/>
                </a:solidFill>
              </a:rPr>
              <a:t>Értékvesztés, visszaírás a forgatási célúaknál is lehet!!!!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Vegyük észre, hogy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A részesedés névértékének önmagában sem a bekerülési érték számításánál, sem a fordulónapi értékkorrekciók számításánál nincs szerepe!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0F42-3E47-4FD9-93DB-264EB91168D5}" type="slidenum">
              <a:rPr lang="hu-HU" smtClean="0"/>
              <a:pPr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5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 dirty="0"/>
              <a:t>Devizás részesedések értékelése </a:t>
            </a:r>
            <a:r>
              <a:rPr lang="hu-HU" sz="3800" dirty="0">
                <a:solidFill>
                  <a:srgbClr val="FFC000"/>
                </a:solidFill>
              </a:rPr>
              <a:t>(általános szabály)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Monetáris tételek közé tartozik</a:t>
            </a:r>
          </a:p>
          <a:p>
            <a:r>
              <a:rPr lang="hu-HU" dirty="0" smtClean="0"/>
              <a:t>Bekerülési érték: általános szabályok</a:t>
            </a:r>
          </a:p>
          <a:p>
            <a:pPr lvl="1"/>
            <a:r>
              <a:rPr lang="hu-HU" dirty="0" smtClean="0"/>
              <a:t>Napi választott árfolyam</a:t>
            </a:r>
          </a:p>
          <a:p>
            <a:r>
              <a:rPr lang="hu-HU" dirty="0" smtClean="0"/>
              <a:t>Realizált </a:t>
            </a:r>
            <a:r>
              <a:rPr lang="hu-HU" dirty="0" err="1" smtClean="0"/>
              <a:t>árfolyamkülönbözet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Értékesítésen elért eredményhatás két összetevője</a:t>
            </a:r>
          </a:p>
          <a:p>
            <a:pPr lvl="2"/>
            <a:r>
              <a:rPr lang="hu-HU" dirty="0" smtClean="0"/>
              <a:t>Árhatás</a:t>
            </a:r>
          </a:p>
          <a:p>
            <a:pPr lvl="2"/>
            <a:r>
              <a:rPr lang="hu-HU" dirty="0" smtClean="0"/>
              <a:t>Árfolyamhatás</a:t>
            </a:r>
          </a:p>
          <a:p>
            <a:pPr lvl="1"/>
            <a:r>
              <a:rPr lang="hu-HU" dirty="0" smtClean="0"/>
              <a:t>Egy összegben kell kimutatni</a:t>
            </a:r>
          </a:p>
          <a:p>
            <a:pPr lvl="1"/>
            <a:r>
              <a:rPr lang="hu-HU" dirty="0" smtClean="0"/>
              <a:t>Példa</a:t>
            </a:r>
          </a:p>
          <a:p>
            <a:pPr lvl="2"/>
            <a:r>
              <a:rPr lang="hu-HU" dirty="0" smtClean="0"/>
              <a:t>1000 € bekerülési értékű részvény eladása 1300 </a:t>
            </a:r>
            <a:r>
              <a:rPr lang="hu-HU" dirty="0" err="1" smtClean="0"/>
              <a:t>€-ért</a:t>
            </a:r>
            <a:endParaRPr lang="hu-HU" dirty="0" smtClean="0"/>
          </a:p>
          <a:p>
            <a:pPr lvl="2"/>
            <a:r>
              <a:rPr lang="hu-HU" dirty="0" smtClean="0"/>
              <a:t>Árfolyamok: bekerüléskor 290 Ft/€, eladáskor 300 Ft/€</a:t>
            </a:r>
          </a:p>
          <a:p>
            <a:pPr lvl="2"/>
            <a:r>
              <a:rPr lang="hu-HU" dirty="0" smtClean="0"/>
              <a:t>Eredményhatás: (1300*300)-(1000*290)= + 100.000 Ft.</a:t>
            </a:r>
          </a:p>
          <a:p>
            <a:pPr lvl="3"/>
            <a:r>
              <a:rPr lang="hu-HU" dirty="0" smtClean="0"/>
              <a:t>Részesedésekből származó bevételek, árfolyamnyereségek tételben jelenik meg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2A5-A58D-49F4-9346-B868646DC22A}" type="slidenum">
              <a:rPr lang="hu-HU" smtClean="0"/>
              <a:pPr/>
              <a:t>48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2A5-A58D-49F4-9346-B868646DC22A}" type="slidenum">
              <a:rPr lang="hu-HU"/>
              <a:pPr/>
              <a:t>49</a:t>
            </a:fld>
            <a:endParaRPr lang="hu-HU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 dirty="0"/>
              <a:t>Devizás részesedések értékelése </a:t>
            </a:r>
            <a:r>
              <a:rPr lang="hu-HU" sz="3800" dirty="0">
                <a:solidFill>
                  <a:srgbClr val="FF9933"/>
                </a:solidFill>
              </a:rPr>
              <a:t>(általános szabály)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7924800" cy="48531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/>
              <a:t>Fordulónapi értékelés</a:t>
            </a:r>
            <a:r>
              <a:rPr lang="hu-HU" sz="2800" dirty="0"/>
              <a:t> </a:t>
            </a:r>
            <a:r>
              <a:rPr lang="hu-HU" sz="2000" dirty="0"/>
              <a:t>(Sztv. 54. § (7) </a:t>
            </a:r>
            <a:r>
              <a:rPr lang="hu-HU" sz="2000" dirty="0" err="1"/>
              <a:t>bek</a:t>
            </a:r>
            <a:r>
              <a:rPr lang="hu-HU" sz="2000" dirty="0"/>
              <a:t>.)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Árhatás (ÉV, VÍ): befektetés devizanemére vonatkozik, a piaci érték változásának hatása devizában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Meghatározása: a befektetés pénznemében (devizában)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Elszámolása a fordulónapi átértékelés előtti könyv szerinti árfolyamon</a:t>
            </a:r>
          </a:p>
          <a:p>
            <a:pPr lvl="3">
              <a:lnSpc>
                <a:spcPct val="90000"/>
              </a:lnSpc>
            </a:pPr>
            <a:r>
              <a:rPr lang="hu-HU" sz="1600" dirty="0"/>
              <a:t>Részesedések, értékpapírok, bankbetétek értékvesztése tételben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Árfolyamhatás: a deviza árfolyamváltozás hatása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Meghatározása: a befektetés pénznemének forintban kifejezett árfolyamváltozása alapján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Árhatás elszámolásával korrigált devizaösszegre</a:t>
            </a:r>
          </a:p>
          <a:p>
            <a:pPr lvl="3">
              <a:lnSpc>
                <a:spcPct val="90000"/>
              </a:lnSpc>
            </a:pPr>
            <a:r>
              <a:rPr lang="hu-HU" sz="1600" dirty="0"/>
              <a:t>Összevont </a:t>
            </a:r>
            <a:r>
              <a:rPr lang="hu-HU" sz="1600" dirty="0" err="1"/>
              <a:t>árfolyamkülönbözet</a:t>
            </a:r>
            <a:r>
              <a:rPr lang="hu-HU" sz="1600" dirty="0"/>
              <a:t> részeként (Pénzügyi műveletek egyéb bevételei vagy egyéb ráfordításai tételben)</a:t>
            </a:r>
          </a:p>
        </p:txBody>
      </p:sp>
    </p:spTree>
    <p:extLst>
      <p:ext uri="{BB962C8B-B14F-4D97-AF65-F5344CB8AC3E}">
        <p14:creationId xmlns:p14="http://schemas.microsoft.com/office/powerpoint/2010/main" val="27671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2B8-728E-4EB8-B658-7002BBAAFEF2}" type="slidenum">
              <a:rPr lang="hu-HU"/>
              <a:pPr/>
              <a:t>5</a:t>
            </a:fld>
            <a:endParaRPr lang="hu-HU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CSOPORTOSÍTÁSI LEHETŐSÉGEK (2)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TARTÓSSÁG SZERINT</a:t>
            </a:r>
          </a:p>
          <a:p>
            <a:pPr lvl="1">
              <a:buFont typeface="Wingdings" pitchFamily="2" charset="2"/>
              <a:buNone/>
            </a:pPr>
            <a:r>
              <a:rPr lang="hu-HU"/>
              <a:t>	TARTÓS (A/III.)</a:t>
            </a:r>
          </a:p>
          <a:p>
            <a:pPr lvl="3">
              <a:buFont typeface="Wingdings" pitchFamily="2" charset="2"/>
              <a:buNone/>
            </a:pPr>
            <a:endParaRPr lang="hu-HU"/>
          </a:p>
          <a:p>
            <a:pPr lvl="3">
              <a:buFont typeface="Wingdings" pitchFamily="2" charset="2"/>
              <a:buNone/>
            </a:pPr>
            <a:endParaRPr lang="hu-HU"/>
          </a:p>
          <a:p>
            <a:pPr lvl="3">
              <a:buFont typeface="Wingdings" pitchFamily="2" charset="2"/>
              <a:buNone/>
            </a:pPr>
            <a:endParaRPr lang="hu-HU"/>
          </a:p>
          <a:p>
            <a:pPr lvl="3">
              <a:buFont typeface="Wingdings" pitchFamily="2" charset="2"/>
              <a:buNone/>
            </a:pPr>
            <a:endParaRPr lang="hu-HU"/>
          </a:p>
          <a:p>
            <a:pPr lvl="3">
              <a:buFont typeface="Wingdings" pitchFamily="2" charset="2"/>
              <a:buNone/>
            </a:pPr>
            <a:endParaRPr lang="hu-HU"/>
          </a:p>
          <a:p>
            <a:pPr lvl="1">
              <a:buFont typeface="Wingdings" pitchFamily="2" charset="2"/>
              <a:buNone/>
            </a:pPr>
            <a:r>
              <a:rPr lang="hu-HU"/>
              <a:t>	FORGATÁSI CÉLÚ (B/II, B/III, B/IV.)</a:t>
            </a:r>
          </a:p>
          <a:p>
            <a:pPr lvl="2">
              <a:buFont typeface="Wingdings" pitchFamily="2" charset="2"/>
              <a:buNone/>
            </a:pPr>
            <a:endParaRPr lang="hu-HU"/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2495550" y="2060575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>
            <a:off x="2495550" y="24209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2495550" y="47974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0471" name="Line 7"/>
          <p:cNvSpPr>
            <a:spLocks noChangeShapeType="1"/>
          </p:cNvSpPr>
          <p:nvPr/>
        </p:nvSpPr>
        <p:spPr bwMode="auto">
          <a:xfrm>
            <a:off x="3575050" y="2708276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0472" name="Line 8"/>
          <p:cNvSpPr>
            <a:spLocks noChangeShapeType="1"/>
          </p:cNvSpPr>
          <p:nvPr/>
        </p:nvSpPr>
        <p:spPr bwMode="auto">
          <a:xfrm flipV="1">
            <a:off x="4079875" y="263683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nimBg="1"/>
      <p:bldP spid="190469" grpId="0" animBg="1"/>
      <p:bldP spid="190470" grpId="0" animBg="1"/>
      <p:bldP spid="190471" grpId="0" animBg="1"/>
      <p:bldP spid="19047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3DE0-E359-42BE-9430-70871F0562C8}" type="slidenum">
              <a:rPr lang="hu-HU"/>
              <a:pPr/>
              <a:t>50</a:t>
            </a:fld>
            <a:endParaRPr lang="hu-HU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PÉLDA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/>
              <a:t>2017. 04. 12. vásárlás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Vételár 1000 €, bekerülési árfolyam 300 Ft/€, bekerülési érték 300.000 Ft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2017. 12. 31.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Piaci érték 800 €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Fordulónapi árfolyam 310 Ft/€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Árhatás = 200*300 = 60.000 Ft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Elszámolása értékvesztésként (87. – 179.)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Árfolyamhatás = (1000-200)*(310-300) = 8.000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Elszámolása az összevont </a:t>
            </a:r>
            <a:r>
              <a:rPr lang="hu-HU" sz="1800" dirty="0" err="1"/>
              <a:t>árfolyamkülönbözet</a:t>
            </a:r>
            <a:r>
              <a:rPr lang="hu-HU" sz="1800" dirty="0"/>
              <a:t> részeként (17. – [368])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Mérlegérték = 300.000-60.000+8.000 = 248.000 Ft, azaz 800*310</a:t>
            </a: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3197225" y="5902325"/>
            <a:ext cx="551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1600"/>
              <a:t>ahol: [368] árfolyamkülönbözeti elszámolási számla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2534-F2E2-4B62-8B77-04FC5596EEF9}" type="slidenum">
              <a:rPr lang="hu-HU"/>
              <a:pPr/>
              <a:t>51</a:t>
            </a:fld>
            <a:endParaRPr lang="hu-HU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HOZAM ELSZÁMOLÁS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Hozam: osztalék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pénzügyi bevétel</a:t>
            </a:r>
          </a:p>
          <a:p>
            <a:r>
              <a:rPr lang="hu-HU" dirty="0">
                <a:cs typeface="Times New Roman" pitchFamily="18" charset="0"/>
              </a:rPr>
              <a:t>Mi a gond?</a:t>
            </a:r>
          </a:p>
          <a:p>
            <a:pPr lvl="1"/>
            <a:r>
              <a:rPr lang="hu-HU" dirty="0">
                <a:cs typeface="Times New Roman" pitchFamily="18" charset="0"/>
              </a:rPr>
              <a:t>Nem ismert előre a mértéke, összege</a:t>
            </a:r>
          </a:p>
          <a:p>
            <a:pPr lvl="1"/>
            <a:r>
              <a:rPr lang="hu-HU" dirty="0">
                <a:cs typeface="Times New Roman" pitchFamily="18" charset="0"/>
              </a:rPr>
              <a:t>Ki dönt róla és mikor?</a:t>
            </a:r>
          </a:p>
          <a:p>
            <a:pPr lvl="1"/>
            <a:r>
              <a:rPr lang="hu-HU" dirty="0">
                <a:cs typeface="Times New Roman" pitchFamily="18" charset="0"/>
              </a:rPr>
              <a:t>És mi ennek a következménye a tulajdonos elszámolásaira?</a:t>
            </a:r>
          </a:p>
          <a:p>
            <a:pPr lvl="1"/>
            <a:r>
              <a:rPr lang="hu-HU" dirty="0" smtClean="0">
                <a:cs typeface="Times New Roman" pitchFamily="18" charset="0"/>
              </a:rPr>
              <a:t>Az osztalék nem abban az évben jelenik meg, amelyikre vonatkozik, hanem amelyikben döntenek róla</a:t>
            </a:r>
            <a:endParaRPr lang="hu-HU" dirty="0">
              <a:cs typeface="Times New Roman" pitchFamily="18" charset="0"/>
            </a:endParaRPr>
          </a:p>
          <a:p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Osztalék elszámolása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Mikor kell könyvelni?</a:t>
            </a:r>
          </a:p>
          <a:p>
            <a:pPr lvl="1"/>
            <a:r>
              <a:rPr lang="hu-HU" dirty="0" smtClean="0"/>
              <a:t>Az osztalékról szóló döntés napjával</a:t>
            </a:r>
            <a:endParaRPr lang="hu-HU" dirty="0"/>
          </a:p>
          <a:p>
            <a:r>
              <a:rPr lang="hu-HU" dirty="0" smtClean="0"/>
              <a:t>Anyavállalat (aki kapja)</a:t>
            </a:r>
          </a:p>
          <a:p>
            <a:pPr lvl="1"/>
            <a:r>
              <a:rPr lang="hu-HU" dirty="0" smtClean="0"/>
              <a:t>Követelés (</a:t>
            </a:r>
            <a:r>
              <a:rPr lang="hu-HU" dirty="0" err="1" smtClean="0"/>
              <a:t>LV-vel</a:t>
            </a:r>
            <a:r>
              <a:rPr lang="hu-HU" dirty="0" smtClean="0"/>
              <a:t> szemben) – Pénzügyi bevétel</a:t>
            </a:r>
          </a:p>
          <a:p>
            <a:r>
              <a:rPr lang="hu-HU" dirty="0" smtClean="0"/>
              <a:t>Leányvállalat (aki fizeti)</a:t>
            </a:r>
          </a:p>
          <a:p>
            <a:pPr lvl="1"/>
            <a:r>
              <a:rPr lang="hu-HU" dirty="0" smtClean="0"/>
              <a:t>Eredménytartalék – Kötelezettség (</a:t>
            </a:r>
            <a:r>
              <a:rPr lang="hu-HU" dirty="0" err="1" smtClean="0"/>
              <a:t>AV-vel</a:t>
            </a:r>
            <a:r>
              <a:rPr lang="hu-HU" dirty="0" smtClean="0"/>
              <a:t> szemben)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0F42-3E47-4FD9-93DB-264EB91168D5}" type="slidenum">
              <a:rPr lang="hu-HU" smtClean="0"/>
              <a:pPr/>
              <a:t>52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89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Osztalék elszámolása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0F42-3E47-4FD9-93DB-264EB91168D5}" type="slidenum">
              <a:rPr lang="hu-HU" smtClean="0"/>
              <a:pPr/>
              <a:t>53</a:t>
            </a:fld>
            <a:endParaRPr lang="hu-HU"/>
          </a:p>
        </p:txBody>
      </p:sp>
      <p:cxnSp>
        <p:nvCxnSpPr>
          <p:cNvPr id="9" name="Egyenes összekötő nyíllal 8"/>
          <p:cNvCxnSpPr/>
          <p:nvPr/>
        </p:nvCxnSpPr>
        <p:spPr bwMode="auto">
          <a:xfrm flipV="1">
            <a:off x="2207568" y="3501008"/>
            <a:ext cx="7632848" cy="720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>
            <a:off x="3503712" y="2996952"/>
            <a:ext cx="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églalap 11"/>
          <p:cNvSpPr/>
          <p:nvPr/>
        </p:nvSpPr>
        <p:spPr bwMode="auto">
          <a:xfrm>
            <a:off x="2783632" y="2636912"/>
            <a:ext cx="151216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dirty="0"/>
              <a:t>fordulónap</a:t>
            </a:r>
          </a:p>
        </p:txBody>
      </p:sp>
      <p:cxnSp>
        <p:nvCxnSpPr>
          <p:cNvPr id="14" name="Egyenes összekötő nyíllal 13"/>
          <p:cNvCxnSpPr/>
          <p:nvPr/>
        </p:nvCxnSpPr>
        <p:spPr bwMode="auto">
          <a:xfrm>
            <a:off x="5735960" y="2204864"/>
            <a:ext cx="0" cy="2736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églalap 14"/>
          <p:cNvSpPr/>
          <p:nvPr/>
        </p:nvSpPr>
        <p:spPr bwMode="auto">
          <a:xfrm>
            <a:off x="5015880" y="3212976"/>
            <a:ext cx="1512168" cy="7200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dirty="0"/>
              <a:t>Döntés az osztalékról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4724418" y="1556793"/>
            <a:ext cx="2019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Tulajdonos (AV)</a:t>
            </a:r>
          </a:p>
          <a:p>
            <a:r>
              <a:rPr lang="hu-HU" dirty="0" smtClean="0"/>
              <a:t>368. – 97.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731886" y="5013177"/>
            <a:ext cx="2093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Társaság (LV)</a:t>
            </a:r>
          </a:p>
          <a:p>
            <a:r>
              <a:rPr lang="hu-HU" dirty="0" smtClean="0"/>
              <a:t>413. – 458/459.</a:t>
            </a:r>
            <a:endParaRPr lang="hu-HU" dirty="0"/>
          </a:p>
        </p:txBody>
      </p:sp>
      <p:cxnSp>
        <p:nvCxnSpPr>
          <p:cNvPr id="18" name="Egyenes összekötő nyíllal 17"/>
          <p:cNvCxnSpPr/>
          <p:nvPr/>
        </p:nvCxnSpPr>
        <p:spPr bwMode="auto">
          <a:xfrm>
            <a:off x="8760296" y="2636912"/>
            <a:ext cx="0" cy="1872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églalap 19"/>
          <p:cNvSpPr/>
          <p:nvPr/>
        </p:nvSpPr>
        <p:spPr bwMode="auto">
          <a:xfrm>
            <a:off x="7968208" y="3212976"/>
            <a:ext cx="1512168" cy="7200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dirty="0"/>
              <a:t>Osztalék kifizetése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7748754" y="1990582"/>
            <a:ext cx="2019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Tulajdonos (AV)</a:t>
            </a:r>
          </a:p>
          <a:p>
            <a:r>
              <a:rPr lang="hu-HU" dirty="0" smtClean="0"/>
              <a:t>384. – 368.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606439" y="4509121"/>
            <a:ext cx="22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Társaság (LV)</a:t>
            </a:r>
          </a:p>
          <a:p>
            <a:r>
              <a:rPr lang="hu-HU" dirty="0" smtClean="0"/>
              <a:t>458/459. – 384.0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85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(1)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Részesedés névértéke 100.000, vételára 132.000, bekerülési értéke 136.000</a:t>
            </a:r>
          </a:p>
          <a:p>
            <a:r>
              <a:rPr lang="hu-HU" dirty="0" smtClean="0"/>
              <a:t>20x5. 12. 31-i piaci érték</a:t>
            </a:r>
          </a:p>
          <a:p>
            <a:pPr lvl="1"/>
            <a:r>
              <a:rPr lang="hu-HU" dirty="0" smtClean="0"/>
              <a:t>a) </a:t>
            </a:r>
            <a:r>
              <a:rPr lang="hu-HU" dirty="0"/>
              <a:t>129.000</a:t>
            </a:r>
          </a:p>
          <a:p>
            <a:pPr lvl="1"/>
            <a:r>
              <a:rPr lang="hu-HU" dirty="0"/>
              <a:t>b) </a:t>
            </a:r>
            <a:r>
              <a:rPr lang="hu-HU" dirty="0" smtClean="0"/>
              <a:t>147.000</a:t>
            </a:r>
          </a:p>
          <a:p>
            <a:r>
              <a:rPr lang="hu-HU" dirty="0" smtClean="0"/>
              <a:t>Mennyi a 20x5. 12. 31-i mérlegérték?</a:t>
            </a:r>
            <a:endParaRPr lang="hu-HU" dirty="0"/>
          </a:p>
          <a:p>
            <a:r>
              <a:rPr lang="hu-HU" dirty="0" smtClean="0"/>
              <a:t>Határozza meg a kapcsolódó főkönyvi számlák 20x6. 01. 01-jei nyitóegyenlegét!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54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8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a teendő 20x6. 12. 31-én, ha a piaci érték</a:t>
            </a:r>
          </a:p>
          <a:p>
            <a:pPr lvl="1"/>
            <a:r>
              <a:rPr lang="hu-HU" dirty="0" smtClean="0"/>
              <a:t>134.000</a:t>
            </a:r>
          </a:p>
          <a:p>
            <a:pPr lvl="1"/>
            <a:r>
              <a:rPr lang="hu-HU" dirty="0" smtClean="0"/>
              <a:t>124.000</a:t>
            </a:r>
          </a:p>
          <a:p>
            <a:pPr lvl="1"/>
            <a:r>
              <a:rPr lang="hu-HU" dirty="0" smtClean="0"/>
              <a:t>140.000</a:t>
            </a:r>
          </a:p>
          <a:p>
            <a:pPr lvl="1"/>
            <a:r>
              <a:rPr lang="hu-HU" dirty="0" smtClean="0"/>
              <a:t>154.000</a:t>
            </a:r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55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94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változna a kidolgozás </a:t>
            </a:r>
            <a:r>
              <a:rPr lang="hu-HU" dirty="0" err="1" smtClean="0"/>
              <a:t>MEgyÉB</a:t>
            </a:r>
            <a:r>
              <a:rPr lang="hu-HU" dirty="0" smtClean="0"/>
              <a:t> esetében?</a:t>
            </a:r>
          </a:p>
          <a:p>
            <a:pPr lvl="1"/>
            <a:r>
              <a:rPr lang="hu-HU" dirty="0" smtClean="0"/>
              <a:t>Általában?</a:t>
            </a:r>
          </a:p>
          <a:p>
            <a:pPr lvl="1"/>
            <a:r>
              <a:rPr lang="hu-HU" dirty="0" err="1" smtClean="0"/>
              <a:t>Kkt</a:t>
            </a:r>
            <a:r>
              <a:rPr lang="hu-HU" dirty="0" smtClean="0"/>
              <a:t>, bt esetében?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56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46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Részesedés névértéke 10.000 €, vételára 16.000 € (bekerülési árfolyam 300 Ft/€)</a:t>
            </a:r>
          </a:p>
          <a:p>
            <a:r>
              <a:rPr lang="hu-HU" sz="2800" dirty="0"/>
              <a:t>20x5. 12. 31-i piaci érték</a:t>
            </a:r>
          </a:p>
          <a:p>
            <a:pPr lvl="1"/>
            <a:r>
              <a:rPr lang="hu-HU" sz="2400" dirty="0"/>
              <a:t>a) 12.000 €</a:t>
            </a:r>
          </a:p>
          <a:p>
            <a:pPr lvl="1"/>
            <a:r>
              <a:rPr lang="hu-HU" sz="2400" dirty="0"/>
              <a:t>b) 19.000 €</a:t>
            </a:r>
          </a:p>
          <a:p>
            <a:r>
              <a:rPr lang="hu-HU" sz="2800" dirty="0"/>
              <a:t>20x5. 12. 31-i választott árfolyam 305 Ft/€</a:t>
            </a:r>
          </a:p>
          <a:p>
            <a:r>
              <a:rPr lang="hu-HU" sz="2800" dirty="0"/>
              <a:t>Mennyi a mérlegérték?</a:t>
            </a:r>
          </a:p>
          <a:p>
            <a:r>
              <a:rPr lang="hu-HU" sz="2800" dirty="0"/>
              <a:t>Mennyi az ár- és árfolyamhatás?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57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98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Mérlegérték</a:t>
            </a:r>
          </a:p>
          <a:p>
            <a:pPr lvl="1"/>
            <a:r>
              <a:rPr lang="hu-HU" dirty="0" smtClean="0"/>
              <a:t>a) 12.000*305</a:t>
            </a:r>
          </a:p>
          <a:p>
            <a:pPr lvl="1"/>
            <a:r>
              <a:rPr lang="hu-HU" dirty="0" smtClean="0"/>
              <a:t>b) 16.000*305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58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92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Árhatás</a:t>
            </a:r>
          </a:p>
          <a:p>
            <a:pPr lvl="1"/>
            <a:r>
              <a:rPr lang="hu-HU" dirty="0" smtClean="0"/>
              <a:t>a) 4*300</a:t>
            </a:r>
          </a:p>
          <a:p>
            <a:pPr lvl="1"/>
            <a:r>
              <a:rPr lang="hu-HU" dirty="0" smtClean="0"/>
              <a:t>b) 3*305</a:t>
            </a:r>
          </a:p>
          <a:p>
            <a:r>
              <a:rPr lang="hu-HU" dirty="0" smtClean="0"/>
              <a:t>Árfolyamhatás</a:t>
            </a:r>
          </a:p>
          <a:p>
            <a:pPr lvl="1"/>
            <a:r>
              <a:rPr lang="hu-HU" dirty="0" smtClean="0"/>
              <a:t>a) 12*(305-300)</a:t>
            </a:r>
          </a:p>
          <a:p>
            <a:pPr lvl="1"/>
            <a:r>
              <a:rPr lang="hu-HU" dirty="0" smtClean="0"/>
              <a:t>b) 16*(305-300)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761E-795D-4411-8FBC-E80B99B653B5}" type="slidenum">
              <a:rPr lang="hu-HU" smtClean="0"/>
              <a:pPr/>
              <a:t>59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8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49AA-388B-4587-997F-700524804381}" type="slidenum">
              <a:rPr lang="hu-HU"/>
              <a:pPr/>
              <a:t>6</a:t>
            </a:fld>
            <a:endParaRPr lang="hu-HU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CSOPORTOSÍTÁSI LEHETŐSÉGEK (3)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KAPCSOLAT IRÁNYA SZERINT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	FÜGGETLEN FÉL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HITELVISZONYT MEGTESTESÍTŐ ÉP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KÖLCSÖN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endParaRPr lang="hu-HU" dirty="0"/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endParaRPr lang="hu-HU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	NEM FÜGGETLEN FÉL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hu-HU" dirty="0"/>
          </a:p>
          <a:p>
            <a:pPr lvl="2">
              <a:lnSpc>
                <a:spcPct val="90000"/>
              </a:lnSpc>
            </a:pPr>
            <a:r>
              <a:rPr lang="hu-HU" dirty="0"/>
              <a:t>TULAJDONVISZONYT </a:t>
            </a:r>
            <a:r>
              <a:rPr lang="hu-HU" dirty="0" smtClean="0"/>
              <a:t>MEGTESTESÍTŐ ÉP</a:t>
            </a:r>
            <a:endParaRPr lang="hu-HU" dirty="0"/>
          </a:p>
          <a:p>
            <a:pPr lvl="2">
              <a:lnSpc>
                <a:spcPct val="90000"/>
              </a:lnSpc>
            </a:pPr>
            <a:r>
              <a:rPr lang="hu-HU" dirty="0"/>
              <a:t>HITELVISZONYT </a:t>
            </a:r>
            <a:r>
              <a:rPr lang="hu-HU" dirty="0" smtClean="0"/>
              <a:t>MEGTESTESÍTŐ ÉP</a:t>
            </a:r>
            <a:endParaRPr lang="hu-HU" dirty="0"/>
          </a:p>
          <a:p>
            <a:pPr lvl="2">
              <a:lnSpc>
                <a:spcPct val="90000"/>
              </a:lnSpc>
            </a:pPr>
            <a:r>
              <a:rPr lang="hu-HU" dirty="0"/>
              <a:t>KÖLCSÖN</a:t>
            </a:r>
          </a:p>
        </p:txBody>
      </p:sp>
      <p:sp>
        <p:nvSpPr>
          <p:cNvPr id="191492" name="Line 4"/>
          <p:cNvSpPr>
            <a:spLocks noChangeShapeType="1"/>
          </p:cNvSpPr>
          <p:nvPr/>
        </p:nvSpPr>
        <p:spPr bwMode="auto">
          <a:xfrm>
            <a:off x="2495550" y="2060576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2495550" y="24209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2495550" y="42926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7845894" y="2924945"/>
            <a:ext cx="185050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 smtClean="0"/>
              <a:t>KAPCSOLT</a:t>
            </a:r>
          </a:p>
          <a:p>
            <a:r>
              <a:rPr lang="hu-HU" dirty="0" smtClean="0"/>
              <a:t>VÁLLALKOZÁS</a:t>
            </a:r>
            <a:endParaRPr lang="hu-HU" dirty="0"/>
          </a:p>
        </p:txBody>
      </p:sp>
      <p:sp>
        <p:nvSpPr>
          <p:cNvPr id="191496" name="Text Box 8"/>
          <p:cNvSpPr txBox="1">
            <a:spLocks noChangeArrowheads="1"/>
          </p:cNvSpPr>
          <p:nvPr/>
        </p:nvSpPr>
        <p:spPr bwMode="auto">
          <a:xfrm>
            <a:off x="7320137" y="4366846"/>
            <a:ext cx="268855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EGYÉB RÉSZESEDÉSI</a:t>
            </a:r>
          </a:p>
          <a:p>
            <a:r>
              <a:rPr lang="hu-HU" dirty="0"/>
              <a:t>VISZONY</a:t>
            </a:r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>
            <a:off x="6600825" y="42926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1499" name="Line 11"/>
          <p:cNvSpPr>
            <a:spLocks noChangeShapeType="1"/>
          </p:cNvSpPr>
          <p:nvPr/>
        </p:nvSpPr>
        <p:spPr bwMode="auto">
          <a:xfrm>
            <a:off x="6888163" y="3212976"/>
            <a:ext cx="0" cy="1295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1500" name="Line 12"/>
          <p:cNvSpPr>
            <a:spLocks noChangeShapeType="1"/>
          </p:cNvSpPr>
          <p:nvPr/>
        </p:nvSpPr>
        <p:spPr bwMode="auto">
          <a:xfrm>
            <a:off x="6888163" y="4508500"/>
            <a:ext cx="39315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6888164" y="3212976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7281322" y="3646766"/>
            <a:ext cx="277511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 smtClean="0"/>
              <a:t>JELENTŐS TULAJDONI</a:t>
            </a:r>
          </a:p>
          <a:p>
            <a:r>
              <a:rPr lang="hu-HU" dirty="0" smtClean="0"/>
              <a:t>RÉSZESEDÉS</a:t>
            </a:r>
            <a:endParaRPr lang="hu-HU" dirty="0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6888088" y="3861048"/>
            <a:ext cx="39315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  <p:bldP spid="191493" grpId="0" animBg="1"/>
      <p:bldP spid="191494" grpId="0" animBg="1"/>
      <p:bldP spid="191495" grpId="0" animBg="1"/>
      <p:bldP spid="191496" grpId="0" animBg="1"/>
      <p:bldP spid="191498" grpId="0" animBg="1"/>
      <p:bldP spid="191499" grpId="0" animBg="1"/>
      <p:bldP spid="191500" grpId="0" animBg="1"/>
      <p:bldP spid="191501" grpId="0" animBg="1"/>
      <p:bldP spid="18" grpId="0" animBg="1"/>
      <p:bldP spid="1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xmlns="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62103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Értelmezések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Kapcsolt vállalkozás</a:t>
            </a:r>
          </a:p>
          <a:p>
            <a:pPr lvl="1"/>
            <a:r>
              <a:rPr lang="hu-HU" dirty="0" smtClean="0"/>
              <a:t>Anyavállalat, leányvállalat, közös vezetésű vállalat</a:t>
            </a:r>
          </a:p>
          <a:p>
            <a:r>
              <a:rPr lang="hu-HU" dirty="0" smtClean="0"/>
              <a:t>Jelentős tulajdoni részesedés</a:t>
            </a:r>
          </a:p>
          <a:p>
            <a:pPr lvl="1"/>
            <a:r>
              <a:rPr lang="hu-HU" dirty="0" smtClean="0"/>
              <a:t>20%-ot meghaladó részesedés más vállalkozásban</a:t>
            </a:r>
          </a:p>
          <a:p>
            <a:r>
              <a:rPr lang="hu-HU" dirty="0" smtClean="0"/>
              <a:t>Egyéb részesedési viszony</a:t>
            </a:r>
          </a:p>
          <a:p>
            <a:pPr lvl="1"/>
            <a:r>
              <a:rPr lang="hu-HU" dirty="0" smtClean="0"/>
              <a:t>Más vállalkozásban 20%-ot el nem érő részesedés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0F42-3E47-4FD9-93DB-264EB91168D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6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3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C66F-C0A1-4014-A37D-F1F7EDEE4FFF}" type="slidenum">
              <a:rPr lang="hu-HU"/>
              <a:pPr/>
              <a:t>8</a:t>
            </a:fld>
            <a:endParaRPr lang="hu-HU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/>
              <a:t>MEGJELENÉS A MÉRLEGBEN (1)</a:t>
            </a:r>
          </a:p>
        </p:txBody>
      </p:sp>
      <p:graphicFrame>
        <p:nvGraphicFramePr>
          <p:cNvPr id="192570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082777"/>
              </p:ext>
            </p:extLst>
          </p:nvPr>
        </p:nvGraphicFramePr>
        <p:xfrm>
          <a:off x="2517424" y="1484784"/>
          <a:ext cx="7755040" cy="4506168"/>
        </p:xfrm>
        <a:graphic>
          <a:graphicData uri="http://schemas.openxmlformats.org/drawingml/2006/table">
            <a:tbl>
              <a:tblPr/>
              <a:tblGrid>
                <a:gridCol w="983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13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A/III.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BEFEKTETETT PÉNZÜGYI ESZKÖZÖK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Tartós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részesedés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kapcsolt vállalkozásban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Tartósan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adott kölcsön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kapcsolt vállalkozásban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Tartós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jelentős tulajdoni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részesedés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Tartósan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adott kölcsön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jelentős tulajdoni részesedési viszonyban álló vállalkozásban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Egyéb tartós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részesedés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Tartósan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adott kölcsön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egyéb rész. visz. álló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váll-ban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Egyéb tartósan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adott kölcsön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Tartós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hitelviszonyt megtestesítő értékpapírok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Befektetett pénzügyi eszközök ÉH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92571" name="Line 59"/>
          <p:cNvSpPr>
            <a:spLocks noChangeShapeType="1"/>
          </p:cNvSpPr>
          <p:nvPr/>
        </p:nvSpPr>
        <p:spPr bwMode="auto">
          <a:xfrm flipH="1">
            <a:off x="2135189" y="2132856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2572" name="Line 60"/>
          <p:cNvSpPr>
            <a:spLocks noChangeShapeType="1"/>
          </p:cNvSpPr>
          <p:nvPr/>
        </p:nvSpPr>
        <p:spPr bwMode="auto">
          <a:xfrm flipH="1">
            <a:off x="2135189" y="299695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2573" name="Line 61"/>
          <p:cNvSpPr>
            <a:spLocks noChangeShapeType="1"/>
          </p:cNvSpPr>
          <p:nvPr/>
        </p:nvSpPr>
        <p:spPr bwMode="auto">
          <a:xfrm>
            <a:off x="2135188" y="2132856"/>
            <a:ext cx="0" cy="36011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2574" name="Line 62"/>
          <p:cNvSpPr>
            <a:spLocks noChangeShapeType="1"/>
          </p:cNvSpPr>
          <p:nvPr/>
        </p:nvSpPr>
        <p:spPr bwMode="auto">
          <a:xfrm>
            <a:off x="2135188" y="573405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" name="Line 60"/>
          <p:cNvSpPr>
            <a:spLocks noChangeShapeType="1"/>
          </p:cNvSpPr>
          <p:nvPr/>
        </p:nvSpPr>
        <p:spPr bwMode="auto">
          <a:xfrm flipH="1">
            <a:off x="2135561" y="407707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Alkalmazzuk az alábbi rövidítéseket!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Kapcsolt vállalkozás → KAV</a:t>
            </a:r>
          </a:p>
          <a:p>
            <a:r>
              <a:rPr lang="hu-HU" dirty="0" smtClean="0"/>
              <a:t>Jelentős tulajdoni részesedési viszonyban álló vállalkozás → JELTURÉV</a:t>
            </a:r>
          </a:p>
          <a:p>
            <a:r>
              <a:rPr lang="hu-HU" dirty="0" smtClean="0"/>
              <a:t>Egyéb részesedési viszonyban lévő vállalkozás → ERVÁV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7.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0F42-3E47-4FD9-93DB-264EB91168D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97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rekített">
  <a:themeElements>
    <a:clrScheme name="Kerekített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Kerekíte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Kerekített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2394</TotalTime>
  <Words>2593</Words>
  <Application>Microsoft Office PowerPoint</Application>
  <PresentationFormat>Egyéni</PresentationFormat>
  <Paragraphs>671</Paragraphs>
  <Slides>60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60</vt:i4>
      </vt:variant>
    </vt:vector>
  </HeadingPairs>
  <TitlesOfParts>
    <vt:vector size="63" baseType="lpstr">
      <vt:lpstr>Kerekített</vt:lpstr>
      <vt:lpstr>Részvény</vt:lpstr>
      <vt:lpstr>1_SZTE</vt:lpstr>
      <vt:lpstr>PÉNZÜGYI SZÁMVITEL</vt:lpstr>
      <vt:lpstr>Először néhány általános gondolat a pénzügyi befektetésekről …</vt:lpstr>
      <vt:lpstr>Pénzügyi befektetések</vt:lpstr>
      <vt:lpstr>CSOPORTOSÍTÁSI LEHETŐSÉGEK (1)</vt:lpstr>
      <vt:lpstr>CSOPORTOSÍTÁSI LEHETŐSÉGEK (2)</vt:lpstr>
      <vt:lpstr>CSOPORTOSÍTÁSI LEHETŐSÉGEK (3)</vt:lpstr>
      <vt:lpstr>Értelmezések</vt:lpstr>
      <vt:lpstr>MEGJELENÉS A MÉRLEGBEN (1)</vt:lpstr>
      <vt:lpstr>Alkalmazzuk az alábbi rövidítéseket!</vt:lpstr>
      <vt:lpstr>Hogyan értelmezzük tehát …</vt:lpstr>
      <vt:lpstr>MEGJELENÉS A MÉRLEGBEN (2)</vt:lpstr>
      <vt:lpstr>MEGJELENÉS A MÉRLEGBEN (3)</vt:lpstr>
      <vt:lpstr>MEGJELENÉS A MÉRLEGBEN (4)</vt:lpstr>
      <vt:lpstr>Vegyük észre, hogy</vt:lpstr>
      <vt:lpstr>ÁTSOROLÁS A MÉRLEGBEN</vt:lpstr>
      <vt:lpstr>MEGJELENÉS AZ EK-BAN: Pénzügyi műveletek eredménye</vt:lpstr>
      <vt:lpstr>Pénzügyi eredmény szerkezete</vt:lpstr>
      <vt:lpstr>Az értékpapírok számvitele</vt:lpstr>
      <vt:lpstr>ÉRTÉKPAPÍR fogalma</vt:lpstr>
      <vt:lpstr>Számviteli elszámolásban</vt:lpstr>
      <vt:lpstr>CSOPORTOSÍTÁSI LEHETŐSÉGEK (például)</vt:lpstr>
      <vt:lpstr>Tulajdonviszonyt megtestesítő értékpapírok</vt:lpstr>
      <vt:lpstr>TULAJDONVISZONYT MEGTESTESÍTŐ ÉRTÉKPAPÍROK (sztv. 3. § (6) bek. 3. pont)</vt:lpstr>
      <vt:lpstr>RÉSZESEDÉS ÉLETPÁLYÁJA</vt:lpstr>
      <vt:lpstr>Részesedések értékelési feladatai</vt:lpstr>
      <vt:lpstr>BEKERÜLÉSI ÉRTÉK</vt:lpstr>
      <vt:lpstr>Bekerülési érték: kezdő érték</vt:lpstr>
      <vt:lpstr>Bekerülési érték: járulékos tételek</vt:lpstr>
      <vt:lpstr>Példa</vt:lpstr>
      <vt:lpstr>Az opciót nem hívjuk le, mert …</vt:lpstr>
      <vt:lpstr>Az opciót lehívjuk, mert …</vt:lpstr>
      <vt:lpstr>Az opciót lehívjuk</vt:lpstr>
      <vt:lpstr>Akinek van kedve</vt:lpstr>
      <vt:lpstr>ÉVKÖZI KIVEZETÉSEK</vt:lpstr>
      <vt:lpstr>Eredményhatás kimutatása pénzügyi befektetéseknél</vt:lpstr>
      <vt:lpstr>ÉVKÖZI KIVEZETÉSEK</vt:lpstr>
      <vt:lpstr>ÉVKÖZI KIVEZETÉSEK</vt:lpstr>
      <vt:lpstr>ÉVKÖZI KIVEZETÉSEK</vt:lpstr>
      <vt:lpstr>Fordulónapi értékelés</vt:lpstr>
      <vt:lpstr>Piaci érték és szerepe a részesedések fordulónapi értékelésénél</vt:lpstr>
      <vt:lpstr>Tendencia a piaci érték érvényesítésénél: kell értékvesztés?</vt:lpstr>
      <vt:lpstr>Tendencia a piaci érték érvényesítésénél: kell értékvesztés?</vt:lpstr>
      <vt:lpstr>ÉRTÉKVESZTÉS</vt:lpstr>
      <vt:lpstr>VISSZAÍRÁS</vt:lpstr>
      <vt:lpstr>ÉV – VÍ KÖNYVELÉSE</vt:lpstr>
      <vt:lpstr>ÉRTÉKHELYESBÍTÉS</vt:lpstr>
      <vt:lpstr>Vegyük észre, hogy</vt:lpstr>
      <vt:lpstr>Devizás részesedések értékelése (általános szabály)</vt:lpstr>
      <vt:lpstr>Devizás részesedések értékelése (általános szabály)</vt:lpstr>
      <vt:lpstr>PÉLDA</vt:lpstr>
      <vt:lpstr>HOZAM ELSZÁMOLÁS</vt:lpstr>
      <vt:lpstr>Osztalék elszámolása</vt:lpstr>
      <vt:lpstr>Osztalék elszámolása</vt:lpstr>
      <vt:lpstr>Feladat (1)</vt:lpstr>
      <vt:lpstr>PowerPoint bemutató</vt:lpstr>
      <vt:lpstr>PowerPoint bemutató</vt:lpstr>
      <vt:lpstr>Feladat (2)</vt:lpstr>
      <vt:lpstr>Feladat (2)</vt:lpstr>
      <vt:lpstr>Feladat (2)</vt:lpstr>
      <vt:lpstr>Jelen tananyag  a Szegedi Tudományegyetemen készült az Európai Unió támogatásával.  Projekt azonosító: EFOP-3.4.3-16-2016-00014</vt:lpstr>
    </vt:vector>
  </TitlesOfParts>
  <Company>SZTE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GAZDASÁGI ESEMÉNYEK – KÖNYVELÉSI TÉTELEK</dc:title>
  <dc:creator>GTK</dc:creator>
  <cp:lastModifiedBy>Deak Istvan</cp:lastModifiedBy>
  <cp:revision>129</cp:revision>
  <dcterms:created xsi:type="dcterms:W3CDTF">2004-01-28T13:36:09Z</dcterms:created>
  <dcterms:modified xsi:type="dcterms:W3CDTF">2019-02-22T08:58:00Z</dcterms:modified>
</cp:coreProperties>
</file>