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6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258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92"/>
    <a:srgbClr val="EA9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33" autoAdjust="0"/>
    <p:restoredTop sz="0" autoAdjust="0"/>
  </p:normalViewPr>
  <p:slideViewPr>
    <p:cSldViewPr snapToObjects="1">
      <p:cViewPr varScale="1">
        <p:scale>
          <a:sx n="112" d="100"/>
          <a:sy n="112" d="100"/>
        </p:scale>
        <p:origin x="11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3928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832648-9041-4FCA-AAEC-566C48E40020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3391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/>
          </a:p>
        </p:txBody>
      </p:sp>
      <p:sp>
        <p:nvSpPr>
          <p:cNvPr id="5018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C88D4-2515-4B78-9211-93E3E71F320C}" type="slidenum">
              <a:rPr lang="en-US" altLang="hu-HU" smtClean="0"/>
              <a:pPr/>
              <a:t>42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52460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Jelen tananyag a Szegedi Tudományegyetemen készült az Európai Unió támogatásával. Projekt azonosító: EFOP-3.4.3-16-2016-00014</a:t>
            </a:r>
            <a:endParaRPr lang="hu-HU" kern="0" dirty="0"/>
          </a:p>
          <a:p>
            <a:endParaRPr lang="hu-HU" sz="9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Büntető eljárásjog II.</a:t>
            </a: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1761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 KÜLÖN ELJÁRÁSOK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0E95A44-47DF-4A32-AE90-5108D850FE80}"/>
              </a:ext>
            </a:extLst>
          </p:cNvPr>
          <p:cNvSpPr txBox="1"/>
          <p:nvPr/>
        </p:nvSpPr>
        <p:spPr>
          <a:xfrm>
            <a:off x="179090" y="4540185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</a:t>
            </a:r>
            <a:r>
              <a:rPr lang="hu-HU"/>
              <a:t>	</a:t>
            </a:r>
            <a:r>
              <a:rPr lang="hu-HU" b="1">
                <a:solidFill>
                  <a:schemeClr val="bg1"/>
                </a:solidFill>
              </a:rPr>
              <a:t>63 </a:t>
            </a:r>
            <a:r>
              <a:rPr lang="hu-HU" b="1" dirty="0">
                <a:solidFill>
                  <a:schemeClr val="bg1"/>
                </a:solidFill>
              </a:rPr>
              <a:t>képernyő			</a:t>
            </a:r>
            <a:r>
              <a:rPr lang="hu-HU" b="1">
                <a:solidFill>
                  <a:schemeClr val="bg1"/>
                </a:solidFill>
              </a:rPr>
              <a:t>	45 </a:t>
            </a:r>
            <a:r>
              <a:rPr lang="hu-HU" b="1" dirty="0">
                <a:solidFill>
                  <a:schemeClr val="bg1"/>
                </a:solidFill>
              </a:rPr>
              <a:t>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" name="Ábra 12" descr="Stopper">
            <a:extLst>
              <a:ext uri="{FF2B5EF4-FFF2-40B4-BE49-F238E27FC236}">
                <a16:creationId xmlns:a16="http://schemas.microsoft.com/office/drawing/2014/main" id="{0C0942A3-888B-4F3A-BF7F-F5D50A022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2672" y="4890864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82B593E5-7062-421F-A2A5-CD5D4601A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561" y="4890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artalom helye 2"/>
          <p:cNvSpPr>
            <a:spLocks noGrp="1"/>
          </p:cNvSpPr>
          <p:nvPr>
            <p:ph idx="1"/>
          </p:nvPr>
        </p:nvSpPr>
        <p:spPr>
          <a:xfrm>
            <a:off x="1547814" y="998936"/>
            <a:ext cx="7443787" cy="4806553"/>
          </a:xfrm>
        </p:spPr>
        <p:txBody>
          <a:bodyPr/>
          <a:lstStyle/>
          <a:p>
            <a:pPr marL="0" indent="0">
              <a:buFontTx/>
              <a:buChar char="-"/>
              <a:defRPr/>
            </a:pPr>
            <a:r>
              <a:rPr lang="hu-HU" altLang="hu-HU" sz="1800" b="1" dirty="0"/>
              <a:t>Speciális bizonyítási szabályok a fiatalkorúval szembeni büntetőeljárásban</a:t>
            </a:r>
            <a:r>
              <a:rPr lang="hu-HU" altLang="hu-HU" sz="1800" dirty="0"/>
              <a:t>: az </a:t>
            </a:r>
            <a:r>
              <a:rPr lang="hu-HU" altLang="hu-HU" sz="1800" dirty="0" err="1"/>
              <a:t>fk</a:t>
            </a:r>
            <a:r>
              <a:rPr lang="hu-HU" altLang="hu-HU" sz="1800" dirty="0"/>
              <a:t>. egyéni értékelése a fő szabály! </a:t>
            </a:r>
          </a:p>
          <a:p>
            <a:pPr marL="0" indent="0">
              <a:buNone/>
              <a:defRPr/>
            </a:pPr>
            <a:r>
              <a:rPr lang="hu-HU" altLang="hu-HU" sz="1800" dirty="0"/>
              <a:t>Eszközei:</a:t>
            </a:r>
          </a:p>
          <a:p>
            <a:pPr>
              <a:buFontTx/>
              <a:buNone/>
              <a:defRPr/>
            </a:pPr>
            <a:r>
              <a:rPr lang="hu-HU" sz="1800" dirty="0"/>
              <a:t>a) </a:t>
            </a:r>
            <a:r>
              <a:rPr lang="hu-HU" sz="1800" dirty="0" err="1"/>
              <a:t>a</a:t>
            </a:r>
            <a:r>
              <a:rPr lang="hu-HU" sz="1800" dirty="0"/>
              <a:t> környezettanulmány – pártfogó felügyelő készíti (</a:t>
            </a:r>
            <a:r>
              <a:rPr lang="hu-HU" sz="1800" dirty="0" err="1"/>
              <a:t>fk</a:t>
            </a:r>
            <a:r>
              <a:rPr lang="hu-HU" sz="1800" dirty="0"/>
              <a:t>. bűnmegelőzési szempontú kockázatértékelése is), </a:t>
            </a:r>
          </a:p>
          <a:p>
            <a:pPr>
              <a:buFontTx/>
              <a:buNone/>
              <a:defRPr/>
            </a:pPr>
            <a:r>
              <a:rPr lang="hu-HU" sz="1800" dirty="0"/>
              <a:t>b) a pártfogó felügyelői vélemény vagy összefoglaló pártfogó felügyelő vélemény (védelembe vétel körében megelőző pártfogás esetén), </a:t>
            </a:r>
          </a:p>
          <a:p>
            <a:pPr>
              <a:buFontTx/>
              <a:buNone/>
              <a:defRPr/>
            </a:pPr>
            <a:r>
              <a:rPr lang="hu-HU" sz="1800" dirty="0"/>
              <a:t>c) szakvélemény, </a:t>
            </a:r>
          </a:p>
          <a:p>
            <a:pPr>
              <a:buFontTx/>
              <a:buNone/>
              <a:defRPr/>
            </a:pPr>
            <a:r>
              <a:rPr lang="hu-HU" sz="1800" dirty="0"/>
              <a:t>d) a pártfogó felügyelő tanúvallomása, </a:t>
            </a:r>
          </a:p>
          <a:p>
            <a:pPr>
              <a:buFontTx/>
              <a:buNone/>
              <a:defRPr/>
            </a:pPr>
            <a:r>
              <a:rPr lang="hu-HU" sz="1800" dirty="0"/>
              <a:t>e) a fiatalkorú törvényes képviselőjének vagy a fiatalkorú gondozását ellátó más személynek a tanúvallomása. </a:t>
            </a: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2046338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1263832" y="1082585"/>
            <a:ext cx="7880168" cy="837894"/>
          </a:xfrm>
        </p:spPr>
        <p:txBody>
          <a:bodyPr/>
          <a:lstStyle/>
          <a:p>
            <a:r>
              <a:rPr lang="hu-HU" sz="3200" b="1" dirty="0">
                <a:solidFill>
                  <a:schemeClr val="tx1"/>
                </a:solidFill>
              </a:rPr>
              <a:t>Nyomozás tartamának maximalizálása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1489165" y="2023111"/>
            <a:ext cx="7654835" cy="3428763"/>
          </a:xfrm>
        </p:spPr>
        <p:txBody>
          <a:bodyPr/>
          <a:lstStyle/>
          <a:p>
            <a:pPr>
              <a:buFontTx/>
              <a:buNone/>
            </a:pPr>
            <a:r>
              <a:rPr lang="hu-HU" dirty="0" err="1"/>
              <a:t>Gyanúsítotti</a:t>
            </a:r>
            <a:r>
              <a:rPr lang="hu-HU" dirty="0"/>
              <a:t> kihallgatástól számított egy éven belül be kell fejezni, ha 5 évi </a:t>
            </a:r>
            <a:r>
              <a:rPr lang="hu-HU" dirty="0" err="1"/>
              <a:t>szv.-nél</a:t>
            </a:r>
            <a:r>
              <a:rPr lang="hu-HU" dirty="0"/>
              <a:t> nem súlyosabb </a:t>
            </a:r>
            <a:r>
              <a:rPr lang="hu-HU" dirty="0" err="1"/>
              <a:t>bcs</a:t>
            </a:r>
            <a:r>
              <a:rPr lang="hu-HU" dirty="0"/>
              <a:t> miatt van folyamatban a nyomozás.</a:t>
            </a:r>
          </a:p>
          <a:p>
            <a:pPr>
              <a:buFontTx/>
              <a:buNone/>
            </a:pPr>
            <a:r>
              <a:rPr lang="hu-HU" dirty="0"/>
              <a:t>5 évi </a:t>
            </a:r>
            <a:r>
              <a:rPr lang="hu-HU" dirty="0" err="1"/>
              <a:t>szv.-nél</a:t>
            </a:r>
            <a:r>
              <a:rPr lang="hu-HU" dirty="0"/>
              <a:t> súlyosabban büntetendő </a:t>
            </a:r>
            <a:r>
              <a:rPr lang="hu-HU" dirty="0" err="1"/>
              <a:t>bcs</a:t>
            </a:r>
            <a:r>
              <a:rPr lang="hu-HU" dirty="0"/>
              <a:t>.: </a:t>
            </a:r>
            <a:r>
              <a:rPr lang="hu-HU" dirty="0" err="1"/>
              <a:t>max</a:t>
            </a:r>
            <a:r>
              <a:rPr lang="hu-HU" dirty="0"/>
              <a:t>. 2 év a </a:t>
            </a:r>
            <a:r>
              <a:rPr lang="hu-HU" dirty="0" err="1"/>
              <a:t>gyanúsítotti</a:t>
            </a:r>
            <a:r>
              <a:rPr lang="hu-HU" dirty="0"/>
              <a:t> kihallgatástól.</a:t>
            </a:r>
          </a:p>
        </p:txBody>
      </p:sp>
    </p:spTree>
    <p:extLst>
      <p:ext uri="{BB962C8B-B14F-4D97-AF65-F5344CB8AC3E}">
        <p14:creationId xmlns:p14="http://schemas.microsoft.com/office/powerpoint/2010/main" val="101851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814" y="1052512"/>
            <a:ext cx="7443787" cy="480655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hu-HU" b="1" dirty="0"/>
              <a:t>- Az előzetes letartóztatásra vonatkozó speciális rendelkezések</a:t>
            </a:r>
            <a:r>
              <a:rPr lang="hu-HU" dirty="0"/>
              <a:t>: </a:t>
            </a:r>
          </a:p>
          <a:p>
            <a:pPr marL="0" indent="0">
              <a:buNone/>
              <a:defRPr/>
            </a:pPr>
            <a:r>
              <a:rPr lang="hu-HU" dirty="0"/>
              <a:t>1) csak abban az esetben lehet elrendelni, ha a </a:t>
            </a:r>
            <a:r>
              <a:rPr lang="hu-HU" dirty="0" err="1"/>
              <a:t>bcs</a:t>
            </a:r>
            <a:r>
              <a:rPr lang="hu-HU" dirty="0"/>
              <a:t> különös tárgyi  súlya szükségessé teszi</a:t>
            </a:r>
          </a:p>
          <a:p>
            <a:pPr marL="0" indent="0">
              <a:buNone/>
              <a:defRPr/>
            </a:pPr>
            <a:endParaRPr lang="hu-HU" dirty="0"/>
          </a:p>
          <a:p>
            <a:pPr marL="0" indent="0">
              <a:buNone/>
              <a:defRPr/>
            </a:pPr>
            <a:r>
              <a:rPr lang="hu-HU" dirty="0"/>
              <a:t>2) </a:t>
            </a:r>
            <a:r>
              <a:rPr lang="hu-HU" dirty="0" err="1"/>
              <a:t>vh</a:t>
            </a:r>
            <a:r>
              <a:rPr lang="hu-HU" dirty="0"/>
              <a:t>. helye: Bíróság dönt róla (rendőrségi fogdában kivételesen)</a:t>
            </a:r>
          </a:p>
          <a:p>
            <a:pPr marL="0" indent="0">
              <a:buNone/>
              <a:defRPr/>
            </a:pPr>
            <a:endParaRPr lang="hu-HU" dirty="0"/>
          </a:p>
          <a:p>
            <a:pPr marL="0" indent="0">
              <a:buNone/>
              <a:defRPr/>
            </a:pPr>
            <a:r>
              <a:rPr lang="hu-HU" dirty="0"/>
              <a:t>3) a felnőttkorúaktól el kell különíteni</a:t>
            </a:r>
          </a:p>
          <a:p>
            <a:pPr marL="0" indent="0">
              <a:buNone/>
              <a:defRPr/>
            </a:pPr>
            <a:endParaRPr lang="hu-HU" dirty="0"/>
          </a:p>
          <a:p>
            <a:pPr marL="0" indent="0">
              <a:buNone/>
              <a:defRPr/>
            </a:pPr>
            <a:r>
              <a:rPr lang="hu-HU" dirty="0"/>
              <a:t>4) </a:t>
            </a:r>
            <a:r>
              <a:rPr lang="hu-HU" dirty="0" err="1"/>
              <a:t>max</a:t>
            </a:r>
            <a:r>
              <a:rPr lang="hu-HU" dirty="0"/>
              <a:t>. ideje: 2 év </a:t>
            </a:r>
          </a:p>
          <a:p>
            <a:pPr marL="0" indent="0">
              <a:buNone/>
              <a:defRPr/>
            </a:pPr>
            <a:r>
              <a:rPr lang="hu-HU" dirty="0"/>
              <a:t>A bűncselekmény elkövetésekor a tizennegyedik életévét be nem töltött fiatalkorúval szemben elrendelt előzetes letartóztatás a végrehajtásától számított 1 év elteltével szűnik meg!!!</a:t>
            </a:r>
          </a:p>
          <a:p>
            <a:pPr marL="0" indent="0"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9627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idx="1"/>
          </p:nvPr>
        </p:nvSpPr>
        <p:spPr>
          <a:xfrm>
            <a:off x="1692276" y="944166"/>
            <a:ext cx="7299325" cy="4914900"/>
          </a:xfrm>
        </p:spPr>
        <p:txBody>
          <a:bodyPr/>
          <a:lstStyle/>
          <a:p>
            <a:pPr marL="0" indent="0">
              <a:buFontTx/>
              <a:buChar char="-"/>
            </a:pPr>
            <a:r>
              <a:rPr lang="hu-HU" sz="2800" b="1" dirty="0"/>
              <a:t>A feltételes ügyészi felfüggesztésre von. </a:t>
            </a:r>
            <a:r>
              <a:rPr lang="hu-HU" sz="2800" b="1" dirty="0" err="1"/>
              <a:t>spec</a:t>
            </a:r>
            <a:r>
              <a:rPr lang="hu-HU" sz="2800" b="1" dirty="0"/>
              <a:t>. szabályok:</a:t>
            </a:r>
          </a:p>
          <a:p>
            <a:pPr marL="0" indent="0">
              <a:buNone/>
            </a:pPr>
            <a:r>
              <a:rPr lang="hu-HU" sz="2800" dirty="0"/>
              <a:t>1. Általános esetkör: 8 évi </a:t>
            </a:r>
            <a:r>
              <a:rPr lang="hu-HU" sz="2800" dirty="0" err="1"/>
              <a:t>szv</a:t>
            </a:r>
            <a:r>
              <a:rPr lang="hu-HU" sz="2800" dirty="0"/>
              <a:t>.-</a:t>
            </a:r>
            <a:r>
              <a:rPr lang="hu-HU" sz="2800" dirty="0" err="1"/>
              <a:t>nél</a:t>
            </a:r>
            <a:r>
              <a:rPr lang="hu-HU" sz="2800" dirty="0"/>
              <a:t> nem súlyosabb esetben + ettől az fk. Helyes irányú fejlődése várható</a:t>
            </a:r>
          </a:p>
          <a:p>
            <a:pPr marL="0" indent="0">
              <a:buNone/>
            </a:pPr>
            <a:r>
              <a:rPr lang="hu-HU" sz="2800" dirty="0"/>
              <a:t>2. KR esetkörei: 1 -3 éves próbaidő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Pártfogó felügyelői vélemény: külön magatartási szabályok</a:t>
            </a:r>
          </a:p>
        </p:txBody>
      </p:sp>
    </p:spTree>
    <p:extLst>
      <p:ext uri="{BB962C8B-B14F-4D97-AF65-F5344CB8AC3E}">
        <p14:creationId xmlns:p14="http://schemas.microsoft.com/office/powerpoint/2010/main" val="119426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9981" y="1758587"/>
            <a:ext cx="7674020" cy="42421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2100" b="1" dirty="0"/>
              <a:t>Az előkészítő ülésre és a tárgyalásra vonatkozó </a:t>
            </a:r>
            <a:r>
              <a:rPr lang="hu-HU" sz="2100" b="1" dirty="0" err="1"/>
              <a:t>spec</a:t>
            </a:r>
            <a:r>
              <a:rPr lang="hu-HU" sz="2100" b="1" dirty="0"/>
              <a:t>. szabályok</a:t>
            </a:r>
            <a:r>
              <a:rPr lang="hu-HU" sz="2100" dirty="0"/>
              <a:t>:</a:t>
            </a:r>
          </a:p>
          <a:p>
            <a:pPr marL="0" indent="0" algn="just">
              <a:buNone/>
              <a:defRPr/>
            </a:pPr>
            <a:r>
              <a:rPr lang="hu-HU" sz="2100" dirty="0"/>
              <a:t>1) </a:t>
            </a:r>
            <a:r>
              <a:rPr lang="hu-HU" sz="2100" dirty="0" err="1"/>
              <a:t>spec</a:t>
            </a:r>
            <a:r>
              <a:rPr lang="hu-HU" sz="2100" dirty="0"/>
              <a:t>. nyilvánosság kizárási ok: ha az a fiatalkorú érdekében szükséges</a:t>
            </a:r>
          </a:p>
          <a:p>
            <a:pPr marL="0" indent="0" algn="just">
              <a:buNone/>
              <a:defRPr/>
            </a:pPr>
            <a:r>
              <a:rPr lang="hu-HU" sz="2100" dirty="0"/>
              <a:t>2) a tárgyalásnak az a része, amely a fiatalkorú helyes irányú fejlődését károsan befolyásolhatja: a fiatalkorú távollétében kell megtartani</a:t>
            </a:r>
          </a:p>
          <a:p>
            <a:pPr marL="0" indent="0" algn="just">
              <a:buNone/>
              <a:defRPr/>
            </a:pPr>
            <a:r>
              <a:rPr lang="hu-HU" sz="2100" dirty="0"/>
              <a:t>3) a tárgyaláson ügyész részvétele kötelező [a vádat sem az </a:t>
            </a:r>
            <a:r>
              <a:rPr lang="hu-HU" sz="2100" dirty="0" err="1"/>
              <a:t>ügészségi</a:t>
            </a:r>
            <a:r>
              <a:rPr lang="hu-HU" sz="2100" dirty="0"/>
              <a:t> fogalmazó, sem az alügyész nem képviselheti]</a:t>
            </a:r>
          </a:p>
          <a:p>
            <a:pPr marL="0" indent="0" algn="just">
              <a:buNone/>
              <a:defRPr/>
            </a:pPr>
            <a:r>
              <a:rPr lang="hu-HU" sz="2100" dirty="0"/>
              <a:t>4) Ügyvédjelölt nem járhat el</a:t>
            </a:r>
          </a:p>
          <a:p>
            <a:pPr>
              <a:defRPr/>
            </a:pPr>
            <a:endParaRPr lang="hu-HU" sz="2100" dirty="0"/>
          </a:p>
        </p:txBody>
      </p:sp>
    </p:spTree>
    <p:extLst>
      <p:ext uri="{BB962C8B-B14F-4D97-AF65-F5344CB8AC3E}">
        <p14:creationId xmlns:p14="http://schemas.microsoft.com/office/powerpoint/2010/main" val="185799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1331640" y="980728"/>
            <a:ext cx="7654835" cy="4232366"/>
          </a:xfrm>
        </p:spPr>
        <p:txBody>
          <a:bodyPr/>
          <a:lstStyle/>
          <a:p>
            <a:pPr>
              <a:buFontTx/>
              <a:buNone/>
            </a:pPr>
            <a:r>
              <a:rPr lang="hu-HU" sz="2800" dirty="0"/>
              <a:t>5. </a:t>
            </a:r>
            <a:r>
              <a:rPr lang="hu-HU" sz="2800" dirty="0" err="1"/>
              <a:t>Fk</a:t>
            </a:r>
            <a:r>
              <a:rPr lang="hu-HU" sz="2800" dirty="0"/>
              <a:t> jelenléte kötelező az </a:t>
            </a:r>
            <a:r>
              <a:rPr lang="hu-HU" sz="2800" dirty="0" err="1"/>
              <a:t>ek</a:t>
            </a:r>
            <a:r>
              <a:rPr lang="hu-HU" sz="2800" dirty="0"/>
              <a:t>. ülésen és a tárgyaláson</a:t>
            </a:r>
          </a:p>
          <a:p>
            <a:pPr>
              <a:buFontTx/>
              <a:buNone/>
            </a:pPr>
            <a:r>
              <a:rPr lang="hu-HU" sz="2800" dirty="0"/>
              <a:t>6. </a:t>
            </a:r>
            <a:r>
              <a:rPr lang="hu-HU" sz="2800" dirty="0" err="1"/>
              <a:t>Ek</a:t>
            </a:r>
            <a:r>
              <a:rPr lang="hu-HU" sz="2800" dirty="0"/>
              <a:t>. ülésen ha ügydöntő határozat születik: </a:t>
            </a:r>
            <a:r>
              <a:rPr lang="hu-HU" sz="2800" dirty="0" err="1"/>
              <a:t>spec</a:t>
            </a:r>
            <a:r>
              <a:rPr lang="hu-HU" sz="2800" dirty="0"/>
              <a:t>. bizonyítási eszközök (környezettanulmány, pártfogó </a:t>
            </a:r>
            <a:r>
              <a:rPr lang="hu-HU" sz="2800" dirty="0" err="1"/>
              <a:t>fü</a:t>
            </a:r>
            <a:r>
              <a:rPr lang="hu-HU" sz="2800" dirty="0"/>
              <a:t>. vél.) ismertetése</a:t>
            </a:r>
          </a:p>
          <a:p>
            <a:pPr>
              <a:buFontTx/>
              <a:buNone/>
            </a:pPr>
            <a:r>
              <a:rPr lang="hu-HU" sz="2800" dirty="0"/>
              <a:t>7. Ügyészi vádbeszédben nem tehető indítvány a javítóintézeti nevelés mértékére (bűnösséget megáll. </a:t>
            </a:r>
            <a:r>
              <a:rPr lang="hu-HU" sz="2800" dirty="0" err="1"/>
              <a:t>ít</a:t>
            </a:r>
            <a:r>
              <a:rPr lang="hu-HU" sz="2800" dirty="0"/>
              <a:t>. lesz)</a:t>
            </a:r>
          </a:p>
          <a:p>
            <a:pPr>
              <a:buFontTx/>
              <a:buNone/>
            </a:pPr>
            <a:r>
              <a:rPr lang="hu-HU" sz="2800" dirty="0"/>
              <a:t>8. Távollévő terheltes külön eljárás kizárt</a:t>
            </a:r>
          </a:p>
          <a:p>
            <a:pPr>
              <a:buFontTx/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8464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2. A katonai büntetőeljárás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120" y="2035959"/>
            <a:ext cx="8917880" cy="367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56413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1403648" y="836712"/>
            <a:ext cx="7078028" cy="4389121"/>
          </a:xfrm>
        </p:spPr>
        <p:txBody>
          <a:bodyPr/>
          <a:lstStyle/>
          <a:p>
            <a:pPr>
              <a:buFontTx/>
              <a:buNone/>
            </a:pPr>
            <a:r>
              <a:rPr lang="hu-HU" sz="2400" dirty="0"/>
              <a:t>Bíróság: kijelölt törvényszék katonai tanácsa</a:t>
            </a:r>
          </a:p>
          <a:p>
            <a:pPr>
              <a:buFontTx/>
              <a:buNone/>
            </a:pPr>
            <a:r>
              <a:rPr lang="hu-HU" sz="2400" dirty="0"/>
              <a:t>Másodfok: Fővárosi Ítélőtábla katonai tanácsa</a:t>
            </a:r>
          </a:p>
          <a:p>
            <a:pPr>
              <a:buFontTx/>
              <a:buNone/>
            </a:pPr>
            <a:r>
              <a:rPr lang="hu-HU" sz="2400" dirty="0"/>
              <a:t>B. összetétele: katonai tanács (8 évi </a:t>
            </a:r>
            <a:r>
              <a:rPr lang="hu-HU" sz="2400" dirty="0" err="1"/>
              <a:t>szv.-nél</a:t>
            </a:r>
            <a:r>
              <a:rPr lang="hu-HU" sz="2400" dirty="0"/>
              <a:t> súlyosabb büntetési tétel esetén)</a:t>
            </a:r>
          </a:p>
          <a:p>
            <a:pPr>
              <a:buFontTx/>
              <a:buNone/>
            </a:pPr>
            <a:r>
              <a:rPr lang="hu-HU" sz="2400" dirty="0"/>
              <a:t>Katonai ülnökök</a:t>
            </a:r>
          </a:p>
          <a:p>
            <a:pPr>
              <a:buFontTx/>
              <a:buNone/>
            </a:pPr>
            <a:r>
              <a:rPr lang="hu-HU" sz="2400" dirty="0"/>
              <a:t>Katonai ügyész</a:t>
            </a:r>
          </a:p>
          <a:p>
            <a:pPr>
              <a:buFontTx/>
              <a:buNone/>
            </a:pPr>
            <a:r>
              <a:rPr lang="hu-HU" sz="2400" dirty="0"/>
              <a:t>Katonai nyomozó hatóság: állományilletékes parancsnok (nyomozószerv, nyomozótiszt)</a:t>
            </a:r>
          </a:p>
          <a:p>
            <a:pPr>
              <a:buFontTx/>
              <a:buNone/>
            </a:pPr>
            <a:r>
              <a:rPr lang="hu-H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567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1518558" y="1738993"/>
            <a:ext cx="7168243" cy="3659302"/>
          </a:xfrm>
        </p:spPr>
        <p:txBody>
          <a:bodyPr/>
          <a:lstStyle/>
          <a:p>
            <a:r>
              <a:rPr lang="hu-HU" dirty="0"/>
              <a:t>Tanúvédelem: más szolgálati hely</a:t>
            </a:r>
          </a:p>
          <a:p>
            <a:r>
              <a:rPr lang="hu-HU" dirty="0"/>
              <a:t>Kényszerintézkedés: letartóztatási ok: szolgálati vagy fegyelmi okból nem hagyható szabadlábon</a:t>
            </a:r>
          </a:p>
          <a:p>
            <a:r>
              <a:rPr lang="hu-HU" dirty="0"/>
              <a:t> </a:t>
            </a:r>
            <a:r>
              <a:rPr lang="hu-HU" dirty="0" err="1"/>
              <a:t>Bcs</a:t>
            </a:r>
            <a:r>
              <a:rPr lang="hu-HU" dirty="0"/>
              <a:t>. elbírálása fegyelmi eljárásban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7366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1489165" y="857250"/>
            <a:ext cx="7197635" cy="1063229"/>
          </a:xfrm>
        </p:spPr>
        <p:txBody>
          <a:bodyPr/>
          <a:lstStyle/>
          <a:p>
            <a:r>
              <a:rPr lang="hu-HU" sz="3600" b="1" dirty="0">
                <a:solidFill>
                  <a:schemeClr val="tx1"/>
                </a:solidFill>
              </a:rPr>
              <a:t>3. Eljárás a mentességet élvező személyek ügyében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5786" y="2035959"/>
            <a:ext cx="7749957" cy="378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769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1598682" y="404664"/>
            <a:ext cx="7067550" cy="857250"/>
          </a:xfrm>
        </p:spPr>
        <p:txBody>
          <a:bodyPr/>
          <a:lstStyle/>
          <a:p>
            <a:r>
              <a:rPr lang="hu-HU" altLang="hu-HU" sz="4000" b="1" dirty="0"/>
              <a:t>Fogalom meghatározások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9250" y="1974124"/>
            <a:ext cx="7372350" cy="3821567"/>
          </a:xfrm>
        </p:spPr>
        <p:txBody>
          <a:bodyPr/>
          <a:lstStyle/>
          <a:p>
            <a:pPr algn="just">
              <a:buFontTx/>
              <a:buNone/>
            </a:pPr>
            <a:r>
              <a:rPr lang="hu-HU" altLang="hu-HU" sz="1800" b="1" dirty="0"/>
              <a:t>I. Rendes eljárás: </a:t>
            </a:r>
            <a:r>
              <a:rPr lang="hu-HU" altLang="hu-HU" sz="1800" dirty="0"/>
              <a:t>feladata a </a:t>
            </a:r>
            <a:r>
              <a:rPr lang="hu-HU" altLang="hu-HU" sz="1800" u="sng" dirty="0"/>
              <a:t>büntetőjogi főkérdésekben</a:t>
            </a:r>
            <a:r>
              <a:rPr lang="hu-HU" altLang="hu-HU" sz="1800" dirty="0"/>
              <a:t> (= büntetőjogi felelősség és jogkövetkezmények) való döntés.</a:t>
            </a:r>
          </a:p>
          <a:p>
            <a:pPr algn="just">
              <a:buFontTx/>
              <a:buNone/>
            </a:pPr>
            <a:endParaRPr lang="hu-HU" altLang="hu-HU" sz="1800" dirty="0"/>
          </a:p>
          <a:p>
            <a:pPr algn="just">
              <a:buFontTx/>
              <a:buNone/>
            </a:pPr>
            <a:r>
              <a:rPr lang="hu-HU" altLang="hu-HU" sz="1800" b="1" dirty="0"/>
              <a:t>II. Külön eljárás:</a:t>
            </a:r>
            <a:r>
              <a:rPr lang="hu-HU" altLang="hu-HU" sz="1800" dirty="0"/>
              <a:t>olyan eljárás, amely</a:t>
            </a:r>
          </a:p>
          <a:p>
            <a:pPr algn="just"/>
            <a:r>
              <a:rPr lang="hu-HU" altLang="hu-HU" sz="1800" dirty="0"/>
              <a:t>a </a:t>
            </a:r>
            <a:r>
              <a:rPr lang="hu-HU" altLang="hu-HU" sz="1800" u="sng" dirty="0"/>
              <a:t>büntetőjogi főkérdések</a:t>
            </a:r>
            <a:r>
              <a:rPr lang="hu-HU" altLang="hu-HU" sz="1800" dirty="0"/>
              <a:t>  eldöntésére irányul,</a:t>
            </a:r>
          </a:p>
          <a:p>
            <a:pPr algn="just"/>
            <a:r>
              <a:rPr lang="hu-HU" altLang="hu-HU" sz="1800" dirty="0"/>
              <a:t>a büntetőeljárási alapelvek megtartásával, de </a:t>
            </a:r>
            <a:r>
              <a:rPr lang="hu-HU" altLang="hu-HU" sz="1800" u="sng" dirty="0"/>
              <a:t>kivételek megtűrésével</a:t>
            </a:r>
            <a:r>
              <a:rPr lang="hu-HU" altLang="hu-HU" sz="1800" dirty="0"/>
              <a:t>,</a:t>
            </a:r>
          </a:p>
          <a:p>
            <a:pPr algn="just"/>
            <a:r>
              <a:rPr lang="hu-HU" altLang="hu-HU" sz="1800" u="sng" dirty="0"/>
              <a:t>a rendes eljárási szabályok alapján, de a törvényben meghatározott külön szabályok és kivételek szerint folyik</a:t>
            </a:r>
            <a:r>
              <a:rPr lang="hu-HU" altLang="hu-HU" sz="1800" dirty="0"/>
              <a:t>.</a:t>
            </a:r>
          </a:p>
          <a:p>
            <a:pPr>
              <a:buFontTx/>
              <a:buNone/>
            </a:pPr>
            <a:endParaRPr lang="hu-HU" altLang="hu-HU" dirty="0"/>
          </a:p>
          <a:p>
            <a:pPr>
              <a:buFontTx/>
              <a:buNone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1386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/>
          </p:nvPr>
        </p:nvSpPr>
        <p:spPr>
          <a:xfrm>
            <a:off x="1547814" y="515540"/>
            <a:ext cx="7138987" cy="857250"/>
          </a:xfrm>
        </p:spPr>
        <p:txBody>
          <a:bodyPr/>
          <a:lstStyle/>
          <a:p>
            <a:r>
              <a:rPr lang="hu-HU" altLang="hu-HU" sz="3200" b="1" dirty="0">
                <a:solidFill>
                  <a:schemeClr val="tx1"/>
                </a:solidFill>
              </a:rPr>
              <a:t>4. Bíróság elé állítás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814" y="1701404"/>
            <a:ext cx="7443787" cy="42124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hu-HU" b="1" dirty="0"/>
              <a:t>- Feltételei (2 esetkör)</a:t>
            </a:r>
            <a:r>
              <a:rPr lang="hu-HU" dirty="0"/>
              <a:t>: </a:t>
            </a:r>
          </a:p>
          <a:p>
            <a:pPr marL="0" indent="0">
              <a:buNone/>
              <a:defRPr/>
            </a:pPr>
            <a:r>
              <a:rPr lang="hu-HU" b="1" dirty="0"/>
              <a:t>A) TETTENÉRÉSES esetkör</a:t>
            </a:r>
            <a:r>
              <a:rPr lang="hu-HU" dirty="0"/>
              <a:t>: az ügyészség a terheltet </a:t>
            </a:r>
            <a:r>
              <a:rPr lang="hu-HU" i="1" u="sng" dirty="0"/>
              <a:t>a </a:t>
            </a:r>
            <a:r>
              <a:rPr lang="hu-HU" i="1" u="sng" dirty="0" err="1"/>
              <a:t>bcs</a:t>
            </a:r>
            <a:r>
              <a:rPr lang="hu-HU" i="1" u="sng" dirty="0"/>
              <a:t> elkövetésétől számított 15 napon belül</a:t>
            </a:r>
            <a:r>
              <a:rPr lang="hu-HU" dirty="0"/>
              <a:t> bíróság elé állíthatja, ha:</a:t>
            </a:r>
          </a:p>
          <a:p>
            <a:pPr marL="0" indent="0">
              <a:buNone/>
              <a:defRPr/>
            </a:pPr>
            <a:r>
              <a:rPr lang="hu-HU" dirty="0"/>
              <a:t>- A </a:t>
            </a:r>
            <a:r>
              <a:rPr lang="hu-HU" dirty="0" err="1"/>
              <a:t>bcsre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tv. 10 évi </a:t>
            </a:r>
            <a:r>
              <a:rPr lang="hu-HU" dirty="0" err="1"/>
              <a:t>szv.-nél</a:t>
            </a:r>
            <a:r>
              <a:rPr lang="hu-HU" dirty="0"/>
              <a:t> nem súlyosabb büntetést rendel;</a:t>
            </a:r>
          </a:p>
          <a:p>
            <a:pPr marL="0" indent="0">
              <a:buNone/>
              <a:defRPr/>
            </a:pPr>
            <a:r>
              <a:rPr lang="hu-HU" dirty="0"/>
              <a:t>- az ügy megítélése egyszerű;</a:t>
            </a:r>
          </a:p>
          <a:p>
            <a:pPr marL="0" indent="0">
              <a:buNone/>
              <a:defRPr/>
            </a:pPr>
            <a:r>
              <a:rPr lang="hu-HU" dirty="0"/>
              <a:t>- a bizonyítékok rendelkezésre állnak;</a:t>
            </a:r>
          </a:p>
          <a:p>
            <a:pPr marL="0" indent="0">
              <a:buNone/>
              <a:defRPr/>
            </a:pPr>
            <a:r>
              <a:rPr lang="hu-HU" dirty="0"/>
              <a:t>- A terheltet a </a:t>
            </a:r>
            <a:r>
              <a:rPr lang="hu-HU" dirty="0" err="1"/>
              <a:t>bcs</a:t>
            </a:r>
            <a:r>
              <a:rPr lang="hu-HU" dirty="0"/>
              <a:t> elkövetésén tetten érték.</a:t>
            </a:r>
          </a:p>
          <a:p>
            <a:pPr marL="0" indent="0"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3597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artalom helye 2"/>
          <p:cNvSpPr>
            <a:spLocks noGrp="1"/>
          </p:cNvSpPr>
          <p:nvPr>
            <p:ph idx="1"/>
          </p:nvPr>
        </p:nvSpPr>
        <p:spPr>
          <a:xfrm>
            <a:off x="1619250" y="998935"/>
            <a:ext cx="7372350" cy="4914900"/>
          </a:xfrm>
        </p:spPr>
        <p:txBody>
          <a:bodyPr/>
          <a:lstStyle/>
          <a:p>
            <a:pPr marL="0" indent="0">
              <a:buNone/>
            </a:pPr>
            <a:r>
              <a:rPr lang="hu-HU" altLang="hu-HU" b="1" dirty="0"/>
              <a:t>B) BEISMERÉSES esetkör</a:t>
            </a:r>
            <a:r>
              <a:rPr lang="hu-HU" altLang="hu-HU" dirty="0"/>
              <a:t>: az ügyészség a terheltet a gyanúsítottként történő kihallgatástól számított egy hónapon belül bíróság elé állítja, HA </a:t>
            </a:r>
          </a:p>
          <a:p>
            <a:pPr marL="0" indent="0">
              <a:buNone/>
            </a:pPr>
            <a:r>
              <a:rPr lang="hu-HU" altLang="hu-HU" dirty="0"/>
              <a:t>- a bűncselekményre a törvény legfeljebb tízévi szabadságvesztést rendel;</a:t>
            </a:r>
          </a:p>
          <a:p>
            <a:pPr marL="0" indent="0">
              <a:buNone/>
            </a:pPr>
            <a:r>
              <a:rPr lang="hu-HU" altLang="hu-HU" dirty="0"/>
              <a:t>- az ügy megítélése egyszerű;</a:t>
            </a:r>
          </a:p>
          <a:p>
            <a:pPr marL="0" indent="0">
              <a:buFontTx/>
              <a:buChar char="-"/>
            </a:pPr>
            <a:r>
              <a:rPr lang="hu-HU" altLang="hu-HU" dirty="0"/>
              <a:t>a bizonyítékok rendelkezésre állnak</a:t>
            </a:r>
          </a:p>
          <a:p>
            <a:pPr marL="0" indent="0">
              <a:buFontTx/>
              <a:buChar char="-"/>
            </a:pPr>
            <a:r>
              <a:rPr lang="hu-HU" altLang="hu-HU" dirty="0"/>
              <a:t> a terhelt a </a:t>
            </a:r>
            <a:r>
              <a:rPr lang="hu-HU" altLang="hu-HU" dirty="0" err="1"/>
              <a:t>bcs</a:t>
            </a:r>
            <a:r>
              <a:rPr lang="hu-HU" altLang="hu-HU" dirty="0"/>
              <a:t> elkövetését beismerte.</a:t>
            </a:r>
          </a:p>
        </p:txBody>
      </p:sp>
    </p:spTree>
    <p:extLst>
      <p:ext uri="{BB962C8B-B14F-4D97-AF65-F5344CB8AC3E}">
        <p14:creationId xmlns:p14="http://schemas.microsoft.com/office/powerpoint/2010/main" val="1428140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814" y="998936"/>
            <a:ext cx="7443787" cy="486013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b="1" dirty="0"/>
              <a:t>- Speciális szabályok</a:t>
            </a:r>
            <a:r>
              <a:rPr lang="hu-HU" dirty="0"/>
              <a:t>:</a:t>
            </a:r>
          </a:p>
          <a:p>
            <a:pPr>
              <a:defRPr/>
            </a:pPr>
            <a:r>
              <a:rPr lang="hu-HU" dirty="0"/>
              <a:t>az ügyésznek nem kell vádiratot benyújtania: közli a gyanúsítottal, hogy mely bűncselekmény miatt és milyen bizonyítékok alapján kerül majd sor. (Erről az ügyész haladéktalanul értesíti a bíróságot és rendelkezik a védelem ellátásáról.)</a:t>
            </a:r>
          </a:p>
          <a:p>
            <a:pPr>
              <a:defRPr/>
            </a:pPr>
            <a:r>
              <a:rPr lang="hu-HU" dirty="0"/>
              <a:t>Vádemelés: feljegyzéssel</a:t>
            </a:r>
          </a:p>
          <a:p>
            <a:pPr>
              <a:defRPr/>
            </a:pPr>
            <a:r>
              <a:rPr lang="hu-HU" dirty="0"/>
              <a:t> a tárgyalás előkészítését az ügyész végzi</a:t>
            </a:r>
          </a:p>
          <a:p>
            <a:pPr>
              <a:defRPr/>
            </a:pPr>
            <a:r>
              <a:rPr lang="hu-HU" dirty="0"/>
              <a:t>a tárgyaláson az ügyész és a védő részvétele kötelező</a:t>
            </a:r>
          </a:p>
        </p:txBody>
      </p:sp>
    </p:spTree>
    <p:extLst>
      <p:ext uri="{BB962C8B-B14F-4D97-AF65-F5344CB8AC3E}">
        <p14:creationId xmlns:p14="http://schemas.microsoft.com/office/powerpoint/2010/main" val="263877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5. Eljárás egyezség esetén</a:t>
            </a:r>
          </a:p>
        </p:txBody>
      </p:sp>
      <p:sp>
        <p:nvSpPr>
          <p:cNvPr id="38915" name="Tartalom helye 2"/>
          <p:cNvSpPr>
            <a:spLocks noGrp="1"/>
          </p:cNvSpPr>
          <p:nvPr>
            <p:ph idx="1"/>
          </p:nvPr>
        </p:nvSpPr>
        <p:spPr>
          <a:xfrm>
            <a:off x="1498963" y="1974125"/>
            <a:ext cx="7187837" cy="3477749"/>
          </a:xfrm>
        </p:spPr>
        <p:txBody>
          <a:bodyPr/>
          <a:lstStyle/>
          <a:p>
            <a:pPr>
              <a:buNone/>
            </a:pPr>
            <a:r>
              <a:rPr lang="hu-HU" dirty="0"/>
              <a:t>Előzmény: a terhelti beismerés két következménye (2 típusú egyezséges eljárás)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2359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9248" y="1063228"/>
            <a:ext cx="8167552" cy="861910"/>
          </a:xfrm>
        </p:spPr>
        <p:txBody>
          <a:bodyPr>
            <a:normAutofit fontScale="90000"/>
          </a:bodyPr>
          <a:lstStyle/>
          <a:p>
            <a:br>
              <a:rPr lang="hu-HU" sz="2700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9367" y="1866356"/>
            <a:ext cx="7664633" cy="3575957"/>
          </a:xfrm>
        </p:spPr>
        <p:txBody>
          <a:bodyPr/>
          <a:lstStyle/>
          <a:p>
            <a:pPr marL="0" indent="0" algn="ctr">
              <a:buNone/>
            </a:pPr>
            <a:r>
              <a:rPr lang="hu-HU" sz="2100" b="1" dirty="0"/>
              <a:t>Előzmény (1): Egyezség a bűnösség beismeréséről (nyomozási szakaszban)</a:t>
            </a:r>
          </a:p>
          <a:p>
            <a:pPr marL="0" indent="0" algn="just">
              <a:buNone/>
            </a:pPr>
            <a:endParaRPr lang="hu-HU" sz="2100" b="1" dirty="0"/>
          </a:p>
          <a:p>
            <a:pPr marL="0" indent="0" algn="just">
              <a:buNone/>
            </a:pPr>
            <a:r>
              <a:rPr lang="hu-HU" sz="2100" b="1" dirty="0"/>
              <a:t>407.§ (1) </a:t>
            </a:r>
            <a:r>
              <a:rPr lang="hu-HU" sz="2100" i="1" dirty="0"/>
              <a:t>Az ügyészség és a terhelt a XCIX. Fejezet szerinti, egyezség esetén lefolytatandó eljárás érdekében a vádemelés előtt egyezséget köthet a terhelt által elkövetett bűncselekmény vonatkozásában a bűnösség beismeréséről és ennek következményeiről (a továbbiakban: egyezség).</a:t>
            </a:r>
          </a:p>
          <a:p>
            <a:pPr marL="0" indent="0">
              <a:buNone/>
            </a:pPr>
            <a:endParaRPr lang="hu-HU" sz="2100" dirty="0"/>
          </a:p>
          <a:p>
            <a:endParaRPr lang="hu-HU" sz="2100" dirty="0"/>
          </a:p>
        </p:txBody>
      </p:sp>
    </p:spTree>
    <p:extLst>
      <p:ext uri="{BB962C8B-B14F-4D97-AF65-F5344CB8AC3E}">
        <p14:creationId xmlns:p14="http://schemas.microsoft.com/office/powerpoint/2010/main" val="3489876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857251"/>
            <a:ext cx="6798734" cy="977900"/>
          </a:xfrm>
        </p:spPr>
        <p:txBody>
          <a:bodyPr>
            <a:normAutofit fontScale="90000"/>
          </a:bodyPr>
          <a:lstStyle/>
          <a:p>
            <a:br>
              <a:rPr lang="hu-HU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98963" y="1876153"/>
            <a:ext cx="7187837" cy="3575720"/>
          </a:xfrm>
        </p:spPr>
        <p:txBody>
          <a:bodyPr/>
          <a:lstStyle/>
          <a:p>
            <a:pPr marL="0" indent="0">
              <a:buNone/>
            </a:pPr>
            <a:r>
              <a:rPr lang="hu-HU" b="1" u="sng" dirty="0"/>
              <a:t>Kezdeményezheti (a nyomozásban): </a:t>
            </a:r>
          </a:p>
          <a:p>
            <a:pPr marL="385763" indent="-385763">
              <a:buAutoNum type="arabicPeriod"/>
            </a:pPr>
            <a:r>
              <a:rPr lang="hu-HU" b="1" dirty="0"/>
              <a:t>Terhelt</a:t>
            </a:r>
          </a:p>
          <a:p>
            <a:pPr marL="385763" indent="-385763">
              <a:buAutoNum type="arabicPeriod"/>
            </a:pPr>
            <a:r>
              <a:rPr lang="hu-HU" b="1" dirty="0"/>
              <a:t>Védő</a:t>
            </a:r>
          </a:p>
          <a:p>
            <a:pPr marL="385763" indent="-385763">
              <a:buAutoNum type="arabicPeriod"/>
            </a:pPr>
            <a:r>
              <a:rPr lang="hu-HU" b="1" dirty="0"/>
              <a:t>Ügyészség</a:t>
            </a:r>
          </a:p>
          <a:p>
            <a:pPr marL="0" indent="0">
              <a:buNone/>
            </a:pPr>
            <a:endParaRPr lang="hu-HU" b="1" dirty="0"/>
          </a:p>
          <a:p>
            <a:pPr>
              <a:buFontTx/>
              <a:buChar char="-"/>
            </a:pPr>
            <a:r>
              <a:rPr lang="hu-HU" b="1" dirty="0"/>
              <a:t>Védő részvétele kötelező</a:t>
            </a:r>
          </a:p>
        </p:txBody>
      </p:sp>
    </p:spTree>
    <p:extLst>
      <p:ext uri="{BB962C8B-B14F-4D97-AF65-F5344CB8AC3E}">
        <p14:creationId xmlns:p14="http://schemas.microsoft.com/office/powerpoint/2010/main" val="1425081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u-HU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9367" y="1895748"/>
            <a:ext cx="7664633" cy="410500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sz="4800" b="1" u="sng" dirty="0"/>
              <a:t>Az egyeztetés folyhat :</a:t>
            </a:r>
          </a:p>
          <a:p>
            <a:pPr>
              <a:buFont typeface="Arial" charset="0"/>
              <a:buChar char="•"/>
            </a:pPr>
            <a:r>
              <a:rPr lang="hu-HU" sz="4800" b="1" dirty="0"/>
              <a:t>Bűnösség beismerése</a:t>
            </a:r>
          </a:p>
          <a:p>
            <a:pPr>
              <a:buFont typeface="Arial" charset="0"/>
              <a:buChar char="•"/>
            </a:pPr>
            <a:r>
              <a:rPr lang="hu-HU" sz="4800" b="1" dirty="0"/>
              <a:t>Egyezség tartalmi elemei</a:t>
            </a:r>
          </a:p>
          <a:p>
            <a:pPr>
              <a:buNone/>
            </a:pPr>
            <a:r>
              <a:rPr lang="hu-HU" sz="4800" b="1" dirty="0"/>
              <a:t>DE!! Nem folyhat: </a:t>
            </a:r>
          </a:p>
          <a:p>
            <a:pPr lvl="1">
              <a:buFont typeface="Arial" charset="0"/>
              <a:buChar char="•"/>
            </a:pPr>
            <a:r>
              <a:rPr lang="hu-HU" sz="4800" b="1" dirty="0"/>
              <a:t>Tényállásról és</a:t>
            </a:r>
          </a:p>
          <a:p>
            <a:pPr lvl="1">
              <a:buFont typeface="Arial" charset="0"/>
              <a:buChar char="•"/>
            </a:pPr>
            <a:r>
              <a:rPr lang="hu-HU" sz="4800" b="1" dirty="0"/>
              <a:t>A jogi minősítéséről</a:t>
            </a:r>
          </a:p>
          <a:p>
            <a:pPr>
              <a:buFontTx/>
              <a:buChar char="-"/>
            </a:pPr>
            <a:r>
              <a:rPr lang="hu-HU" sz="4800" b="1" dirty="0"/>
              <a:t>Ügyészség tájékoztatása</a:t>
            </a:r>
          </a:p>
          <a:p>
            <a:pPr>
              <a:buFontTx/>
              <a:buChar char="-"/>
            </a:pPr>
            <a:r>
              <a:rPr lang="hu-HU" sz="4800" b="1" dirty="0"/>
              <a:t>Az egyezség következményeire való figyelmeztetés</a:t>
            </a:r>
          </a:p>
          <a:p>
            <a:pPr>
              <a:buFontTx/>
              <a:buChar char="-"/>
            </a:pPr>
            <a:r>
              <a:rPr lang="hu-HU" sz="4800" b="1" dirty="0"/>
              <a:t>Jegyzőkönyvbe foglalás</a:t>
            </a:r>
            <a:br>
              <a:rPr lang="hu-HU" sz="4800" b="1" dirty="0"/>
            </a:br>
            <a:endParaRPr lang="hu-HU" sz="4800" b="1" dirty="0"/>
          </a:p>
          <a:p>
            <a:pPr>
              <a:buNone/>
            </a:pPr>
            <a:r>
              <a:rPr lang="hu-HU" sz="4800" b="1" dirty="0"/>
              <a:t>DE! ha az egyezség nem jön létre a nyomozásban, a jegyzőkönyv nem használható fel bizonyítási eszközként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6865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972452" cy="651260"/>
          </a:xfrm>
        </p:spPr>
        <p:txBody>
          <a:bodyPr>
            <a:normAutofit fontScale="90000"/>
          </a:bodyPr>
          <a:lstStyle/>
          <a:p>
            <a:br>
              <a:rPr lang="hu-HU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6509" y="1983922"/>
            <a:ext cx="8229600" cy="3781697"/>
          </a:xfrm>
        </p:spPr>
        <p:txBody>
          <a:bodyPr/>
          <a:lstStyle/>
          <a:p>
            <a:pPr marL="0" indent="0">
              <a:buNone/>
            </a:pPr>
            <a:r>
              <a:rPr lang="hu-HU" sz="2100" dirty="0"/>
              <a:t>410.§ </a:t>
            </a:r>
            <a:r>
              <a:rPr lang="hu-HU" sz="2100" u="sng" dirty="0"/>
              <a:t>Az egyezség tartalma: </a:t>
            </a:r>
          </a:p>
          <a:p>
            <a:pPr marL="0" indent="0">
              <a:buNone/>
            </a:pPr>
            <a:r>
              <a:rPr lang="hu-HU" sz="2100" i="1" dirty="0"/>
              <a:t>(2) Az egyezség tartalmazza az egyezség tárgyát képező</a:t>
            </a:r>
          </a:p>
          <a:p>
            <a:pPr marL="0" indent="0">
              <a:buNone/>
            </a:pPr>
            <a:r>
              <a:rPr lang="hu-HU" sz="2100" i="1" dirty="0"/>
              <a:t>a) bűncselekmény leírását és Btk. szerinti minősítését,</a:t>
            </a:r>
          </a:p>
          <a:p>
            <a:pPr marL="0" indent="0">
              <a:buNone/>
            </a:pPr>
            <a:r>
              <a:rPr lang="hu-HU" sz="2100" i="1" dirty="0"/>
              <a:t>b) bűncselekmény vonatkozásában a terhelt nyilatkozatát arról, hogy a bűnösségét beismeri, és ennek érdekében vallomást tesz,</a:t>
            </a:r>
          </a:p>
          <a:p>
            <a:pPr marL="0" indent="0">
              <a:buNone/>
            </a:pPr>
            <a:r>
              <a:rPr lang="hu-HU" sz="2100" i="1" dirty="0"/>
              <a:t>c) büntetést vagy az önállóan alkalmazható intézkedést.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7083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964389"/>
            <a:ext cx="8229600" cy="857250"/>
          </a:xfrm>
        </p:spPr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18557" y="1895748"/>
            <a:ext cx="7168243" cy="3556126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hu-HU" sz="2400" dirty="0"/>
              <a:t>Az egyezség tárgyát képező bűncselekmény tényállását és jogi minősítését az ügyészség állapítja meg.</a:t>
            </a:r>
          </a:p>
          <a:p>
            <a:pPr>
              <a:buFontTx/>
              <a:buChar char="-"/>
            </a:pPr>
            <a:r>
              <a:rPr lang="hu-HU" sz="2400" dirty="0"/>
              <a:t>Büntetés kiszabás az egyezségben</a:t>
            </a:r>
          </a:p>
          <a:p>
            <a:pPr>
              <a:buNone/>
            </a:pPr>
            <a:r>
              <a:rPr lang="hu-HU" sz="2400" u="sng" dirty="0"/>
              <a:t>411.§ (1) Az egyezség tartalmazhatja</a:t>
            </a:r>
          </a:p>
          <a:p>
            <a:pPr marL="0" indent="0">
              <a:buNone/>
            </a:pPr>
            <a:r>
              <a:rPr lang="hu-HU" sz="2400" dirty="0"/>
              <a:t>a) </a:t>
            </a:r>
            <a:r>
              <a:rPr lang="hu-HU" sz="2400" dirty="0" err="1"/>
              <a:t>a</a:t>
            </a:r>
            <a:r>
              <a:rPr lang="hu-HU" sz="2400" dirty="0"/>
              <a:t> mellékbüntetést,</a:t>
            </a:r>
          </a:p>
          <a:p>
            <a:pPr marL="0" indent="0">
              <a:buNone/>
            </a:pPr>
            <a:r>
              <a:rPr lang="hu-HU" sz="2400" dirty="0"/>
              <a:t>b) a büntetés vagy intézkedés mellett is alkalmazható intézkedést,</a:t>
            </a:r>
          </a:p>
          <a:p>
            <a:pPr marL="0" indent="0">
              <a:buNone/>
            </a:pPr>
            <a:r>
              <a:rPr lang="hu-HU" sz="2400" dirty="0"/>
              <a:t>c) az eljárás megszüntetését egyes bűncselekmények vonatkozásában,</a:t>
            </a:r>
          </a:p>
          <a:p>
            <a:pPr marL="0" indent="0">
              <a:buNone/>
            </a:pPr>
            <a:r>
              <a:rPr lang="hu-HU" sz="2400" dirty="0"/>
              <a:t>d) a bűnügyi költség viselését, illetve</a:t>
            </a:r>
          </a:p>
          <a:p>
            <a:pPr marL="0" indent="0">
              <a:buNone/>
            </a:pPr>
            <a:r>
              <a:rPr lang="hu-HU" sz="2400" dirty="0"/>
              <a:t>e) a terhelt által vállalt egyéb kötelezettségeket.</a:t>
            </a:r>
          </a:p>
          <a:p>
            <a:pPr>
              <a:buFontTx/>
              <a:buChar char="-"/>
            </a:pPr>
            <a:r>
              <a:rPr lang="hu-HU" sz="2400" dirty="0"/>
              <a:t>Eljárás megszüntetése -&gt; jelentősebb súlyú </a:t>
            </a:r>
            <a:r>
              <a:rPr lang="hu-HU" sz="2400" dirty="0" err="1"/>
              <a:t>bcs</a:t>
            </a:r>
            <a:r>
              <a:rPr lang="hu-HU" sz="2400" dirty="0"/>
              <a:t>. esetén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4673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1" y="1017967"/>
            <a:ext cx="7901014" cy="651260"/>
          </a:xfrm>
        </p:spPr>
        <p:txBody>
          <a:bodyPr>
            <a:normAutofit fontScale="90000"/>
          </a:bodyPr>
          <a:lstStyle/>
          <a:p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8355" y="1856558"/>
            <a:ext cx="7615646" cy="358551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hu-HU" sz="4800" dirty="0"/>
              <a:t>5) Az egyezségben a terhelt vállalhatja, hogy</a:t>
            </a:r>
          </a:p>
          <a:p>
            <a:pPr marL="385763" indent="-385763" algn="just">
              <a:buAutoNum type="alphaLcParenR"/>
            </a:pPr>
            <a:r>
              <a:rPr lang="hu-HU" sz="4800" dirty="0"/>
              <a:t>az ügy vagy más büntetőügy bizonyításához hozzájárulva az ügyészséggel, illetve a nyomozó hatósággal jelentős mértékben együttműködik,</a:t>
            </a:r>
          </a:p>
          <a:p>
            <a:pPr marL="0" indent="0" algn="just">
              <a:buNone/>
            </a:pPr>
            <a:r>
              <a:rPr lang="hu-HU" sz="4800" dirty="0"/>
              <a:t>b) a magánfél polgári jogi igényét, illetve a  sértett előzetes bejelentése szerint érvényesíteni kívánt polgári jogi igényt az egyezség jóváhagyásáról döntő előkészítő ülésig kielégíti, </a:t>
            </a:r>
          </a:p>
          <a:p>
            <a:pPr marL="0" indent="0" algn="just">
              <a:buNone/>
            </a:pPr>
            <a:r>
              <a:rPr lang="hu-HU" sz="4800" dirty="0"/>
              <a:t>c) közvetítői eljáráson vesz részt, illetve</a:t>
            </a:r>
          </a:p>
          <a:p>
            <a:pPr marL="0" indent="0" algn="just">
              <a:buNone/>
            </a:pPr>
            <a:r>
              <a:rPr lang="hu-HU" sz="4800" dirty="0"/>
              <a:t>d) az ügyészség által megállapított határidőn belül olyan egyéb kötelezettséget teljesít, amely a feltételes ügyészi felfüggesztés keretében előírható.</a:t>
            </a:r>
          </a:p>
          <a:p>
            <a:pPr marL="0" indent="0" algn="just">
              <a:buNone/>
            </a:pPr>
            <a:endParaRPr lang="hu-HU" sz="4800" dirty="0"/>
          </a:p>
          <a:p>
            <a:pPr marL="0" indent="0" algn="just">
              <a:buNone/>
            </a:pPr>
            <a:r>
              <a:rPr lang="hu-HU" sz="4800" dirty="0"/>
              <a:t>(6) A kényszergyógykezelés, az elkobzás, és vagyonelkobzás és az </a:t>
            </a:r>
          </a:p>
          <a:p>
            <a:pPr marL="0" indent="0" algn="just">
              <a:buNone/>
            </a:pPr>
            <a:r>
              <a:rPr lang="hu-HU" sz="4800" dirty="0"/>
              <a:t>elektronikus adat végleges hozzáférhetetlenné tétele nem képezheti </a:t>
            </a:r>
          </a:p>
          <a:p>
            <a:pPr marL="0" indent="0" algn="just">
              <a:buNone/>
            </a:pPr>
            <a:r>
              <a:rPr lang="hu-HU" sz="4800" dirty="0"/>
              <a:t>egyezség tárgyát.</a:t>
            </a:r>
          </a:p>
          <a:p>
            <a:pPr algn="just">
              <a:buNone/>
            </a:pP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140972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idx="1"/>
          </p:nvPr>
        </p:nvSpPr>
        <p:spPr>
          <a:xfrm>
            <a:off x="1619672" y="1052736"/>
            <a:ext cx="6923087" cy="3394472"/>
          </a:xfrm>
        </p:spPr>
        <p:txBody>
          <a:bodyPr>
            <a:normAutofit fontScale="70000" lnSpcReduction="20000"/>
          </a:bodyPr>
          <a:lstStyle/>
          <a:p>
            <a:pPr algn="just">
              <a:buFontTx/>
              <a:buNone/>
              <a:defRPr/>
            </a:pPr>
            <a:r>
              <a:rPr lang="hu-HU" b="1" dirty="0"/>
              <a:t>III. Különleges eljárás:</a:t>
            </a:r>
            <a:r>
              <a:rPr lang="hu-HU" dirty="0"/>
              <a:t> olyan eljárás, amely</a:t>
            </a:r>
          </a:p>
          <a:p>
            <a:pPr algn="just">
              <a:defRPr/>
            </a:pPr>
            <a:r>
              <a:rPr lang="hu-HU" u="sng" dirty="0"/>
              <a:t>nem a büntetőjogi főkérdésről</a:t>
            </a:r>
            <a:r>
              <a:rPr lang="hu-HU" dirty="0"/>
              <a:t> dönt, hanem járulékos, kiegészítő kérdések megoldására irányul,</a:t>
            </a:r>
          </a:p>
          <a:p>
            <a:pPr algn="just">
              <a:defRPr/>
            </a:pPr>
            <a:r>
              <a:rPr lang="hu-HU" dirty="0"/>
              <a:t>általában </a:t>
            </a:r>
            <a:r>
              <a:rPr lang="hu-HU" u="sng" dirty="0"/>
              <a:t>a jogerős határozat után következhet</a:t>
            </a:r>
            <a:r>
              <a:rPr lang="hu-HU" dirty="0"/>
              <a:t>,</a:t>
            </a:r>
          </a:p>
          <a:p>
            <a:pPr algn="just">
              <a:defRPr/>
            </a:pPr>
            <a:r>
              <a:rPr lang="hu-HU" u="sng" dirty="0"/>
              <a:t>pótlólagos, kiegészítő vagy módosító jellegű határozatokat hozhat a bíróság, egyszerűsített eljárás</a:t>
            </a:r>
            <a:r>
              <a:rPr lang="hu-HU" dirty="0"/>
              <a:t> („csonka eljárás”): általában nincs nyomozás és sokszor tárgyalás sem.</a:t>
            </a:r>
          </a:p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8830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1017968"/>
            <a:ext cx="8229600" cy="857250"/>
          </a:xfrm>
        </p:spPr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98963" y="2042705"/>
            <a:ext cx="7187837" cy="340916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u-HU" b="1" dirty="0"/>
              <a:t>Előzmény (2): Vádemelés egyezség esetén</a:t>
            </a:r>
          </a:p>
          <a:p>
            <a:pPr marL="0" indent="0" algn="ctr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/>
              <a:t>424.§ </a:t>
            </a:r>
          </a:p>
          <a:p>
            <a:pPr marL="0" indent="0">
              <a:buNone/>
            </a:pPr>
            <a:r>
              <a:rPr lang="hu-HU" dirty="0"/>
              <a:t>(1) Ha az ügyészség és a terhelt egyezséget kötött, az ügyészség a jegyzőkönyvbe foglalt egyezséggel azonos tényállás és jogi minősítés miatt emel vádat. </a:t>
            </a:r>
          </a:p>
          <a:p>
            <a:pPr marL="0" indent="0">
              <a:buNone/>
            </a:pPr>
            <a:r>
              <a:rPr lang="hu-HU" dirty="0"/>
              <a:t>(2) Az ügyészség a vádiratban indítványt tesz arra, hogy a bíróság a) az egyezséget hagyja jóvá, b) az egyezség tartalmával egyező milyen büntetést szabjon ki, illetve intézkedést alkalmazzon, c) az egyezség tartalmával egyező milyen egyéb rendelkezést tegyen. </a:t>
            </a:r>
          </a:p>
          <a:p>
            <a:pPr marL="0" indent="0">
              <a:buNone/>
            </a:pPr>
            <a:r>
              <a:rPr lang="hu-HU" dirty="0"/>
              <a:t>(3) Az egyezséget tartalmazó jegyzőkönyvet az ügyészség a vádirattal együtt nyújtja be a bírósághoz.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9059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1017968"/>
            <a:ext cx="8229600" cy="857250"/>
          </a:xfrm>
        </p:spPr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48" y="1029418"/>
            <a:ext cx="7187837" cy="3477749"/>
          </a:xfrm>
        </p:spPr>
        <p:txBody>
          <a:bodyPr/>
          <a:lstStyle/>
          <a:p>
            <a:pPr marL="0" indent="0" algn="ctr">
              <a:buNone/>
            </a:pP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b="1" u="sng" dirty="0"/>
              <a:t>732.§ Előkészítő ülés</a:t>
            </a:r>
          </a:p>
          <a:p>
            <a:pPr>
              <a:buFontTx/>
              <a:buChar char="-"/>
            </a:pPr>
            <a:r>
              <a:rPr lang="hu-HU" dirty="0"/>
              <a:t>Vádlott tájékoztatása</a:t>
            </a:r>
          </a:p>
          <a:p>
            <a:pPr>
              <a:buFontTx/>
              <a:buChar char="-"/>
            </a:pPr>
            <a:r>
              <a:rPr lang="hu-HU" dirty="0"/>
              <a:t>Nyilatkozattételre való felhívás</a:t>
            </a:r>
          </a:p>
          <a:p>
            <a:pPr>
              <a:buFontTx/>
              <a:buChar char="-"/>
            </a:pPr>
            <a:r>
              <a:rPr lang="hu-HU" dirty="0"/>
              <a:t>Vizsgálat, hogy az egyezség jóváhagyásának feltételei fennállnak-e</a:t>
            </a:r>
          </a:p>
        </p:txBody>
      </p:sp>
    </p:spTree>
    <p:extLst>
      <p:ext uri="{BB962C8B-B14F-4D97-AF65-F5344CB8AC3E}">
        <p14:creationId xmlns:p14="http://schemas.microsoft.com/office/powerpoint/2010/main" val="29727415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1017967"/>
            <a:ext cx="8115328" cy="758417"/>
          </a:xfrm>
        </p:spPr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18557" y="1944733"/>
            <a:ext cx="7168243" cy="35071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b="1" dirty="0"/>
              <a:t>733.§ Az egyezség jóváhagyásának feltételei:</a:t>
            </a:r>
          </a:p>
          <a:p>
            <a:pPr marL="0" indent="0" algn="just">
              <a:buNone/>
            </a:pPr>
            <a:r>
              <a:rPr lang="hu-HU" dirty="0"/>
              <a:t>A bíróság az egyezséget jóváhagyja, ha</a:t>
            </a:r>
          </a:p>
          <a:p>
            <a:pPr marL="0" indent="0" algn="just">
              <a:buNone/>
            </a:pPr>
            <a:r>
              <a:rPr lang="hu-HU" dirty="0"/>
              <a:t>a) az egyezség megkötése a 407−409. §</a:t>
            </a:r>
            <a:r>
              <a:rPr lang="hu-HU" dirty="0" err="1"/>
              <a:t>-ban</a:t>
            </a:r>
            <a:r>
              <a:rPr lang="hu-HU" dirty="0"/>
              <a:t> foglaltaknak megfelelt=&gt; ügyész előtti eljárás szabályossága</a:t>
            </a:r>
          </a:p>
          <a:p>
            <a:pPr marL="0" indent="0" algn="just">
              <a:buNone/>
            </a:pPr>
            <a:r>
              <a:rPr lang="hu-HU" dirty="0"/>
              <a:t>b) az egyezség tartalma a 410−411. §</a:t>
            </a:r>
            <a:r>
              <a:rPr lang="hu-HU" dirty="0" err="1"/>
              <a:t>-ban</a:t>
            </a:r>
            <a:r>
              <a:rPr lang="hu-HU" dirty="0"/>
              <a:t> foglaltaknak megfelel,</a:t>
            </a:r>
          </a:p>
          <a:p>
            <a:pPr marL="0" indent="0" algn="just">
              <a:buNone/>
            </a:pPr>
            <a:r>
              <a:rPr lang="hu-HU" dirty="0"/>
              <a:t>c) a vádlott az egyezség természetét és jóváhagyásának következményeit megértette,</a:t>
            </a:r>
          </a:p>
          <a:p>
            <a:pPr marL="0" indent="0" algn="just">
              <a:buNone/>
            </a:pPr>
            <a:r>
              <a:rPr lang="hu-HU" dirty="0"/>
              <a:t>d) a vádlott beszámítási képessége és beismerésének önkéntessége iránt ésszerű kétely nem mutatkozik,</a:t>
            </a:r>
          </a:p>
          <a:p>
            <a:pPr marL="0" indent="0" algn="just">
              <a:buNone/>
            </a:pPr>
            <a:r>
              <a:rPr lang="hu-HU" dirty="0"/>
              <a:t>e) a vádlott bűnösséget beismerő nyilatkozata egyértelmű és az</a:t>
            </a: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t az eljárás iratai alátámasztják.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10217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1017968"/>
            <a:ext cx="8115328" cy="811995"/>
          </a:xfrm>
        </p:spPr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8354" y="1974125"/>
            <a:ext cx="7158446" cy="347774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u-HU" sz="4800" b="1" dirty="0"/>
              <a:t>734.§ (1) A bíróság az egyezség jóváhagyását megtagadja, ha</a:t>
            </a:r>
          </a:p>
          <a:p>
            <a:pPr marL="0" indent="0">
              <a:buNone/>
            </a:pPr>
            <a:r>
              <a:rPr lang="hu-HU" sz="4800" dirty="0"/>
              <a:t>a) </a:t>
            </a:r>
            <a:r>
              <a:rPr lang="hu-HU" sz="4800" dirty="0" err="1"/>
              <a:t>a</a:t>
            </a:r>
            <a:r>
              <a:rPr lang="hu-HU" sz="4800" dirty="0"/>
              <a:t> vád és a 417. § (2) bekezdése szerinti indítványok a jegyzőkönyvbe foglalt egyezségtől eltérnek,</a:t>
            </a:r>
          </a:p>
          <a:p>
            <a:pPr marL="0" indent="0">
              <a:buNone/>
            </a:pPr>
            <a:r>
              <a:rPr lang="hu-HU" sz="4800" dirty="0"/>
              <a:t>b) a vádlott az előkészítő ülésen nem ismerte be a bűnösségét az egyezséggel egyezően, vagy nem mondott le a tárgyaláshoz való jogáról,</a:t>
            </a:r>
          </a:p>
          <a:p>
            <a:pPr marL="0" indent="0">
              <a:buNone/>
            </a:pPr>
            <a:r>
              <a:rPr lang="hu-HU" sz="4800" dirty="0"/>
              <a:t>c) az egyezség jóváhagyásának feltételei nem állnak fenn,</a:t>
            </a:r>
          </a:p>
          <a:p>
            <a:pPr marL="0" indent="0">
              <a:buNone/>
            </a:pPr>
            <a:r>
              <a:rPr lang="hu-HU" sz="4800" dirty="0"/>
              <a:t>d) a terhelt a 404. § (1) bekezdés e) pontjának megfelelően vállalt kötelezettségeinek nem tett eleget,</a:t>
            </a:r>
          </a:p>
          <a:p>
            <a:pPr marL="0" indent="0">
              <a:buNone/>
            </a:pPr>
            <a:r>
              <a:rPr lang="hu-HU" sz="4800" dirty="0"/>
              <a:t>e) a vádtól eltérő minősítés látszik megállapíthatónak.</a:t>
            </a:r>
          </a:p>
          <a:p>
            <a:pPr marL="0" indent="0">
              <a:buNone/>
            </a:pPr>
            <a:r>
              <a:rPr lang="hu-HU" sz="4800" dirty="0"/>
              <a:t>(2) A bíróság egyezség jóváhagyását megtagadó végzése ellen nincs helye fellebbezésnek.</a:t>
            </a:r>
          </a:p>
          <a:p>
            <a:pPr marL="0" indent="0">
              <a:buNone/>
            </a:pPr>
            <a:r>
              <a:rPr lang="hu-HU" sz="4800" dirty="0"/>
              <a:t>(3) Ha a bíróság az egyezség jóváhagyását megtagadta, az eljárást az 500−502. §</a:t>
            </a:r>
            <a:r>
              <a:rPr lang="hu-HU" sz="4800" dirty="0" err="1"/>
              <a:t>-nak</a:t>
            </a:r>
            <a:r>
              <a:rPr lang="hu-HU" sz="4800" dirty="0"/>
              <a:t> megfelelően folytatja. Ebben az esetben </a:t>
            </a:r>
          </a:p>
          <a:p>
            <a:pPr marL="0" indent="0">
              <a:buNone/>
            </a:pPr>
            <a:r>
              <a:rPr lang="hu-HU" sz="4800" dirty="0"/>
              <a:t>az egyezség az ügyészséget és a terheltet sem köti.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42443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7828" y="1063229"/>
            <a:ext cx="8098972" cy="783533"/>
          </a:xfrm>
        </p:spPr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0514" y="548680"/>
            <a:ext cx="7207432" cy="3467951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/>
              <a:t>Eljárás az egyezség jóváhagyása esetén</a:t>
            </a:r>
          </a:p>
          <a:p>
            <a:pPr marL="0" indent="0">
              <a:buNone/>
            </a:pPr>
            <a:r>
              <a:rPr lang="hu-HU" sz="2800" dirty="0"/>
              <a:t>735.§</a:t>
            </a:r>
          </a:p>
          <a:p>
            <a:pPr marL="0" indent="0">
              <a:buNone/>
            </a:pPr>
            <a:r>
              <a:rPr lang="hu-HU" sz="2800" dirty="0"/>
              <a:t>(1) Ha az egyezség jóváhagyásának feltételei fennállnak és a jóváhagyás megtagadásának nincs helye, a bíróság az egyezséget az előkészítő ülésen jóváhagyja.</a:t>
            </a:r>
          </a:p>
          <a:p>
            <a:pPr marL="0" indent="0">
              <a:buNone/>
            </a:pPr>
            <a:r>
              <a:rPr lang="hu-HU" sz="2800" dirty="0"/>
              <a:t>(2) A bíróság egyezséget jóváhagyó végzése ellen nincs helye fellebbezésnek.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13491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98963" y="2003516"/>
            <a:ext cx="7187837" cy="344835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dirty="0"/>
              <a:t>736.§ (2) A bíróság a vádlott bűnösségét a bűnösség beismerésére, az egyezség jóváhagyására és az ügyiratokra alapítja.</a:t>
            </a:r>
          </a:p>
          <a:p>
            <a:pPr marL="0" indent="0">
              <a:buNone/>
            </a:pPr>
            <a:endParaRPr lang="hu-HU" dirty="0"/>
          </a:p>
          <a:p>
            <a:pPr>
              <a:buFontTx/>
              <a:buChar char="-"/>
            </a:pPr>
            <a:r>
              <a:rPr lang="hu-HU" dirty="0"/>
              <a:t>Vád szerinti tényállástól, jogi minősítéstől, egyezségbe foglalt indítványoktól nem lehet az ítéletben eltérni.</a:t>
            </a:r>
          </a:p>
          <a:p>
            <a:pPr>
              <a:buFontTx/>
              <a:buChar char="-"/>
            </a:pPr>
            <a:r>
              <a:rPr lang="hu-HU" dirty="0"/>
              <a:t>Polgári jogi igény nem utasítható el</a:t>
            </a:r>
          </a:p>
          <a:p>
            <a:pPr>
              <a:buFontTx/>
              <a:buChar char="-"/>
            </a:pPr>
            <a:r>
              <a:rPr lang="hu-HU" dirty="0"/>
              <a:t>Az ítélet indokolásában elegendő az egyezségen alapuló vádra, az egyezség jóváhagyására, és az alkalmazott jogszabályokra utalni. </a:t>
            </a:r>
          </a:p>
          <a:p>
            <a:pPr>
              <a:buFontTx/>
              <a:buChar char="-"/>
            </a:pPr>
            <a:r>
              <a:rPr lang="hu-HU" dirty="0"/>
              <a:t>Több vádlottas ügyben,ha nem valamennyi vádlott vonatkozásában hagyta jóvá a bíróság az egyezséget=&gt; tárgyalás tartás kötelező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02060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8354" y="1944733"/>
            <a:ext cx="7158446" cy="350714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hu-HU" sz="4800" b="1" dirty="0"/>
              <a:t>Másodfokú bírósági eljárás</a:t>
            </a:r>
          </a:p>
          <a:p>
            <a:pPr marL="0" indent="0">
              <a:buNone/>
            </a:pPr>
            <a:endParaRPr lang="hu-HU" sz="4800" dirty="0"/>
          </a:p>
          <a:p>
            <a:pPr marL="0" indent="0">
              <a:buNone/>
            </a:pPr>
            <a:r>
              <a:rPr lang="hu-HU" sz="4800" dirty="0"/>
              <a:t>738.§</a:t>
            </a:r>
          </a:p>
          <a:p>
            <a:pPr marL="0" indent="0">
              <a:buNone/>
            </a:pPr>
            <a:r>
              <a:rPr lang="hu-HU" sz="4800" dirty="0"/>
              <a:t>(1) </a:t>
            </a:r>
            <a:r>
              <a:rPr lang="hu-HU" sz="4800" b="1" dirty="0"/>
              <a:t>Nincs helye fellebbezésnek</a:t>
            </a:r>
          </a:p>
          <a:p>
            <a:pPr marL="0" indent="0">
              <a:buNone/>
            </a:pPr>
            <a:r>
              <a:rPr lang="hu-HU" sz="4800" dirty="0"/>
              <a:t>a) </a:t>
            </a:r>
            <a:r>
              <a:rPr lang="hu-HU" sz="4800" dirty="0" err="1"/>
              <a:t>a</a:t>
            </a:r>
            <a:r>
              <a:rPr lang="hu-HU" sz="4800" dirty="0"/>
              <a:t> bűnösség megállapítása,</a:t>
            </a:r>
          </a:p>
          <a:p>
            <a:pPr marL="0" indent="0">
              <a:buNone/>
            </a:pPr>
            <a:r>
              <a:rPr lang="hu-HU" sz="4800" dirty="0"/>
              <a:t>b)  a  736.  §  (2)−(3)  bekezdése  szerint  megállapított,  a  váddal  egyező  tényállás  és  jogi minősítés,</a:t>
            </a:r>
          </a:p>
          <a:p>
            <a:pPr marL="0" indent="0">
              <a:buNone/>
            </a:pPr>
            <a:r>
              <a:rPr lang="hu-HU" sz="4800" dirty="0"/>
              <a:t>c) a 736. § (3) bekezdése szerint megállapított büntetés, illetve intézkedés neme, valamint mértéke, vagy tartama és</a:t>
            </a:r>
          </a:p>
          <a:p>
            <a:pPr marL="0" indent="0">
              <a:buNone/>
            </a:pPr>
            <a:r>
              <a:rPr lang="hu-HU" sz="4800" dirty="0"/>
              <a:t>d) az ítéletnek a 736. § (3) bekezdése szerint megállapított egyéb rendelkezése miatt.</a:t>
            </a:r>
          </a:p>
          <a:p>
            <a:pPr marL="0" indent="0">
              <a:buNone/>
            </a:pPr>
            <a:r>
              <a:rPr lang="hu-HU" sz="4800" dirty="0"/>
              <a:t>(2) A fellebbezésben az (1) bekezdés korlátai között lehet új tényt állítani és új bizonyítékra hivatkozni. =&gt; bizonyítási eljárás a fenti keretek között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2520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9165" y="1905545"/>
            <a:ext cx="7197635" cy="35463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(4) A másodfokú bíróság a fellebbezéssel megtámadott ítéletnek a bűnösség megállapítására vonatkozó rendelkezését felülbírálja, de az elsőfokú bíróság ítéletét nem változtathatja meg, ha a terhelt felmentésének vagy az eljárás megszüntetésének lenne helye, az elsőfokú bíróság ítéletét hatályon kívül helyezi és az elsőfokú bíróságot új eljárásra utasítja.</a:t>
            </a:r>
          </a:p>
          <a:p>
            <a:pPr marL="0" indent="0">
              <a:buNone/>
            </a:pPr>
            <a:r>
              <a:rPr lang="hu-HU" dirty="0"/>
              <a:t>Ha: a.) egyezség jóváhagyásának megtagadásának lett volna helye</a:t>
            </a:r>
          </a:p>
          <a:p>
            <a:pPr marL="0" indent="0">
              <a:buNone/>
            </a:pPr>
            <a:r>
              <a:rPr lang="hu-HU" dirty="0"/>
              <a:t>        b.) az előkészítő ülés szabályait nem tartotta be az első fokú bíróság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12739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u-HU" b="1" dirty="0">
                <a:solidFill>
                  <a:schemeClr val="accent2">
                    <a:lumMod val="50000"/>
                  </a:schemeClr>
                </a:solidFill>
                <a:ea typeface="Calibri"/>
              </a:rPr>
            </a:br>
            <a:br>
              <a:rPr lang="hu-HU" dirty="0">
                <a:solidFill>
                  <a:schemeClr val="tx1"/>
                </a:solidFill>
                <a:ea typeface="Calibri"/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5089" y="1998618"/>
            <a:ext cx="8229600" cy="3394472"/>
          </a:xfrm>
        </p:spPr>
        <p:txBody>
          <a:bodyPr/>
          <a:lstStyle/>
          <a:p>
            <a:pPr marL="0" indent="0">
              <a:buNone/>
            </a:pPr>
            <a:endParaRPr lang="hu-HU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400" dirty="0"/>
              <a:t>Külön és különleges eljárásokra vonatkozó eltérő szabályok:  </a:t>
            </a:r>
          </a:p>
          <a:p>
            <a:pPr marL="0" indent="0">
              <a:buNone/>
            </a:pPr>
            <a:r>
              <a:rPr lang="hu-HU" sz="2400" dirty="0"/>
              <a:t>a magánvádló és a pótmagánvádló a terhelttel nem köthet egyezséget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988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85862" y="1125124"/>
            <a:ext cx="7758138" cy="436946"/>
          </a:xfrm>
        </p:spPr>
        <p:txBody>
          <a:bodyPr>
            <a:noAutofit/>
          </a:bodyPr>
          <a:lstStyle/>
          <a:p>
            <a:r>
              <a:rPr lang="hu-HU" sz="2100" b="1" dirty="0">
                <a:solidFill>
                  <a:schemeClr val="tx1"/>
                </a:solidFill>
              </a:rPr>
              <a:t>Egyéb helyek, ahol az egyezség megjelenik a Büntetőeljárási törvényben</a:t>
            </a:r>
            <a:endParaRPr lang="hu-HU" sz="21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9368" y="1915342"/>
            <a:ext cx="7207432" cy="35365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1350" dirty="0"/>
              <a:t>39. § </a:t>
            </a:r>
            <a:r>
              <a:rPr lang="hu-HU" sz="1350" b="1" dirty="0"/>
              <a:t>A terhelt jogosult</a:t>
            </a:r>
            <a:r>
              <a:rPr lang="hu-HU" sz="1350" dirty="0"/>
              <a:t> arra, hogy</a:t>
            </a:r>
          </a:p>
          <a:p>
            <a:pPr marL="0" indent="0">
              <a:buNone/>
            </a:pPr>
            <a:r>
              <a:rPr lang="hu-HU" sz="1350" dirty="0"/>
              <a:t>(1) k): az egyezség megkötését, illetve ügyész intézkedés vagy határozat kilátásba helyezését kezdeményezze</a:t>
            </a:r>
          </a:p>
          <a:p>
            <a:pPr marL="0" indent="0">
              <a:buNone/>
            </a:pPr>
            <a:endParaRPr lang="hu-HU" sz="1350" dirty="0"/>
          </a:p>
          <a:p>
            <a:pPr marL="0" indent="0">
              <a:buNone/>
            </a:pPr>
            <a:r>
              <a:rPr lang="hu-HU" sz="1350" dirty="0"/>
              <a:t>172.§ : A vallomástétel megtagadása:</a:t>
            </a:r>
          </a:p>
          <a:p>
            <a:pPr marL="0" indent="0">
              <a:buNone/>
            </a:pPr>
            <a:r>
              <a:rPr lang="hu-HU" sz="1350" dirty="0"/>
              <a:t>(2): A </a:t>
            </a:r>
            <a:r>
              <a:rPr lang="hu-HU" sz="1350" b="1" dirty="0"/>
              <a:t>tanúvallomást</a:t>
            </a:r>
            <a:r>
              <a:rPr lang="hu-HU" sz="1350" dirty="0"/>
              <a:t> az (1) alapján nem tagadhatja meg az, aki a kérdésre adott válasszal önmagán olyan bűncselekmény elkövetésével vádolná, amely miatt</a:t>
            </a:r>
          </a:p>
          <a:p>
            <a:pPr marL="0" indent="0">
              <a:buNone/>
            </a:pPr>
            <a:r>
              <a:rPr lang="hu-HU" sz="1350" dirty="0"/>
              <a:t>d): a 411.§ (5) bekezdés a) pontjában meghatározott kötelezettség vállalásával egyezséget kötött</a:t>
            </a:r>
          </a:p>
          <a:p>
            <a:pPr marL="0" indent="0">
              <a:buNone/>
            </a:pPr>
            <a:endParaRPr lang="hu-HU" sz="1350" dirty="0"/>
          </a:p>
          <a:p>
            <a:pPr marL="0" indent="0">
              <a:buNone/>
            </a:pPr>
            <a:r>
              <a:rPr lang="hu-HU" sz="1350" dirty="0"/>
              <a:t>390. § : </a:t>
            </a:r>
            <a:r>
              <a:rPr lang="hu-HU" sz="1350" b="1" dirty="0"/>
              <a:t>A nyomozás iratainak megküldése</a:t>
            </a:r>
          </a:p>
          <a:p>
            <a:pPr marL="0" indent="0">
              <a:buNone/>
            </a:pPr>
            <a:r>
              <a:rPr lang="hu-HU" sz="1350" dirty="0"/>
              <a:t>(2) Ha a gyanúsított a bűncselekmény elkövetését beismerte, ügyészségi intézkedés vagy határozat kilátásba helyezését, illetve egyezség megkötését kezdeményezte a nyomozó hatság erről haladéktalanul beszámol az ügyészségnek</a:t>
            </a:r>
          </a:p>
          <a:p>
            <a:pPr marL="0" indent="0">
              <a:buNone/>
            </a:pPr>
            <a:endParaRPr lang="hu-HU" sz="1350" dirty="0"/>
          </a:p>
          <a:p>
            <a:pPr marL="0" indent="0">
              <a:buNone/>
            </a:pPr>
            <a:r>
              <a:rPr lang="hu-HU" sz="1350" dirty="0"/>
              <a:t>391.§ (1):</a:t>
            </a:r>
          </a:p>
          <a:p>
            <a:pPr marL="0" indent="0">
              <a:buNone/>
            </a:pPr>
            <a:r>
              <a:rPr lang="hu-HU" sz="1350" b="1" dirty="0"/>
              <a:t>Az ügyészség</a:t>
            </a:r>
            <a:r>
              <a:rPr lang="hu-HU" sz="1350" dirty="0"/>
              <a:t> a gyanúsított kihallgatása után a nyomozás ügyiratai alapján haladéktalanul megvizsgálja, hogy az ügyben van-e helye</a:t>
            </a:r>
          </a:p>
          <a:p>
            <a:pPr marL="0" indent="0">
              <a:buNone/>
            </a:pPr>
            <a:r>
              <a:rPr lang="hu-HU" sz="1350" dirty="0"/>
              <a:t>b) egyezség kezdeményezésének</a:t>
            </a:r>
          </a:p>
          <a:p>
            <a:endParaRPr lang="hu-HU" sz="675" dirty="0"/>
          </a:p>
        </p:txBody>
      </p:sp>
    </p:spTree>
    <p:extLst>
      <p:ext uri="{BB962C8B-B14F-4D97-AF65-F5344CB8AC3E}">
        <p14:creationId xmlns:p14="http://schemas.microsoft.com/office/powerpoint/2010/main" val="185281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1639808" y="764704"/>
            <a:ext cx="7067550" cy="857250"/>
          </a:xfrm>
        </p:spPr>
        <p:txBody>
          <a:bodyPr/>
          <a:lstStyle/>
          <a:p>
            <a:r>
              <a:rPr lang="hu-HU" altLang="hu-HU" b="1" dirty="0"/>
              <a:t>Az egyes külön eljárások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9250" y="2022873"/>
            <a:ext cx="7372350" cy="3782615"/>
          </a:xfrm>
        </p:spPr>
        <p:txBody>
          <a:bodyPr>
            <a:normAutofit fontScale="47500" lnSpcReduction="20000"/>
          </a:bodyPr>
          <a:lstStyle/>
          <a:p>
            <a:pPr>
              <a:buFontTx/>
              <a:buNone/>
              <a:defRPr/>
            </a:pPr>
            <a:r>
              <a:rPr lang="hu-HU" dirty="0"/>
              <a:t>1) A fiatalkorú elleni eljárás</a:t>
            </a:r>
          </a:p>
          <a:p>
            <a:pPr>
              <a:buFontTx/>
              <a:buNone/>
              <a:defRPr/>
            </a:pPr>
            <a:r>
              <a:rPr lang="hu-HU" dirty="0"/>
              <a:t>2) A katonai büntetőeljárás</a:t>
            </a:r>
          </a:p>
          <a:p>
            <a:pPr>
              <a:buFontTx/>
              <a:buNone/>
              <a:defRPr/>
            </a:pPr>
            <a:r>
              <a:rPr lang="hu-HU" dirty="0"/>
              <a:t>3) Eljárás a mentességet élvező személyek ügyében</a:t>
            </a:r>
          </a:p>
          <a:p>
            <a:pPr>
              <a:buFontTx/>
              <a:buNone/>
              <a:defRPr/>
            </a:pPr>
            <a:r>
              <a:rPr lang="hu-HU" dirty="0"/>
              <a:t>4) Eljárás a bíróság elé állítás esetén</a:t>
            </a:r>
          </a:p>
          <a:p>
            <a:pPr>
              <a:buFontTx/>
              <a:buNone/>
              <a:defRPr/>
            </a:pPr>
            <a:r>
              <a:rPr lang="hu-HU" dirty="0"/>
              <a:t>5) Eljárás egyezség esetén</a:t>
            </a:r>
          </a:p>
          <a:p>
            <a:pPr>
              <a:buFontTx/>
              <a:buNone/>
              <a:defRPr/>
            </a:pPr>
            <a:r>
              <a:rPr lang="hu-HU" dirty="0"/>
              <a:t>6) Büntetővégzés meghozatalára irányuló eljárás</a:t>
            </a:r>
          </a:p>
          <a:p>
            <a:pPr>
              <a:buFontTx/>
              <a:buNone/>
              <a:defRPr/>
            </a:pPr>
            <a:r>
              <a:rPr lang="hu-HU" dirty="0"/>
              <a:t>7) Eljárás a távollévő terhelttel szemben</a:t>
            </a:r>
          </a:p>
          <a:p>
            <a:pPr>
              <a:buFontTx/>
              <a:buNone/>
              <a:defRPr/>
            </a:pPr>
            <a:r>
              <a:rPr lang="hu-HU" dirty="0"/>
              <a:t>8) Eljárás a külföldön tartózkodó terhelt távollétében</a:t>
            </a:r>
          </a:p>
          <a:p>
            <a:pPr>
              <a:buFontTx/>
              <a:buNone/>
              <a:defRPr/>
            </a:pPr>
            <a:r>
              <a:rPr lang="hu-HU" dirty="0"/>
              <a:t>9) Biztosíték letétbe helyezésével folyó eljárás</a:t>
            </a:r>
          </a:p>
          <a:p>
            <a:pPr>
              <a:buFontTx/>
              <a:buNone/>
              <a:defRPr/>
            </a:pPr>
            <a:r>
              <a:rPr lang="hu-HU" dirty="0"/>
              <a:t>10) Magánvádas eljárás</a:t>
            </a:r>
          </a:p>
          <a:p>
            <a:pPr>
              <a:buFontTx/>
              <a:buNone/>
              <a:defRPr/>
            </a:pPr>
            <a:r>
              <a:rPr lang="hu-HU" dirty="0"/>
              <a:t>11) Pótmagánvádas eljárás</a:t>
            </a:r>
          </a:p>
          <a:p>
            <a:pPr>
              <a:buFontTx/>
              <a:buNone/>
              <a:defRPr/>
            </a:pPr>
            <a:r>
              <a:rPr lang="hu-HU" dirty="0"/>
              <a:t>12) Eljárás a vagyon vagy dolog elvonása, adat hozzáférhetetlenné tétele érdekében</a:t>
            </a:r>
          </a:p>
          <a:p>
            <a:pPr>
              <a:buFontTx/>
              <a:buNone/>
              <a:defRPr/>
            </a:pPr>
            <a:r>
              <a:rPr lang="hu-HU" dirty="0"/>
              <a:t>13) Eljárás a határzárral kapcsolatos bűncselekmény esetén</a:t>
            </a:r>
          </a:p>
          <a:p>
            <a:pPr>
              <a:buFontTx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21783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ím 1"/>
          <p:cNvSpPr>
            <a:spLocks noGrp="1"/>
          </p:cNvSpPr>
          <p:nvPr>
            <p:ph type="title"/>
          </p:nvPr>
        </p:nvSpPr>
        <p:spPr>
          <a:xfrm>
            <a:off x="1619250" y="1063229"/>
            <a:ext cx="7067550" cy="857250"/>
          </a:xfrm>
        </p:spPr>
        <p:txBody>
          <a:bodyPr/>
          <a:lstStyle/>
          <a:p>
            <a:r>
              <a:rPr lang="hu-HU" altLang="hu-HU" sz="3000" b="1" dirty="0">
                <a:solidFill>
                  <a:schemeClr val="tx1"/>
                </a:solidFill>
              </a:rPr>
              <a:t>6. Büntetővégzés meghozatalára irányuló eljárás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9250" y="1916907"/>
            <a:ext cx="7372350" cy="3942160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hu-HU" sz="1800" b="1" dirty="0"/>
              <a:t>- Fogalma: </a:t>
            </a:r>
            <a:r>
              <a:rPr lang="hu-HU" sz="1800" dirty="0"/>
              <a:t>a büntetőeljárás bírósági szakaszának egyszerűsítése, gyorsítása: kisebb jelentőségű és egyszerűbb megítélésű ügyek esetén a bíróság nem tart tárgyalást, hanem a beszerzett bizonyítékok alapján dönt a terhelt büntetőjogi felelősségének kérdésében – végzéssel. </a:t>
            </a:r>
          </a:p>
          <a:p>
            <a:pPr marL="0" indent="0" algn="just">
              <a:buNone/>
              <a:defRPr/>
            </a:pPr>
            <a:r>
              <a:rPr lang="hu-HU" sz="1800" dirty="0"/>
              <a:t>Ilyen esetekben csak bizonyos súlyú jogkövetkezmények szabhatók ki, ill. alkalmazhatók a terhelttel szemben.</a:t>
            </a:r>
          </a:p>
          <a:p>
            <a:pPr marL="0" indent="0" algn="just">
              <a:buNone/>
              <a:defRPr/>
            </a:pPr>
            <a:r>
              <a:rPr lang="hu-HU" sz="1800" b="1" dirty="0"/>
              <a:t>- Speciális jogorvoslat</a:t>
            </a:r>
            <a:r>
              <a:rPr lang="hu-HU" sz="1800" dirty="0"/>
              <a:t>: tárgyalás tartása iránti indítvány</a:t>
            </a:r>
          </a:p>
        </p:txBody>
      </p:sp>
    </p:spTree>
    <p:extLst>
      <p:ext uri="{BB962C8B-B14F-4D97-AF65-F5344CB8AC3E}">
        <p14:creationId xmlns:p14="http://schemas.microsoft.com/office/powerpoint/2010/main" val="1113407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artalom helye 2"/>
          <p:cNvSpPr>
            <a:spLocks noGrp="1"/>
          </p:cNvSpPr>
          <p:nvPr>
            <p:ph idx="1"/>
          </p:nvPr>
        </p:nvSpPr>
        <p:spPr>
          <a:xfrm>
            <a:off x="1476376" y="944167"/>
            <a:ext cx="7515225" cy="4969669"/>
          </a:xfrm>
        </p:spPr>
        <p:txBody>
          <a:bodyPr/>
          <a:lstStyle/>
          <a:p>
            <a:pPr marL="0" indent="0">
              <a:buNone/>
            </a:pPr>
            <a:r>
              <a:rPr lang="hu-HU" altLang="hu-HU" b="1"/>
              <a:t>- Feltételei</a:t>
            </a:r>
            <a:r>
              <a:rPr lang="hu-HU" altLang="hu-HU"/>
              <a:t>: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46072"/>
              </p:ext>
            </p:extLst>
          </p:nvPr>
        </p:nvGraphicFramePr>
        <p:xfrm>
          <a:off x="215900" y="1379935"/>
          <a:ext cx="8724900" cy="3619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6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Objektív feltételek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Szubjektív</a:t>
                      </a:r>
                      <a:r>
                        <a:rPr lang="hu-HU" sz="1400" baseline="0" dirty="0"/>
                        <a:t> feltételek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8940">
                <a:tc>
                  <a:txBody>
                    <a:bodyPr/>
                    <a:lstStyle/>
                    <a:p>
                      <a:r>
                        <a:rPr lang="hu-HU" sz="1400" dirty="0"/>
                        <a:t>1. A bűncselekmény 3 évi szabadságvesztésnél nem </a:t>
                      </a:r>
                    </a:p>
                    <a:p>
                      <a:r>
                        <a:rPr lang="hu-HU" sz="1400" dirty="0"/>
                        <a:t>súlyosabban büntetendő;</a:t>
                      </a:r>
                    </a:p>
                    <a:p>
                      <a:r>
                        <a:rPr lang="hu-HU" sz="1400" dirty="0"/>
                        <a:t>2. a vádlott szabadlábon van vagy más ügyben tartják fogva;</a:t>
                      </a:r>
                    </a:p>
                    <a:p>
                      <a:r>
                        <a:rPr lang="hu-HU" sz="1400" dirty="0"/>
                        <a:t>3. a törvény a szabadságvesztés végrehajtásának felfüggesztését, közérdekű munkát, pénzbüntetést, foglalkozástól eltiltást, járművezetéstől eltiltást, kitiltást, sportrendezvények látogatásától való eltiltást, kiutasítást, intézkedésként jóvátételi munkát, próbára bocsátást, megrovást alkalmaz;</a:t>
                      </a:r>
                    </a:p>
                    <a:p>
                      <a:r>
                        <a:rPr lang="hu-HU" sz="1400" dirty="0"/>
                        <a:t>4. a végzés meghozatalára az ügynek a bírósághoz érkezésétől számított egy hónapon belül sor kerül;</a:t>
                      </a:r>
                    </a:p>
                    <a:p>
                      <a:r>
                        <a:rPr lang="hu-HU" sz="1400" dirty="0"/>
                        <a:t>5. ügyész indítványára vagy hivatalból.</a:t>
                      </a:r>
                    </a:p>
                    <a:p>
                      <a:endParaRPr lang="hu-HU" sz="1400" dirty="0"/>
                    </a:p>
                  </a:txBody>
                  <a:tcPr marL="91442" marR="91442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6. Az</a:t>
                      </a:r>
                      <a:r>
                        <a:rPr lang="hu-HU" sz="1400" baseline="0" dirty="0"/>
                        <a:t> ügy megítélése </a:t>
                      </a:r>
                      <a:r>
                        <a:rPr lang="hu-HU" sz="1400" dirty="0"/>
                        <a:t>egyszerű</a:t>
                      </a:r>
                    </a:p>
                    <a:p>
                      <a:r>
                        <a:rPr lang="hu-HU" sz="1400" dirty="0"/>
                        <a:t>7. a büntetés célja tárgyalás tartása nélkül is elérhető.</a:t>
                      </a:r>
                    </a:p>
                    <a:p>
                      <a:endParaRPr lang="hu-HU" sz="1400" dirty="0"/>
                    </a:p>
                    <a:p>
                      <a:endParaRPr lang="hu-HU" sz="1400" dirty="0"/>
                    </a:p>
                    <a:p>
                      <a:endParaRPr lang="hu-HU" sz="1400" dirty="0"/>
                    </a:p>
                    <a:p>
                      <a:endParaRPr lang="hu-HU" sz="1400" dirty="0"/>
                    </a:p>
                    <a:p>
                      <a:r>
                        <a:rPr lang="hu-HU" sz="1400" dirty="0"/>
                        <a:t>Speciális eset: 5 évi szabadságvesztésnél nem súlyosabban</a:t>
                      </a:r>
                      <a:r>
                        <a:rPr lang="hu-HU" sz="1400" baseline="0" dirty="0"/>
                        <a:t> büntetendő </a:t>
                      </a:r>
                      <a:r>
                        <a:rPr lang="hu-HU" sz="1400" baseline="0" dirty="0" err="1"/>
                        <a:t>bcs</a:t>
                      </a:r>
                      <a:r>
                        <a:rPr lang="hu-HU" sz="1400" baseline="0" dirty="0"/>
                        <a:t> + beismerés + 2 + 6 + 7</a:t>
                      </a:r>
                      <a:endParaRPr lang="hu-HU" sz="1400" dirty="0"/>
                    </a:p>
                    <a:p>
                      <a:endParaRPr lang="hu-HU" sz="1400" dirty="0"/>
                    </a:p>
                  </a:txBody>
                  <a:tcPr marL="91442" marR="91442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Konjunktív feltételek</a:t>
                      </a:r>
                      <a:endParaRPr lang="hu-HU" sz="1400" b="1" dirty="0"/>
                    </a:p>
                  </a:txBody>
                  <a:tcPr marL="91442" marR="91442" marT="34290" marB="34290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804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570308"/>
            <a:ext cx="8219257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chemeClr val="tx1"/>
                </a:solidFill>
              </a:rPr>
              <a:t>7. Eljárás a távollévő terhelttel szemben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6376" y="2022873"/>
            <a:ext cx="7515225" cy="3836194"/>
          </a:xfrm>
        </p:spPr>
        <p:txBody>
          <a:bodyPr>
            <a:normAutofit fontScale="47500" lnSpcReduction="20000"/>
          </a:bodyPr>
          <a:lstStyle/>
          <a:p>
            <a:pPr marL="385763" indent="-385763">
              <a:buFontTx/>
              <a:buAutoNum type="alphaUcParenR"/>
              <a:defRPr/>
            </a:pPr>
            <a:r>
              <a:rPr lang="hu-HU" b="1" dirty="0"/>
              <a:t>Nyomozás a </a:t>
            </a:r>
            <a:r>
              <a:rPr lang="hu-HU" b="1" dirty="0" err="1"/>
              <a:t>bcs</a:t>
            </a:r>
            <a:r>
              <a:rPr lang="hu-HU" b="1" dirty="0"/>
              <a:t> elkövetésével megalapozottan gyanúsítható személlyel szemben, ha elérhetősége ismeretlen: </a:t>
            </a:r>
            <a:r>
              <a:rPr lang="hu-HU" dirty="0"/>
              <a:t>az ügyészség őt távollévő terheltté nyilvánítja (jogorvoslattal/panasszal nem támadható)</a:t>
            </a:r>
          </a:p>
          <a:p>
            <a:pPr marL="0" indent="0">
              <a:buNone/>
              <a:defRPr/>
            </a:pPr>
            <a:endParaRPr lang="hu-HU" dirty="0"/>
          </a:p>
          <a:p>
            <a:pPr marL="0" indent="0">
              <a:buNone/>
              <a:defRPr/>
            </a:pPr>
            <a:r>
              <a:rPr lang="hu-HU" dirty="0"/>
              <a:t>Feltételei:</a:t>
            </a:r>
          </a:p>
          <a:p>
            <a:pPr>
              <a:buFontTx/>
              <a:buNone/>
              <a:defRPr/>
            </a:pPr>
            <a:r>
              <a:rPr lang="hu-HU" dirty="0"/>
              <a:t>a) </a:t>
            </a:r>
            <a:r>
              <a:rPr lang="hu-HU" dirty="0" err="1"/>
              <a:t>a</a:t>
            </a:r>
            <a:r>
              <a:rPr lang="hu-HU" dirty="0"/>
              <a:t> bűncselekmény elkövetésével megalapozottan gyanúsítható személy vagy a terhelt az eljárás során elszökött, elrejtőzött, vagy megalapozottan feltehető, hogy a büntetőeljárás elkerülése érdekében más módon elérhetetlenné vált, </a:t>
            </a:r>
          </a:p>
          <a:p>
            <a:pPr>
              <a:buFontTx/>
              <a:buNone/>
              <a:defRPr/>
            </a:pPr>
            <a:r>
              <a:rPr lang="hu-HU" dirty="0"/>
              <a:t>b) a terhelt felkutatása érdekében tett intézkedések (leplezett eszközök alkalmazása, körözés, elfogatóparancs) </a:t>
            </a:r>
            <a:r>
              <a:rPr lang="hu-HU" dirty="0" err="1"/>
              <a:t>észszerű</a:t>
            </a:r>
            <a:r>
              <a:rPr lang="hu-HU" dirty="0"/>
              <a:t> időn belül nem vezettek eredményre, és </a:t>
            </a:r>
          </a:p>
          <a:p>
            <a:pPr>
              <a:buFontTx/>
              <a:buNone/>
              <a:defRPr/>
            </a:pPr>
            <a:r>
              <a:rPr lang="hu-HU" dirty="0"/>
              <a:t>c) azt a bűncselekmény súlya vagy az ügy megítélése indokolja. </a:t>
            </a:r>
          </a:p>
          <a:p>
            <a:pPr>
              <a:buFontTx/>
              <a:buNone/>
              <a:defRPr/>
            </a:pPr>
            <a:endParaRPr lang="hu-HU" dirty="0"/>
          </a:p>
          <a:p>
            <a:pPr>
              <a:buFontTx/>
              <a:buNone/>
              <a:defRPr/>
            </a:pPr>
            <a:r>
              <a:rPr lang="hu-HU" dirty="0"/>
              <a:t>Feltételek hiányában: az eljárás felfüggesztése.</a:t>
            </a:r>
          </a:p>
          <a:p>
            <a:pPr>
              <a:buFontTx/>
              <a:buNone/>
              <a:defRPr/>
            </a:pPr>
            <a:endParaRPr lang="hu-HU" dirty="0"/>
          </a:p>
          <a:p>
            <a:pPr>
              <a:buFontTx/>
              <a:buNone/>
              <a:defRPr/>
            </a:pPr>
            <a:r>
              <a:rPr lang="hu-HU" dirty="0"/>
              <a:t>Védő részvétele kötelező.</a:t>
            </a:r>
          </a:p>
        </p:txBody>
      </p:sp>
    </p:spTree>
    <p:extLst>
      <p:ext uri="{BB962C8B-B14F-4D97-AF65-F5344CB8AC3E}">
        <p14:creationId xmlns:p14="http://schemas.microsoft.com/office/powerpoint/2010/main" val="28622048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artalom helye 2"/>
          <p:cNvSpPr>
            <a:spLocks noGrp="1"/>
          </p:cNvSpPr>
          <p:nvPr>
            <p:ph idx="1"/>
          </p:nvPr>
        </p:nvSpPr>
        <p:spPr>
          <a:xfrm>
            <a:off x="1547814" y="998936"/>
            <a:ext cx="7443787" cy="4860131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/>
              <a:t>B) Vádemelés a távollévő terhelttel szemben</a:t>
            </a:r>
            <a:r>
              <a:rPr lang="hu-HU" sz="2800" dirty="0"/>
              <a:t>: </a:t>
            </a:r>
          </a:p>
          <a:p>
            <a:pPr marL="0" indent="0">
              <a:buNone/>
            </a:pPr>
            <a:r>
              <a:rPr lang="hu-HU" sz="2800" dirty="0"/>
              <a:t>Kézbesíteni kell:</a:t>
            </a:r>
          </a:p>
          <a:p>
            <a:pPr marL="0" indent="0">
              <a:buFontTx/>
              <a:buChar char="-"/>
            </a:pPr>
            <a:r>
              <a:rPr lang="hu-HU" sz="2800" dirty="0"/>
              <a:t>távollévő terheltté nyilvánító határozatot (jogorvoslatnak nincs helye ellene);</a:t>
            </a:r>
          </a:p>
          <a:p>
            <a:pPr marL="0" indent="0">
              <a:buFontTx/>
              <a:buChar char="-"/>
            </a:pPr>
            <a:r>
              <a:rPr lang="hu-HU" sz="2800" dirty="0"/>
              <a:t>eljárást felfüggesztő, megszüntető határozatot,</a:t>
            </a:r>
          </a:p>
          <a:p>
            <a:pPr marL="0" indent="0">
              <a:buFontTx/>
              <a:buChar char="-"/>
            </a:pPr>
            <a:r>
              <a:rPr lang="hu-HU" sz="2800" dirty="0"/>
              <a:t>vádiratot.</a:t>
            </a:r>
          </a:p>
          <a:p>
            <a:pPr marL="0" indent="0">
              <a:buNone/>
            </a:pPr>
            <a:r>
              <a:rPr lang="hu-HU" sz="2800" dirty="0"/>
              <a:t>A gyanúsítás közlésének elmaradása a vádemelésnek nem akadálya.</a:t>
            </a:r>
          </a:p>
        </p:txBody>
      </p:sp>
    </p:spTree>
    <p:extLst>
      <p:ext uri="{BB962C8B-B14F-4D97-AF65-F5344CB8AC3E}">
        <p14:creationId xmlns:p14="http://schemas.microsoft.com/office/powerpoint/2010/main" val="8697188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0382" y="1278528"/>
            <a:ext cx="7156381" cy="48985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hu-HU" b="1" dirty="0"/>
              <a:t>C) A bíróság eljárása a távollévő vádlottal szemben</a:t>
            </a:r>
            <a:r>
              <a:rPr lang="hu-HU" dirty="0"/>
              <a:t>: </a:t>
            </a:r>
          </a:p>
          <a:p>
            <a:pPr marL="0" indent="0">
              <a:buNone/>
              <a:defRPr/>
            </a:pPr>
            <a:r>
              <a:rPr lang="hu-HU" dirty="0"/>
              <a:t>1) A vádlott távollévőnek minősített</a:t>
            </a:r>
          </a:p>
          <a:p>
            <a:pPr marL="0" indent="0">
              <a:buNone/>
              <a:defRPr/>
            </a:pPr>
            <a:r>
              <a:rPr lang="hu-HU" dirty="0"/>
              <a:t>2) az ügyész a terhelt távollétében való eljárást indítványozta (magánvádló / pótmagánvádló nem indítványozhatja)</a:t>
            </a:r>
          </a:p>
          <a:p>
            <a:pPr marL="0" indent="0">
              <a:buNone/>
              <a:defRPr/>
            </a:pPr>
            <a:r>
              <a:rPr lang="hu-HU" dirty="0"/>
              <a:t>3.) előkészítő ülés nincs</a:t>
            </a:r>
          </a:p>
          <a:p>
            <a:pPr marL="0" indent="0">
              <a:buNone/>
              <a:defRPr/>
            </a:pPr>
            <a:r>
              <a:rPr lang="hu-HU" dirty="0"/>
              <a:t>4)</a:t>
            </a:r>
          </a:p>
          <a:p>
            <a:pPr marL="0" indent="0">
              <a:buNone/>
              <a:defRPr/>
            </a:pPr>
            <a:r>
              <a:rPr lang="hu-HU" dirty="0"/>
              <a:t>a) ha a vádlott a vádemelés után válik elérhetetlenné, a bíróság tájékoztatja az ügyészt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/>
              <a:t>ügyész: 15 napon belül indítványt tesz a terhelt távollétében való eljárás folytatására (ha nem: felfügg.)</a:t>
            </a:r>
          </a:p>
          <a:p>
            <a:pPr marL="0" indent="0">
              <a:buNone/>
              <a:defRPr/>
            </a:pPr>
            <a:r>
              <a:rPr lang="hu-HU" dirty="0"/>
              <a:t>4) ha korábban nem volt védő: az ügyész indítványában védő kirendelését is indítványozza</a:t>
            </a:r>
          </a:p>
          <a:p>
            <a:pPr marL="0" indent="0">
              <a:buNone/>
              <a:defRPr/>
            </a:pPr>
            <a:r>
              <a:rPr lang="hu-HU" dirty="0"/>
              <a:t>5) tárgyalás folytatása: korábbi tárgyalás anyagának ismertetésével.</a:t>
            </a:r>
          </a:p>
          <a:p>
            <a:pPr marL="0" indent="0">
              <a:buNone/>
              <a:defRPr/>
            </a:pPr>
            <a:r>
              <a:rPr lang="hu-HU" dirty="0"/>
              <a:t>6) Ha a vádlott a 2fokban kerül elő: tárgyalás tartás, ha harmadfokban: új eljárásra kötelezés, ha jogerő után: perújítás.</a:t>
            </a:r>
          </a:p>
          <a:p>
            <a:pPr marL="0" indent="0">
              <a:buNone/>
              <a:defRPr/>
            </a:pPr>
            <a:endParaRPr lang="hu-HU" dirty="0"/>
          </a:p>
          <a:p>
            <a:pPr marL="0" indent="0"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23655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814" y="998936"/>
            <a:ext cx="7443787" cy="48601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hu-HU" b="1" dirty="0"/>
              <a:t>8. Eljárás a külföldön tartózkodó terhelt távollétében</a:t>
            </a:r>
            <a:r>
              <a:rPr lang="hu-HU" dirty="0"/>
              <a:t>: </a:t>
            </a:r>
          </a:p>
          <a:p>
            <a:pPr marL="0" indent="0">
              <a:buNone/>
              <a:defRPr/>
            </a:pPr>
            <a:r>
              <a:rPr lang="hu-HU" dirty="0"/>
              <a:t>1) A terhelt külföldön ismert helyen tartózkodik</a:t>
            </a:r>
          </a:p>
          <a:p>
            <a:pPr marL="0" indent="0">
              <a:buNone/>
              <a:defRPr/>
            </a:pPr>
            <a:r>
              <a:rPr lang="hu-HU" dirty="0"/>
              <a:t>2) európai vagy </a:t>
            </a:r>
            <a:r>
              <a:rPr lang="hu-HU" dirty="0" err="1"/>
              <a:t>nk</a:t>
            </a:r>
            <a:r>
              <a:rPr lang="hu-HU" dirty="0"/>
              <a:t>. elfogatóparancs eredménytelen</a:t>
            </a:r>
          </a:p>
          <a:p>
            <a:pPr marL="0" indent="0">
              <a:buNone/>
              <a:defRPr/>
            </a:pPr>
            <a:r>
              <a:rPr lang="hu-HU" dirty="0"/>
              <a:t>3) </a:t>
            </a:r>
            <a:r>
              <a:rPr lang="hu-HU" dirty="0" err="1"/>
              <a:t>bcs</a:t>
            </a:r>
            <a:r>
              <a:rPr lang="hu-HU" dirty="0"/>
              <a:t> súlya ezt indokolja</a:t>
            </a:r>
          </a:p>
          <a:p>
            <a:pPr marL="0" indent="0">
              <a:buNone/>
              <a:defRPr/>
            </a:pPr>
            <a:r>
              <a:rPr lang="hu-HU" dirty="0"/>
              <a:t>4) terhelt részvétele az eljárásban másként (pl. </a:t>
            </a:r>
            <a:r>
              <a:rPr lang="hu-HU" dirty="0" err="1"/>
              <a:t>telekomm</a:t>
            </a:r>
            <a:r>
              <a:rPr lang="hu-HU" dirty="0"/>
              <a:t>. eszköz által) nem megoldható. </a:t>
            </a:r>
          </a:p>
          <a:p>
            <a:pPr marL="0" indent="0">
              <a:buNone/>
              <a:defRPr/>
            </a:pPr>
            <a:endParaRPr lang="hu-HU" dirty="0"/>
          </a:p>
          <a:p>
            <a:pPr marL="0" indent="0">
              <a:buNone/>
              <a:defRPr/>
            </a:pPr>
            <a:r>
              <a:rPr lang="hu-HU" dirty="0">
                <a:sym typeface="Wingdings" panose="05000000000000000000" pitchFamily="2" charset="2"/>
              </a:rPr>
              <a:t></a:t>
            </a:r>
            <a:r>
              <a:rPr lang="hu-HU" dirty="0"/>
              <a:t> vádirat benyújtása után a bíróság felhívhatja az ügyészt: indítványozza-e a tárgyalásnak a vádlott távollétében történő folytatását. Ha 15 napon belül nincs rá ügyészi indítvány: eljárás felfügg.</a:t>
            </a:r>
          </a:p>
          <a:p>
            <a:pPr marL="0" indent="0">
              <a:buFont typeface="Wingdings" pitchFamily="2" charset="2"/>
              <a:buChar char="à"/>
              <a:defRPr/>
            </a:pPr>
            <a:r>
              <a:rPr lang="hu-HU" dirty="0"/>
              <a:t>ha a megkezdett tárgyalás során állapítják meg az ügyész felhívása nélkül folytatja a tárgyalást.</a:t>
            </a:r>
          </a:p>
          <a:p>
            <a:pPr marL="0" indent="0">
              <a:buFont typeface="Wingdings" pitchFamily="2" charset="2"/>
              <a:buChar char="à"/>
              <a:defRPr/>
            </a:pPr>
            <a:r>
              <a:rPr lang="hu-HU" dirty="0"/>
              <a:t>Külföldön </a:t>
            </a:r>
            <a:r>
              <a:rPr lang="hu-HU" dirty="0" err="1"/>
              <a:t>fogvatartásban</a:t>
            </a:r>
            <a:r>
              <a:rPr lang="hu-HU" dirty="0"/>
              <a:t> lévő terhelt esetén csak a hozzájárulásával folytatható le a távollétében a be.</a:t>
            </a:r>
          </a:p>
          <a:p>
            <a:pPr marL="0" indent="0"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4474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1"/>
          <p:cNvSpPr>
            <a:spLocks noGrp="1"/>
          </p:cNvSpPr>
          <p:nvPr>
            <p:ph type="title"/>
          </p:nvPr>
        </p:nvSpPr>
        <p:spPr>
          <a:xfrm>
            <a:off x="1489165" y="984613"/>
            <a:ext cx="7197635" cy="935866"/>
          </a:xfrm>
        </p:spPr>
        <p:txBody>
          <a:bodyPr/>
          <a:lstStyle/>
          <a:p>
            <a:r>
              <a:rPr lang="hu-HU" sz="3000" b="1" dirty="0">
                <a:solidFill>
                  <a:schemeClr val="tx1"/>
                </a:solidFill>
              </a:rPr>
              <a:t>9. Biztosíték letétbe helyezésével folyó eljárás</a:t>
            </a:r>
          </a:p>
        </p:txBody>
      </p:sp>
      <p:sp>
        <p:nvSpPr>
          <p:cNvPr id="45059" name="Tartalom helye 2"/>
          <p:cNvSpPr>
            <a:spLocks noGrp="1"/>
          </p:cNvSpPr>
          <p:nvPr>
            <p:ph idx="1"/>
          </p:nvPr>
        </p:nvSpPr>
        <p:spPr>
          <a:xfrm>
            <a:off x="1489165" y="1983922"/>
            <a:ext cx="7197635" cy="3467951"/>
          </a:xfrm>
        </p:spPr>
        <p:txBody>
          <a:bodyPr/>
          <a:lstStyle/>
          <a:p>
            <a:pPr>
              <a:buFontTx/>
              <a:buNone/>
            </a:pPr>
            <a:r>
              <a:rPr lang="hu-HU" sz="1500" dirty="0"/>
              <a:t>Az életvitelszerűen külföldön élő terhelt indítványára a vádemelés előtt az ügyészség, azt követően a bíróság biztosíték letétbe helyezését engedélyezheti, feltéve, hogy </a:t>
            </a:r>
          </a:p>
          <a:p>
            <a:r>
              <a:rPr lang="hu-HU" sz="1500" dirty="0"/>
              <a:t>a) az adott bűncselekményre a törvény ötévi szabadságvesztésnél nem súlyosabb büntetést rendel, </a:t>
            </a:r>
          </a:p>
          <a:p>
            <a:r>
              <a:rPr lang="hu-HU" sz="1500" dirty="0"/>
              <a:t>b) a terhelttel szemben előreláthatóan pénzbüntetés kiszabására, illetve vagyonelkobzás elrendelésére kerül sor, </a:t>
            </a:r>
          </a:p>
          <a:p>
            <a:r>
              <a:rPr lang="hu-HU" sz="1500" dirty="0"/>
              <a:t>c) a terheltnek a tárgyalástól és az eljárási cselekményektől való távolmaradása az eljárás érdekeit nem sérti, és </a:t>
            </a:r>
          </a:p>
          <a:p>
            <a:r>
              <a:rPr lang="hu-HU" sz="1500" dirty="0"/>
              <a:t>d) a terhelt megbízta a védőjét a kézbesítési megbízotti feladatok ellátásával. </a:t>
            </a:r>
          </a:p>
          <a:p>
            <a:endParaRPr lang="hu-HU" sz="1500" dirty="0"/>
          </a:p>
          <a:p>
            <a:r>
              <a:rPr lang="hu-HU" sz="1500" dirty="0"/>
              <a:t>Kizárt: ha a </a:t>
            </a:r>
            <a:r>
              <a:rPr lang="hu-HU" sz="1500" dirty="0" err="1"/>
              <a:t>bcs</a:t>
            </a:r>
            <a:r>
              <a:rPr lang="hu-HU" sz="1500" dirty="0"/>
              <a:t> halált okozott</a:t>
            </a:r>
          </a:p>
          <a:p>
            <a:r>
              <a:rPr lang="hu-HU" sz="1500" dirty="0"/>
              <a:t>Az indítványról a bíróság vagy az ügyészség dönt.</a:t>
            </a:r>
          </a:p>
        </p:txBody>
      </p:sp>
    </p:spTree>
    <p:extLst>
      <p:ext uri="{BB962C8B-B14F-4D97-AF65-F5344CB8AC3E}">
        <p14:creationId xmlns:p14="http://schemas.microsoft.com/office/powerpoint/2010/main" val="30005290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ím 1"/>
          <p:cNvSpPr>
            <a:spLocks noGrp="1"/>
          </p:cNvSpPr>
          <p:nvPr>
            <p:ph type="title"/>
          </p:nvPr>
        </p:nvSpPr>
        <p:spPr>
          <a:xfrm>
            <a:off x="1498963" y="1014005"/>
            <a:ext cx="7187837" cy="906474"/>
          </a:xfrm>
        </p:spPr>
        <p:txBody>
          <a:bodyPr/>
          <a:lstStyle/>
          <a:p>
            <a:endParaRPr lang="hu-HU" sz="3000" dirty="0">
              <a:solidFill>
                <a:schemeClr val="tx1"/>
              </a:solidFill>
            </a:endParaRPr>
          </a:p>
        </p:txBody>
      </p:sp>
      <p:sp>
        <p:nvSpPr>
          <p:cNvPr id="46083" name="Tartalom helye 2"/>
          <p:cNvSpPr>
            <a:spLocks noGrp="1"/>
          </p:cNvSpPr>
          <p:nvPr>
            <p:ph idx="1"/>
          </p:nvPr>
        </p:nvSpPr>
        <p:spPr>
          <a:xfrm>
            <a:off x="1528354" y="2023111"/>
            <a:ext cx="7158446" cy="3428763"/>
          </a:xfrm>
        </p:spPr>
        <p:txBody>
          <a:bodyPr/>
          <a:lstStyle/>
          <a:p>
            <a:pPr>
              <a:buFontTx/>
              <a:buNone/>
            </a:pPr>
            <a:r>
              <a:rPr lang="hu-HU" sz="1800"/>
              <a:t>A hatóság (NY is) a terheltet a kézbesítési megbízott útján értesíti az eljárási cselekményről.</a:t>
            </a:r>
          </a:p>
          <a:p>
            <a:pPr>
              <a:buFontTx/>
              <a:buNone/>
            </a:pPr>
            <a:r>
              <a:rPr lang="hu-HU" sz="1800"/>
              <a:t>Eljárási jogsegély iránti megkeresés azért még kiadható.</a:t>
            </a:r>
          </a:p>
          <a:p>
            <a:pPr>
              <a:buFontTx/>
              <a:buNone/>
            </a:pPr>
            <a:r>
              <a:rPr lang="hu-HU" sz="1800"/>
              <a:t>A biztosítékot a terheltnek vissza kell adni, </a:t>
            </a:r>
          </a:p>
          <a:p>
            <a:r>
              <a:rPr lang="hu-HU" sz="1800"/>
              <a:t>a) ha az ügyészség az eljárást megszüntette vagy a nyomozás határideje lejárt, </a:t>
            </a:r>
          </a:p>
          <a:p>
            <a:r>
              <a:rPr lang="hu-HU" sz="1800"/>
              <a:t>b) ha a bíróság a terheltet felmentette vagy vele szemben az eljárást megszüntette, </a:t>
            </a:r>
          </a:p>
          <a:p>
            <a:pPr>
              <a:buFontTx/>
              <a:buNone/>
            </a:pPr>
            <a:r>
              <a:rPr lang="da-DK" sz="1800"/>
              <a:t>feltéve, hogy a bíróság vagyonelkobzást nem rendelt el. </a:t>
            </a:r>
            <a:endParaRPr lang="hu-HU" sz="1800"/>
          </a:p>
          <a:p>
            <a:pPr>
              <a:buFontTx/>
              <a:buNone/>
            </a:pPr>
            <a:r>
              <a:rPr lang="hu-HU" sz="1800"/>
              <a:t>Részarányosan is visszaadható.</a:t>
            </a:r>
          </a:p>
        </p:txBody>
      </p:sp>
    </p:spTree>
    <p:extLst>
      <p:ext uri="{BB962C8B-B14F-4D97-AF65-F5344CB8AC3E}">
        <p14:creationId xmlns:p14="http://schemas.microsoft.com/office/powerpoint/2010/main" val="7273978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1538686" y="332656"/>
            <a:ext cx="7138987" cy="857250"/>
          </a:xfrm>
        </p:spPr>
        <p:txBody>
          <a:bodyPr/>
          <a:lstStyle/>
          <a:p>
            <a:r>
              <a:rPr lang="hu-HU" altLang="hu-HU" sz="3600" b="1" dirty="0">
                <a:solidFill>
                  <a:schemeClr val="tx1"/>
                </a:solidFill>
              </a:rPr>
              <a:t>10. A magánvádas eljárás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814" y="1828800"/>
            <a:ext cx="7443787" cy="403026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2400" b="1" dirty="0"/>
              <a:t>- Kiindulópont</a:t>
            </a:r>
            <a:r>
              <a:rPr lang="hu-HU" sz="2400" dirty="0"/>
              <a:t>: A büntetőeljárásban a vádemelés és a vádképviselet joga főszabály szerint az </a:t>
            </a:r>
            <a:r>
              <a:rPr lang="hu-HU" sz="2400" b="1" dirty="0"/>
              <a:t>ügyészt</a:t>
            </a:r>
            <a:r>
              <a:rPr lang="hu-HU" sz="2400" dirty="0"/>
              <a:t> illeti meg. </a:t>
            </a:r>
          </a:p>
          <a:p>
            <a:pPr>
              <a:defRPr/>
            </a:pPr>
            <a:r>
              <a:rPr lang="hu-HU" sz="2400" dirty="0"/>
              <a:t>Ez alól képez kivételt a </a:t>
            </a:r>
            <a:r>
              <a:rPr lang="hu-HU" sz="2400" b="1" dirty="0"/>
              <a:t>magánvád intézménye</a:t>
            </a:r>
            <a:r>
              <a:rPr lang="hu-HU" sz="2400" dirty="0"/>
              <a:t>: a magánvádas eljárásban a vádat a </a:t>
            </a:r>
            <a:r>
              <a:rPr lang="hu-HU" sz="2400" b="1" dirty="0"/>
              <a:t>sértett= magánvádló</a:t>
            </a:r>
            <a:r>
              <a:rPr lang="hu-HU" sz="2400" dirty="0"/>
              <a:t> képviseli, a büntetőeljárási törvényben meghatározott 7 bűncselekmény esetén. </a:t>
            </a:r>
          </a:p>
        </p:txBody>
      </p:sp>
    </p:spTree>
    <p:extLst>
      <p:ext uri="{BB962C8B-B14F-4D97-AF65-F5344CB8AC3E}">
        <p14:creationId xmlns:p14="http://schemas.microsoft.com/office/powerpoint/2010/main" val="20750696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9250" y="1052513"/>
            <a:ext cx="7372350" cy="47529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2400" dirty="0"/>
              <a:t>- </a:t>
            </a:r>
            <a:r>
              <a:rPr lang="hu-HU" sz="2400" b="1" dirty="0"/>
              <a:t>Magánvádló</a:t>
            </a:r>
            <a:r>
              <a:rPr lang="hu-HU" sz="2400" dirty="0"/>
              <a:t>: </a:t>
            </a:r>
          </a:p>
          <a:p>
            <a:pPr>
              <a:defRPr/>
            </a:pPr>
            <a:r>
              <a:rPr lang="hu-HU" sz="2400" dirty="0"/>
              <a:t>jogállása kettős: egyrészt megilletik a sértett jogai, másrészt a vádemelés és a vádképviselet joga</a:t>
            </a:r>
          </a:p>
          <a:p>
            <a:pPr>
              <a:defRPr/>
            </a:pPr>
            <a:r>
              <a:rPr lang="hu-HU" sz="2400" dirty="0"/>
              <a:t>a magánvádas eljárásban a terhelt bűnösségének bizonyítása a magánvádlót terheli</a:t>
            </a:r>
          </a:p>
          <a:p>
            <a:pPr>
              <a:defRPr/>
            </a:pPr>
            <a:r>
              <a:rPr lang="hu-HU" sz="2400" dirty="0"/>
              <a:t>ha az ügyben több sértett van, megegyezésüktől függ, hogy melyikük jár el magánvádlóként; ennek hiányában a magánvádló személyéről a bíróság dönt</a:t>
            </a:r>
          </a:p>
          <a:p>
            <a:pPr>
              <a:defRPr/>
            </a:pPr>
            <a:r>
              <a:rPr lang="hu-HU" sz="2400" dirty="0"/>
              <a:t>Viszonvád</a:t>
            </a:r>
          </a:p>
        </p:txBody>
      </p:sp>
    </p:spTree>
    <p:extLst>
      <p:ext uri="{BB962C8B-B14F-4D97-AF65-F5344CB8AC3E}">
        <p14:creationId xmlns:p14="http://schemas.microsoft.com/office/powerpoint/2010/main" val="138725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250" y="1063229"/>
            <a:ext cx="706755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chemeClr val="tx1"/>
                </a:solidFill>
              </a:rPr>
              <a:t>A fiatalkorúak elleni büntetőeljárás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1619250" y="2550794"/>
            <a:ext cx="7372350" cy="3186113"/>
          </a:xfrm>
        </p:spPr>
        <p:txBody>
          <a:bodyPr/>
          <a:lstStyle/>
          <a:p>
            <a:pPr marL="0" indent="0" algn="just">
              <a:buNone/>
            </a:pPr>
            <a:r>
              <a:rPr lang="hu-HU" altLang="hu-HU" sz="1500" b="1" i="1" dirty="0"/>
              <a:t>Ki az a fiatalkorú?</a:t>
            </a:r>
          </a:p>
          <a:p>
            <a:pPr marL="0" indent="0" algn="just">
              <a:buNone/>
            </a:pPr>
            <a:r>
              <a:rPr lang="hu-HU" altLang="hu-HU" sz="1500" dirty="0"/>
              <a:t>Aki a </a:t>
            </a:r>
            <a:r>
              <a:rPr lang="hu-HU" altLang="hu-HU" sz="1500" dirty="0" err="1"/>
              <a:t>bcs</a:t>
            </a:r>
            <a:r>
              <a:rPr lang="hu-HU" altLang="hu-HU" sz="1500" dirty="0"/>
              <a:t> elkövetésekor a 14. életévét betöltötte (kivételesen: a 12. életévét), de a 18. életévét még nem haladta meg.</a:t>
            </a:r>
          </a:p>
          <a:p>
            <a:pPr marL="0" indent="0" algn="just">
              <a:buNone/>
            </a:pPr>
            <a:endParaRPr lang="hu-HU" altLang="hu-HU" sz="1500" dirty="0"/>
          </a:p>
          <a:p>
            <a:pPr marL="0" indent="0" algn="just">
              <a:buNone/>
            </a:pPr>
            <a:r>
              <a:rPr lang="hu-HU" altLang="hu-HU" sz="1500" dirty="0"/>
              <a:t>- </a:t>
            </a:r>
            <a:r>
              <a:rPr lang="hu-HU" sz="1500" dirty="0"/>
              <a:t>A fiatalkorú elleni büntetőeljárást úgy kell lefolytatni, hogy az a fiatalkorú nevelésének, illetve testi, értelmi, erkölcsi és érzelmi fejlődésének az előmozdításával biztosítsa a fiatalkorú társadalmi beilleszkedését, és azt, hogy a fiatalkorú ne kövessen el újabb bűncselekményt. </a:t>
            </a:r>
            <a:endParaRPr lang="hu-HU" altLang="hu-HU" sz="1500" b="1" i="1" dirty="0"/>
          </a:p>
        </p:txBody>
      </p:sp>
    </p:spTree>
    <p:extLst>
      <p:ext uri="{BB962C8B-B14F-4D97-AF65-F5344CB8AC3E}">
        <p14:creationId xmlns:p14="http://schemas.microsoft.com/office/powerpoint/2010/main" val="15052085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6376" y="998935"/>
            <a:ext cx="7515225" cy="49149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hu-HU" b="1" dirty="0"/>
              <a:t>- Ügyész speciális szerepe a magánvádas eljárásban</a:t>
            </a:r>
            <a:r>
              <a:rPr lang="hu-HU" dirty="0"/>
              <a:t>:</a:t>
            </a:r>
          </a:p>
          <a:p>
            <a:pPr>
              <a:defRPr/>
            </a:pPr>
            <a:r>
              <a:rPr lang="hu-HU" dirty="0"/>
              <a:t>az ügy iratait megtekintheti, a tárgyaláson jelen lehet; </a:t>
            </a:r>
          </a:p>
          <a:p>
            <a:pPr>
              <a:defRPr/>
            </a:pPr>
            <a:r>
              <a:rPr lang="hu-HU" dirty="0"/>
              <a:t>az ügyész a vád képviseletét a magánvádlótól az eljárás bármely szakában átveheti (HA: a közérdek védelme indokolja), ilyenkor a magánvádlót csak a sértett jogai illetik meg;</a:t>
            </a:r>
          </a:p>
          <a:p>
            <a:pPr>
              <a:defRPr/>
            </a:pPr>
            <a:r>
              <a:rPr lang="hu-HU" dirty="0"/>
              <a:t>az ügyész a vád képviseletétől utóbb el is állhat (de a vádat nem ejtheti), a vádat ilyenkor ismét a magánvádló képviseli</a:t>
            </a:r>
          </a:p>
        </p:txBody>
      </p:sp>
    </p:spTree>
    <p:extLst>
      <p:ext uri="{BB962C8B-B14F-4D97-AF65-F5344CB8AC3E}">
        <p14:creationId xmlns:p14="http://schemas.microsoft.com/office/powerpoint/2010/main" val="1821291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6376" y="944167"/>
            <a:ext cx="7515225" cy="49696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hu-HU" b="1" dirty="0"/>
              <a:t>- Az eljárás megindításának az alapja</a:t>
            </a:r>
            <a:r>
              <a:rPr lang="hu-HU" dirty="0"/>
              <a:t>: a sértett feljelentése alapján indul.</a:t>
            </a:r>
          </a:p>
          <a:p>
            <a:pPr>
              <a:defRPr/>
            </a:pPr>
            <a:r>
              <a:rPr lang="hu-HU" dirty="0"/>
              <a:t>Mit kell tartalmaznia: a feljelentett személyt, a cselekmény lényegét és a bizonyítékokat. </a:t>
            </a:r>
          </a:p>
          <a:p>
            <a:pPr>
              <a:defRPr/>
            </a:pPr>
            <a:r>
              <a:rPr lang="hu-HU" dirty="0"/>
              <a:t>A feljelentést a bíróságon kell írásban vagy szóban megtenni, utóbbi jegyzőkönyvbe foglalandó. </a:t>
            </a:r>
          </a:p>
          <a:p>
            <a:pPr marL="0" indent="0">
              <a:buNone/>
              <a:defRPr/>
            </a:pPr>
            <a:endParaRPr lang="hu-HU" dirty="0"/>
          </a:p>
          <a:p>
            <a:pPr marL="0" indent="0">
              <a:buNone/>
              <a:defRPr/>
            </a:pPr>
            <a:r>
              <a:rPr lang="hu-HU" b="1" dirty="0"/>
              <a:t>- A nyomozásra vonatkozó speciális szabályok</a:t>
            </a:r>
            <a:r>
              <a:rPr lang="hu-HU" dirty="0"/>
              <a:t>: </a:t>
            </a:r>
          </a:p>
          <a:p>
            <a:pPr marL="0" indent="0">
              <a:buNone/>
              <a:defRPr/>
            </a:pPr>
            <a:r>
              <a:rPr lang="hu-HU" b="1" dirty="0"/>
              <a:t>nyomozást a bíróság </a:t>
            </a:r>
            <a:r>
              <a:rPr lang="hu-HU" dirty="0"/>
              <a:t>(ha az elkövető személye, személyi adatai vagy elérhetősége ismeretlen, illetve ha bizonyítási eszközök felkutatása szükséges) </a:t>
            </a:r>
            <a:r>
              <a:rPr lang="hu-HU" b="1" dirty="0"/>
              <a:t>vagy az ügyész </a:t>
            </a:r>
            <a:r>
              <a:rPr lang="hu-HU" dirty="0"/>
              <a:t>(ha a vád képviseletét a személy meghallgatásra idézés előtt átveszi) </a:t>
            </a:r>
            <a:r>
              <a:rPr lang="hu-HU" b="1" dirty="0"/>
              <a:t>rendelheti el. </a:t>
            </a:r>
          </a:p>
          <a:p>
            <a:pPr marL="0" indent="0">
              <a:buNone/>
              <a:defRPr/>
            </a:pPr>
            <a:r>
              <a:rPr lang="hu-HU" b="1" dirty="0"/>
              <a:t>Nyomozási </a:t>
            </a:r>
            <a:r>
              <a:rPr lang="hu-HU" b="1" dirty="0" err="1"/>
              <a:t>hi</a:t>
            </a:r>
            <a:r>
              <a:rPr lang="hu-HU" b="1" dirty="0"/>
              <a:t>.:</a:t>
            </a:r>
            <a:r>
              <a:rPr lang="hu-HU" dirty="0"/>
              <a:t> 2 hónap + kétszer meghosszabbítható további 2-2 hónappal</a:t>
            </a:r>
            <a:r>
              <a:rPr lang="hu-HU" b="1" dirty="0"/>
              <a:t> </a:t>
            </a:r>
          </a:p>
          <a:p>
            <a:pPr marL="0" indent="0">
              <a:buNone/>
              <a:defRPr/>
            </a:pPr>
            <a:r>
              <a:rPr lang="hu-HU" b="1" dirty="0"/>
              <a:t>NYH végzi a nyomozást, de nem függesztheti fel és nem szüntetheti meg.</a:t>
            </a:r>
          </a:p>
        </p:txBody>
      </p:sp>
    </p:spTree>
    <p:extLst>
      <p:ext uri="{BB962C8B-B14F-4D97-AF65-F5344CB8AC3E}">
        <p14:creationId xmlns:p14="http://schemas.microsoft.com/office/powerpoint/2010/main" val="34714251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artalom helye 2"/>
          <p:cNvSpPr>
            <a:spLocks noGrp="1"/>
          </p:cNvSpPr>
          <p:nvPr>
            <p:ph idx="1"/>
          </p:nvPr>
        </p:nvSpPr>
        <p:spPr>
          <a:xfrm>
            <a:off x="1476376" y="998936"/>
            <a:ext cx="7515225" cy="4860131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100" b="1"/>
              <a:t>- Határozat személyes meghallgatás nélkül vagy személyes meghallgatás alapján</a:t>
            </a:r>
            <a:r>
              <a:rPr lang="hu-HU" altLang="hu-HU" sz="2100"/>
              <a:t>:</a:t>
            </a:r>
          </a:p>
          <a:p>
            <a:pPr marL="0" indent="0">
              <a:buNone/>
            </a:pPr>
            <a:r>
              <a:rPr lang="hu-HU" altLang="hu-HU" sz="2100" b="1"/>
              <a:t>A) Személyes meghallgatás nélkül</a:t>
            </a:r>
            <a:r>
              <a:rPr lang="hu-HU" altLang="hu-HU" sz="2100"/>
              <a:t>: a bíróság az iratokat az ügyésznek megküldi, ha:</a:t>
            </a:r>
          </a:p>
          <a:p>
            <a:pPr marL="0" indent="0">
              <a:buNone/>
            </a:pPr>
            <a:r>
              <a:rPr lang="hu-HU" altLang="hu-HU" sz="2100"/>
              <a:t>- a feljelentés alapján közvádas bűncselekmény látszik megállapíthatónak; </a:t>
            </a:r>
          </a:p>
          <a:p>
            <a:pPr marL="0" indent="0">
              <a:buNone/>
            </a:pPr>
            <a:r>
              <a:rPr lang="hu-HU" altLang="hu-HU" sz="2100"/>
              <a:t>- szükségesnek tartja, hogy a vád képviseletének átvételét az ügyész megfontolja;</a:t>
            </a:r>
          </a:p>
          <a:p>
            <a:pPr marL="0" indent="0">
              <a:buNone/>
            </a:pPr>
            <a:r>
              <a:rPr lang="hu-HU" altLang="hu-HU" sz="2100"/>
              <a:t>- az ügyész a vád képviseletét a személy meghallgatásra idézés előtt átvette. </a:t>
            </a:r>
          </a:p>
        </p:txBody>
      </p:sp>
    </p:spTree>
    <p:extLst>
      <p:ext uri="{BB962C8B-B14F-4D97-AF65-F5344CB8AC3E}">
        <p14:creationId xmlns:p14="http://schemas.microsoft.com/office/powerpoint/2010/main" val="35827379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6376" y="998935"/>
            <a:ext cx="7515225" cy="49149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hu-HU" b="1" dirty="0"/>
              <a:t>B) Személyes meghallgatás alapján</a:t>
            </a:r>
            <a:r>
              <a:rPr lang="hu-HU" dirty="0"/>
              <a:t>: a fenti eseten kívül a bíróság személyes meghallgatásra idézi a feleket és ülést tart. </a:t>
            </a:r>
          </a:p>
          <a:p>
            <a:pPr>
              <a:defRPr/>
            </a:pPr>
            <a:r>
              <a:rPr lang="hu-HU" dirty="0"/>
              <a:t>A személyes meghallgatás megkezdésekor a bíróság megállapítja a feljelentő és a feljelentett személyazonosságát, </a:t>
            </a:r>
          </a:p>
          <a:p>
            <a:pPr>
              <a:defRPr/>
            </a:pPr>
            <a:r>
              <a:rPr lang="hu-HU" dirty="0"/>
              <a:t>ismerteti a feljelentés lényegét és </a:t>
            </a:r>
          </a:p>
          <a:p>
            <a:pPr>
              <a:defRPr/>
            </a:pPr>
            <a:r>
              <a:rPr lang="hu-HU" dirty="0"/>
              <a:t>amennyiben ennek feltételei fennállnak – figyelmezteti a feljelentettet a viszonvád lehetőségére. </a:t>
            </a:r>
          </a:p>
          <a:p>
            <a:pPr>
              <a:defRPr/>
            </a:pPr>
            <a:r>
              <a:rPr lang="hu-HU" dirty="0"/>
              <a:t>Ezt követően megkísérli a feljelentő és a feljelentett kibékítését. </a:t>
            </a:r>
          </a:p>
          <a:p>
            <a:pPr>
              <a:defRPr/>
            </a:pPr>
            <a:r>
              <a:rPr lang="hu-HU" dirty="0"/>
              <a:t>Ha ez eredménytelen, a bíróság kérdést intéz a feljelentetthez, hogy a feljelentésben foglaltakat beismeri-e, és védekezésének alátámasztására milyen bizonyítási eszközöket jelöl meg. </a:t>
            </a:r>
          </a:p>
          <a:p>
            <a:pPr>
              <a:defRPr/>
            </a:pPr>
            <a:r>
              <a:rPr lang="hu-HU" dirty="0"/>
              <a:t>A személyes meghallgatásról – amelyet főszabályként ülnök vagy bírósági titkár is lefolytathat – jegyzőkönyvet kell készíteni.</a:t>
            </a:r>
          </a:p>
        </p:txBody>
      </p:sp>
    </p:spTree>
    <p:extLst>
      <p:ext uri="{BB962C8B-B14F-4D97-AF65-F5344CB8AC3E}">
        <p14:creationId xmlns:p14="http://schemas.microsoft.com/office/powerpoint/2010/main" val="20493205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814" y="998936"/>
            <a:ext cx="7443787" cy="48601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hu-HU" b="1" dirty="0"/>
              <a:t>- Egyéb rendelkezések</a:t>
            </a:r>
            <a:r>
              <a:rPr lang="hu-HU" dirty="0"/>
              <a:t>: </a:t>
            </a:r>
          </a:p>
          <a:p>
            <a:pPr>
              <a:defRPr/>
            </a:pPr>
            <a:r>
              <a:rPr lang="hu-HU" b="1" dirty="0"/>
              <a:t>nincs helye fellebbezésnek</a:t>
            </a:r>
            <a:r>
              <a:rPr lang="hu-HU" dirty="0"/>
              <a:t>:</a:t>
            </a:r>
          </a:p>
          <a:p>
            <a:pPr marL="0" indent="0">
              <a:buNone/>
              <a:defRPr/>
            </a:pPr>
            <a:r>
              <a:rPr lang="hu-HU" dirty="0"/>
              <a:t>- a nyomozás elrendelése;</a:t>
            </a:r>
          </a:p>
          <a:p>
            <a:pPr marL="0" indent="0">
              <a:buNone/>
              <a:defRPr/>
            </a:pPr>
            <a:r>
              <a:rPr lang="hu-HU" dirty="0"/>
              <a:t>- a személyes meghallgatásra idézés, értesítés;</a:t>
            </a:r>
          </a:p>
          <a:p>
            <a:pPr marL="0" indent="0">
              <a:buNone/>
              <a:defRPr/>
            </a:pPr>
            <a:r>
              <a:rPr lang="hu-HU" dirty="0"/>
              <a:t>- a magánvádló kijelölése miatt; illetve</a:t>
            </a:r>
          </a:p>
          <a:p>
            <a:pPr marL="0" indent="0">
              <a:buNone/>
              <a:defRPr/>
            </a:pPr>
            <a:r>
              <a:rPr lang="hu-HU" dirty="0"/>
              <a:t>- az iratoknak az ügyész részére történő megküldése ellen. </a:t>
            </a:r>
          </a:p>
          <a:p>
            <a:pPr marL="0" indent="0">
              <a:buNone/>
              <a:defRPr/>
            </a:pPr>
            <a:endParaRPr lang="hu-HU" dirty="0"/>
          </a:p>
          <a:p>
            <a:pPr>
              <a:defRPr/>
            </a:pPr>
            <a:r>
              <a:rPr lang="hu-HU" b="1" dirty="0"/>
              <a:t>A magánvádlót az idézésben figyelmeztetni kell</a:t>
            </a:r>
            <a:r>
              <a:rPr lang="hu-HU" dirty="0"/>
              <a:t>, hogy a kellően ki nem mentett elmaradását a bíróság a vád elejtésének tekinti. </a:t>
            </a:r>
          </a:p>
          <a:p>
            <a:pPr marL="0" indent="0">
              <a:buNone/>
              <a:defRPr/>
            </a:pPr>
            <a:endParaRPr lang="hu-HU" dirty="0"/>
          </a:p>
          <a:p>
            <a:pPr>
              <a:defRPr/>
            </a:pPr>
            <a:r>
              <a:rPr lang="hu-HU" dirty="0"/>
              <a:t>Ha a magánvádló a tárgyaláson – kimentés nélkül – nem jelenik meg, illetőleg őt azért nem lehetett megidézni, mert lakcímének megváltozását nem jelentette be, úgy kell tekinteni, hogy a vádat elejtette – </a:t>
            </a:r>
            <a:r>
              <a:rPr lang="hu-HU" b="1" dirty="0"/>
              <a:t>vélelmezett vádelejtés</a:t>
            </a:r>
            <a:r>
              <a:rPr lang="hu-HU" dirty="0"/>
              <a:t>. </a:t>
            </a:r>
          </a:p>
          <a:p>
            <a:pPr marL="0" indent="0"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95802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b="1" dirty="0">
                <a:solidFill>
                  <a:schemeClr val="tx1"/>
                </a:solidFill>
              </a:rPr>
              <a:t>11. Pótmagánvádas eljárás</a:t>
            </a: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>
          <a:xfrm>
            <a:off x="1508760" y="1885951"/>
            <a:ext cx="7178040" cy="3565923"/>
          </a:xfrm>
        </p:spPr>
        <p:txBody>
          <a:bodyPr/>
          <a:lstStyle/>
          <a:p>
            <a:pPr>
              <a:buFontTx/>
              <a:buNone/>
            </a:pPr>
            <a:r>
              <a:rPr lang="hu-HU" sz="2800" dirty="0"/>
              <a:t>A sértett az e törvényben meghatározottak szerint pótmagánvádlóként léphet fel, ha </a:t>
            </a:r>
          </a:p>
          <a:p>
            <a:r>
              <a:rPr lang="hu-HU" sz="2800" dirty="0"/>
              <a:t>a) az ügyészség vagy a nyomozó hatóság a feljelentést elutasította, </a:t>
            </a:r>
          </a:p>
          <a:p>
            <a:r>
              <a:rPr lang="hu-HU" sz="2800" dirty="0"/>
              <a:t>b) az ügyészség vagy a nyomozó hatóság az eljárást megszüntette, </a:t>
            </a:r>
          </a:p>
          <a:p>
            <a:r>
              <a:rPr lang="hu-HU" sz="2800" dirty="0"/>
              <a:t>c) az ügyészség a vádat ejtette. </a:t>
            </a:r>
          </a:p>
          <a:p>
            <a:pPr>
              <a:buFontTx/>
              <a:buNone/>
            </a:pPr>
            <a:r>
              <a:rPr lang="hu-HU" sz="2800" dirty="0"/>
              <a:t>Kötelező: sértett jogi képviselete, terhelt védője.</a:t>
            </a:r>
          </a:p>
        </p:txBody>
      </p:sp>
    </p:spTree>
    <p:extLst>
      <p:ext uri="{BB962C8B-B14F-4D97-AF65-F5344CB8AC3E}">
        <p14:creationId xmlns:p14="http://schemas.microsoft.com/office/powerpoint/2010/main" val="13021926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z="3000" dirty="0">
              <a:solidFill>
                <a:schemeClr val="tx1"/>
              </a:solidFill>
            </a:endParaRP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1518557" y="1954531"/>
            <a:ext cx="7168243" cy="3497343"/>
          </a:xfrm>
        </p:spPr>
        <p:txBody>
          <a:bodyPr/>
          <a:lstStyle/>
          <a:p>
            <a:pPr>
              <a:buFontTx/>
              <a:buNone/>
            </a:pPr>
            <a:endParaRPr lang="hu-HU" sz="2100" dirty="0"/>
          </a:p>
          <a:p>
            <a:pPr>
              <a:buFontTx/>
              <a:buNone/>
            </a:pPr>
            <a:r>
              <a:rPr lang="hu-HU" sz="2100" b="1" dirty="0"/>
              <a:t>Feljelentés elutasításakor</a:t>
            </a:r>
            <a:r>
              <a:rPr lang="hu-HU" sz="2100" dirty="0"/>
              <a:t> PMV akkor lehet, ha:</a:t>
            </a:r>
          </a:p>
          <a:p>
            <a:pPr>
              <a:buFontTx/>
              <a:buNone/>
            </a:pPr>
            <a:r>
              <a:rPr lang="hu-HU" sz="2100" dirty="0"/>
              <a:t>Sértett feljelentésének speciális elutasítási okai (</a:t>
            </a:r>
            <a:r>
              <a:rPr lang="hu-HU" sz="2100" dirty="0" err="1"/>
              <a:t>bcs</a:t>
            </a:r>
            <a:r>
              <a:rPr lang="hu-HU" sz="2100" dirty="0"/>
              <a:t> hiánya, </a:t>
            </a:r>
            <a:r>
              <a:rPr lang="hu-HU" sz="2100" dirty="0" err="1"/>
              <a:t>bcs</a:t>
            </a:r>
            <a:r>
              <a:rPr lang="hu-HU" sz="2100" dirty="0"/>
              <a:t> gyanúja hiánya, </a:t>
            </a:r>
            <a:r>
              <a:rPr lang="hu-HU" sz="2100" dirty="0" err="1"/>
              <a:t>bhetőséget</a:t>
            </a:r>
            <a:r>
              <a:rPr lang="hu-HU" sz="2100" dirty="0"/>
              <a:t> kizáró ok, nem közvádas </a:t>
            </a:r>
            <a:r>
              <a:rPr lang="hu-HU" sz="2100" dirty="0" err="1"/>
              <a:t>bcs</a:t>
            </a:r>
            <a:r>
              <a:rPr lang="hu-HU" sz="2100" dirty="0"/>
              <a:t>) +</a:t>
            </a:r>
          </a:p>
          <a:p>
            <a:pPr>
              <a:buFontTx/>
              <a:buChar char="-"/>
            </a:pPr>
            <a:r>
              <a:rPr lang="hu-HU" sz="2100" dirty="0"/>
              <a:t>Sértett panasza a </a:t>
            </a:r>
            <a:r>
              <a:rPr lang="hu-HU" sz="2100" dirty="0" err="1"/>
              <a:t>fj</a:t>
            </a:r>
            <a:r>
              <a:rPr lang="hu-HU" sz="2100" dirty="0"/>
              <a:t>. elutasítása miatt </a:t>
            </a:r>
            <a:r>
              <a:rPr lang="hu-HU" sz="2100" dirty="0" err="1"/>
              <a:t>Ü-i</a:t>
            </a:r>
            <a:r>
              <a:rPr lang="hu-HU" sz="2100" dirty="0"/>
              <a:t> elutasításra került +</a:t>
            </a:r>
          </a:p>
          <a:p>
            <a:pPr>
              <a:buFontTx/>
              <a:buChar char="-"/>
            </a:pPr>
            <a:r>
              <a:rPr lang="hu-HU" sz="2100" dirty="0"/>
              <a:t>Nincs kizáró ok (pl. terhelt nem </a:t>
            </a:r>
            <a:r>
              <a:rPr lang="hu-HU" sz="2100" dirty="0" err="1"/>
              <a:t>fk</a:t>
            </a:r>
            <a:r>
              <a:rPr lang="hu-HU" sz="2100" dirty="0"/>
              <a:t>. vagy katona)</a:t>
            </a:r>
          </a:p>
        </p:txBody>
      </p:sp>
    </p:spTree>
    <p:extLst>
      <p:ext uri="{BB962C8B-B14F-4D97-AF65-F5344CB8AC3E}">
        <p14:creationId xmlns:p14="http://schemas.microsoft.com/office/powerpoint/2010/main" val="36556276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>
          <a:xfrm>
            <a:off x="1655717" y="1063229"/>
            <a:ext cx="7031083" cy="852113"/>
          </a:xfrm>
        </p:spPr>
        <p:txBody>
          <a:bodyPr/>
          <a:lstStyle/>
          <a:p>
            <a:endParaRPr lang="hu-HU" sz="3000" dirty="0">
              <a:solidFill>
                <a:schemeClr val="tx1"/>
              </a:solidFill>
            </a:endParaRP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>
          <a:xfrm>
            <a:off x="1489165" y="1964328"/>
            <a:ext cx="7197635" cy="3487546"/>
          </a:xfrm>
        </p:spPr>
        <p:txBody>
          <a:bodyPr/>
          <a:lstStyle/>
          <a:p>
            <a:pPr>
              <a:buFontTx/>
              <a:buNone/>
            </a:pPr>
            <a:r>
              <a:rPr lang="hu-HU" sz="2100" b="1" dirty="0"/>
              <a:t>Eljárás megszüntetése</a:t>
            </a:r>
            <a:r>
              <a:rPr lang="hu-HU" sz="2100" dirty="0"/>
              <a:t> esetén PMV akkor, ha</a:t>
            </a:r>
          </a:p>
          <a:p>
            <a:pPr>
              <a:buFontTx/>
              <a:buChar char="-"/>
            </a:pPr>
            <a:r>
              <a:rPr lang="hu-HU" sz="2100" dirty="0"/>
              <a:t>Speciális megszüntető okok (</a:t>
            </a:r>
            <a:r>
              <a:rPr lang="hu-HU" sz="2100" dirty="0" err="1"/>
              <a:t>bcs</a:t>
            </a:r>
            <a:r>
              <a:rPr lang="hu-HU" sz="2100" dirty="0"/>
              <a:t> hiánya, nem a gyanúsított követte el a </a:t>
            </a:r>
            <a:r>
              <a:rPr lang="hu-HU" sz="2100" dirty="0" err="1"/>
              <a:t>bcst</a:t>
            </a:r>
            <a:r>
              <a:rPr lang="hu-HU" sz="2100" dirty="0"/>
              <a:t>, nem állapítható meg </a:t>
            </a:r>
            <a:r>
              <a:rPr lang="hu-HU" sz="2100" dirty="0" err="1"/>
              <a:t>bcs</a:t>
            </a:r>
            <a:r>
              <a:rPr lang="hu-HU" sz="2100" dirty="0"/>
              <a:t> elkövetése, </a:t>
            </a:r>
            <a:r>
              <a:rPr lang="hu-HU" sz="2100" dirty="0" err="1"/>
              <a:t>bhetőséget</a:t>
            </a:r>
            <a:r>
              <a:rPr lang="hu-HU" sz="2100" dirty="0"/>
              <a:t> kizáró ok, nem közvádas </a:t>
            </a:r>
            <a:r>
              <a:rPr lang="hu-HU" sz="2100" dirty="0" err="1"/>
              <a:t>bcs</a:t>
            </a:r>
            <a:r>
              <a:rPr lang="hu-HU" sz="2100" dirty="0"/>
              <a:t>, eljárás mellőzése)</a:t>
            </a:r>
          </a:p>
          <a:p>
            <a:pPr>
              <a:buFontTx/>
              <a:buChar char="-"/>
            </a:pPr>
            <a:r>
              <a:rPr lang="hu-HU" sz="2100" dirty="0"/>
              <a:t>A megszüntetés miatti sértetti panasz elutasításra került az Ü által</a:t>
            </a:r>
          </a:p>
          <a:p>
            <a:pPr>
              <a:buFontTx/>
              <a:buChar char="-"/>
            </a:pPr>
            <a:r>
              <a:rPr lang="hu-HU" sz="2100" dirty="0"/>
              <a:t>Nem áll fenn kizáró ok.</a:t>
            </a:r>
          </a:p>
        </p:txBody>
      </p:sp>
    </p:spTree>
    <p:extLst>
      <p:ext uri="{BB962C8B-B14F-4D97-AF65-F5344CB8AC3E}">
        <p14:creationId xmlns:p14="http://schemas.microsoft.com/office/powerpoint/2010/main" val="34149974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>
          <a:xfrm>
            <a:off x="979714" y="1063229"/>
            <a:ext cx="7707086" cy="85211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1747" name="Tartalom helye 2"/>
          <p:cNvSpPr>
            <a:spLocks noGrp="1"/>
          </p:cNvSpPr>
          <p:nvPr>
            <p:ph idx="1"/>
          </p:nvPr>
        </p:nvSpPr>
        <p:spPr>
          <a:xfrm>
            <a:off x="1557745" y="1993719"/>
            <a:ext cx="7129055" cy="3458155"/>
          </a:xfrm>
        </p:spPr>
        <p:txBody>
          <a:bodyPr/>
          <a:lstStyle/>
          <a:p>
            <a:r>
              <a:rPr lang="hu-HU"/>
              <a:t>PMV fellépésének határideje: panaszt elutasító határozattól 2 hónap.</a:t>
            </a:r>
          </a:p>
          <a:p>
            <a:r>
              <a:rPr lang="hu-HU"/>
              <a:t>Vádemelés: vádindítvánnyal.</a:t>
            </a:r>
          </a:p>
          <a:p>
            <a:endParaRPr lang="hu-HU"/>
          </a:p>
          <a:p>
            <a:pPr>
              <a:buFontTx/>
              <a:buNone/>
            </a:pPr>
            <a:r>
              <a:rPr lang="hu-HU" b="1"/>
              <a:t>Ügyészség vádelejtése esetén</a:t>
            </a:r>
            <a:r>
              <a:rPr lang="hu-HU"/>
              <a:t>: ha nincs kizáró ok. Vádelejtéstől számított 15 napon belül.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5829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>
          <a:xfrm>
            <a:off x="1293223" y="1004208"/>
            <a:ext cx="7850777" cy="916271"/>
          </a:xfrm>
        </p:spPr>
        <p:txBody>
          <a:bodyPr/>
          <a:lstStyle/>
          <a:p>
            <a:r>
              <a:rPr lang="hu-HU" sz="2700" b="1" dirty="0">
                <a:solidFill>
                  <a:schemeClr val="tx1"/>
                </a:solidFill>
              </a:rPr>
              <a:t>12. Eljárás vagyon vagy dolog elvonása, adat hozzáférhetetlenné tétele esetén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9774" y="2042705"/>
            <a:ext cx="7227026" cy="3409169"/>
          </a:xfrm>
        </p:spPr>
        <p:txBody>
          <a:bodyPr/>
          <a:lstStyle/>
          <a:p>
            <a:pPr>
              <a:buFontTx/>
              <a:buAutoNum type="arabicPeriod"/>
              <a:defRPr/>
            </a:pPr>
            <a:r>
              <a:rPr lang="hu-HU" sz="1500" b="1" dirty="0"/>
              <a:t>esetkör:</a:t>
            </a:r>
          </a:p>
          <a:p>
            <a:pPr>
              <a:buNone/>
              <a:defRPr/>
            </a:pPr>
            <a:r>
              <a:rPr lang="hu-HU" sz="1500" dirty="0"/>
              <a:t>Vagyonelvonásra irányuló eljárásnak van helye, ha </a:t>
            </a:r>
          </a:p>
          <a:p>
            <a:pPr>
              <a:defRPr/>
            </a:pPr>
            <a:r>
              <a:rPr lang="hu-HU" sz="1500" dirty="0"/>
              <a:t>a) nyomozás nem indult, </a:t>
            </a:r>
          </a:p>
          <a:p>
            <a:pPr>
              <a:defRPr/>
            </a:pPr>
            <a:r>
              <a:rPr lang="hu-HU" sz="1500" dirty="0"/>
              <a:t>b) a büntetőeljárást megszüntették, vagy </a:t>
            </a:r>
          </a:p>
          <a:p>
            <a:pPr>
              <a:defRPr/>
            </a:pPr>
            <a:r>
              <a:rPr lang="hu-HU" sz="1500" dirty="0"/>
              <a:t>c) a büntetőeljárást azért függesztették fel, mert </a:t>
            </a:r>
          </a:p>
          <a:p>
            <a:pPr lvl="1">
              <a:defRPr/>
            </a:pPr>
            <a:r>
              <a:rPr lang="hu-HU" sz="1200" dirty="0" err="1">
                <a:ea typeface="+mn-ea"/>
                <a:cs typeface="+mn-cs"/>
              </a:rPr>
              <a:t>ca</a:t>
            </a:r>
            <a:r>
              <a:rPr lang="hu-HU" sz="1200" dirty="0">
                <a:ea typeface="+mn-ea"/>
                <a:cs typeface="+mn-cs"/>
              </a:rPr>
              <a:t>) az elkövető ismeretlen helyen vagy külföldön tartózkodik, </a:t>
            </a:r>
          </a:p>
          <a:p>
            <a:pPr lvl="1">
              <a:defRPr/>
            </a:pPr>
            <a:r>
              <a:rPr lang="hu-HU" sz="1200" dirty="0" err="1">
                <a:ea typeface="+mn-ea"/>
                <a:cs typeface="+mn-cs"/>
              </a:rPr>
              <a:t>cb</a:t>
            </a:r>
            <a:r>
              <a:rPr lang="hu-HU" sz="1200" dirty="0">
                <a:ea typeface="+mn-ea"/>
                <a:cs typeface="+mn-cs"/>
              </a:rPr>
              <a:t>) az elkövető tartós, súlyos betegsége vagy a bűncselekmény elkövetése után bekövetkezett elmebetegsége miatt az eljárásban nem vehet részt, vagy </a:t>
            </a:r>
          </a:p>
          <a:p>
            <a:pPr lvl="1">
              <a:defRPr/>
            </a:pPr>
            <a:r>
              <a:rPr lang="hu-HU" sz="1200" dirty="0" err="1">
                <a:ea typeface="+mn-ea"/>
                <a:cs typeface="+mn-cs"/>
              </a:rPr>
              <a:t>cc</a:t>
            </a:r>
            <a:r>
              <a:rPr lang="hu-HU" sz="1200" dirty="0">
                <a:ea typeface="+mn-ea"/>
                <a:cs typeface="+mn-cs"/>
              </a:rPr>
              <a:t>) az elkövető kiléte a nyomozásban nem volt megállapítható, </a:t>
            </a:r>
          </a:p>
          <a:p>
            <a:pPr>
              <a:buFontTx/>
              <a:buNone/>
              <a:defRPr/>
            </a:pPr>
            <a:r>
              <a:rPr lang="hu-HU" sz="1500" dirty="0"/>
              <a:t>és elkobzás, vagyonelkobzás, elektronikus adat végleges</a:t>
            </a:r>
          </a:p>
          <a:p>
            <a:pPr>
              <a:buFontTx/>
              <a:buNone/>
              <a:defRPr/>
            </a:pPr>
            <a:r>
              <a:rPr lang="hu-HU" sz="1500" dirty="0"/>
              <a:t>hozzáférhetetlenné tétele, vagy a lefoglalt dolog állami tulajdonba</a:t>
            </a:r>
          </a:p>
          <a:p>
            <a:pPr>
              <a:buFontTx/>
              <a:buNone/>
              <a:defRPr/>
            </a:pPr>
            <a:r>
              <a:rPr lang="hu-HU" sz="1500" dirty="0"/>
              <a:t>vétele szükséges. </a:t>
            </a:r>
          </a:p>
        </p:txBody>
      </p:sp>
    </p:spTree>
    <p:extLst>
      <p:ext uri="{BB962C8B-B14F-4D97-AF65-F5344CB8AC3E}">
        <p14:creationId xmlns:p14="http://schemas.microsoft.com/office/powerpoint/2010/main" val="10413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artalom helye 2"/>
          <p:cNvSpPr>
            <a:spLocks noGrp="1"/>
          </p:cNvSpPr>
          <p:nvPr>
            <p:ph idx="1"/>
          </p:nvPr>
        </p:nvSpPr>
        <p:spPr>
          <a:xfrm>
            <a:off x="1227139" y="944167"/>
            <a:ext cx="7731125" cy="4806553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1800"/>
              <a:t>- </a:t>
            </a:r>
            <a:r>
              <a:rPr lang="hu-HU" altLang="hu-HU" sz="1800" b="1"/>
              <a:t>Fiatalkorúakkal kapcsolatos ún. vegyes ügyek a büntetőeljárásban</a:t>
            </a:r>
            <a:r>
              <a:rPr lang="hu-HU" altLang="hu-HU" sz="1800"/>
              <a:t>: 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1164"/>
              </p:ext>
            </p:extLst>
          </p:nvPr>
        </p:nvGraphicFramePr>
        <p:xfrm>
          <a:off x="146050" y="1543051"/>
          <a:ext cx="8812212" cy="425172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37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048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Időbelileg vegyes ügy:</a:t>
                      </a:r>
                    </a:p>
                    <a:p>
                      <a:pPr algn="ctr"/>
                      <a:endParaRPr lang="hu-HU" sz="1400" dirty="0"/>
                    </a:p>
                    <a:p>
                      <a:pPr algn="ctr"/>
                      <a:endParaRPr lang="hu-HU" sz="1400" dirty="0"/>
                    </a:p>
                    <a:p>
                      <a:pPr algn="ctr"/>
                      <a:endParaRPr lang="hu-HU" sz="1400" dirty="0"/>
                    </a:p>
                    <a:p>
                      <a:pPr algn="l"/>
                      <a:r>
                        <a:rPr lang="hu-HU" sz="1400" dirty="0"/>
                        <a:t>A terhelt a bűncselekmény elkövetésekor még fiatalkorú, de az elbírálás idejére felnőttkorúvá válik.</a:t>
                      </a:r>
                    </a:p>
                    <a:p>
                      <a:pPr algn="ctr"/>
                      <a:endParaRPr lang="hu-HU" sz="1400" dirty="0"/>
                    </a:p>
                  </a:txBody>
                  <a:tcPr marL="91441" marR="91441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Bűnhalmazat (természetes egység / törvényi egység részcselekményei) esetén:</a:t>
                      </a:r>
                    </a:p>
                    <a:p>
                      <a:pPr algn="ctr"/>
                      <a:endParaRPr lang="hu-HU" sz="1400" dirty="0"/>
                    </a:p>
                    <a:p>
                      <a:pPr algn="l"/>
                      <a:r>
                        <a:rPr lang="hu-HU" sz="1400" dirty="0"/>
                        <a:t>A fiatalkorú terhelt elleni eljárásban fiatalkorúként ÉS felnőttkorúként elkövetett bűncselekményeket (cselekményi részeket) bírálnak el.</a:t>
                      </a:r>
                      <a:endParaRPr lang="hu-H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„Vegyes ügyek” (Több terheltes ügy) :</a:t>
                      </a:r>
                    </a:p>
                    <a:p>
                      <a:pPr algn="ctr"/>
                      <a:endParaRPr lang="hu-HU" sz="1400" dirty="0"/>
                    </a:p>
                    <a:p>
                      <a:pPr algn="ctr"/>
                      <a:endParaRPr lang="hu-HU" sz="1400" dirty="0"/>
                    </a:p>
                    <a:p>
                      <a:pPr algn="l"/>
                      <a:r>
                        <a:rPr lang="hu-HU" sz="1400" dirty="0"/>
                        <a:t>A fiatalkorú és a felnőttkorú ügye összefügg (azaz fiatalkorú és felnőttkorú is van a terheltek között).</a:t>
                      </a:r>
                    </a:p>
                    <a:p>
                      <a:pPr algn="ctr"/>
                      <a:endParaRPr lang="hu-HU" sz="1400" dirty="0"/>
                    </a:p>
                  </a:txBody>
                  <a:tcPr marL="91441" marR="91441" marT="34286" marB="342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675">
                <a:tc>
                  <a:txBody>
                    <a:bodyPr/>
                    <a:lstStyle/>
                    <a:p>
                      <a:r>
                        <a:rPr lang="hu-HU" sz="1400" dirty="0"/>
                        <a:t>Alkalmazandó szabályok: a fiatalkorúak elleni eljárás szabályai (Be. XCV. Fejezet)</a:t>
                      </a:r>
                    </a:p>
                  </a:txBody>
                  <a:tcPr marL="91441" marR="91441" marT="34286" marB="34286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Alkalmazandó szabályok: a rendes eljárásra vonatkozó (felnőttkorúakra vonatkozó) szabályok.</a:t>
                      </a:r>
                    </a:p>
                  </a:txBody>
                  <a:tcPr marL="91441" marR="91441" marT="34286" marB="34286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Alkalmazandó szabályok: csak a fiatalkorú terheltre nézve kell a speciális szabályokat betartani, a felnőttkorúakra nem. = „csonka” fiatalkorúak elleni eljárás</a:t>
                      </a:r>
                    </a:p>
                  </a:txBody>
                  <a:tcPr marL="91441" marR="91441" marT="34286" marB="342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769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>
          <a:xfrm>
            <a:off x="1273628" y="1043396"/>
            <a:ext cx="7413171" cy="877082"/>
          </a:xfrm>
        </p:spPr>
        <p:txBody>
          <a:bodyPr/>
          <a:lstStyle/>
          <a:p>
            <a:endParaRPr lang="hu-HU" sz="2700" dirty="0">
              <a:solidFill>
                <a:schemeClr val="tx1"/>
              </a:solidFill>
            </a:endParaRPr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1498963" y="2003516"/>
            <a:ext cx="7187837" cy="3448358"/>
          </a:xfrm>
        </p:spPr>
        <p:txBody>
          <a:bodyPr/>
          <a:lstStyle/>
          <a:p>
            <a:pPr>
              <a:buFontTx/>
              <a:buNone/>
            </a:pPr>
            <a:r>
              <a:rPr lang="hu-HU" b="1" dirty="0"/>
              <a:t>2. esetkör:</a:t>
            </a:r>
          </a:p>
          <a:p>
            <a:pPr>
              <a:buFontTx/>
              <a:buNone/>
            </a:pPr>
            <a:r>
              <a:rPr lang="hu-HU" sz="2100" dirty="0"/>
              <a:t>Vagyonelvonásra irányuló eljárásnak van helye a bíróság jogerős ügydöntő határozatát követően, ha </a:t>
            </a:r>
          </a:p>
          <a:p>
            <a:pPr>
              <a:buFontTx/>
              <a:buNone/>
            </a:pPr>
            <a:r>
              <a:rPr lang="hu-HU" sz="2100" dirty="0"/>
              <a:t>a) </a:t>
            </a:r>
            <a:r>
              <a:rPr lang="hu-HU" sz="2100" dirty="0" err="1"/>
              <a:t>a</a:t>
            </a:r>
            <a:r>
              <a:rPr lang="hu-HU" sz="2100" dirty="0"/>
              <a:t> bűncselekmény elkövetéséből eredő vagyon visszaszerzése vagy </a:t>
            </a:r>
          </a:p>
          <a:p>
            <a:pPr>
              <a:buFontTx/>
              <a:buNone/>
            </a:pPr>
            <a:r>
              <a:rPr lang="hu-HU" sz="2100" dirty="0"/>
              <a:t>b) az elkobzás, a vagyonelkobzás, az elektronikus adat végleges hozzáférhetetlenné tételének utólagos elrendelése </a:t>
            </a:r>
          </a:p>
          <a:p>
            <a:pPr>
              <a:buFontTx/>
              <a:buNone/>
            </a:pPr>
            <a:r>
              <a:rPr lang="hu-HU" sz="2100" dirty="0"/>
              <a:t>szükséges. </a:t>
            </a:r>
          </a:p>
        </p:txBody>
      </p:sp>
    </p:spTree>
    <p:extLst>
      <p:ext uri="{BB962C8B-B14F-4D97-AF65-F5344CB8AC3E}">
        <p14:creationId xmlns:p14="http://schemas.microsoft.com/office/powerpoint/2010/main" val="12639187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>
          <a:xfrm>
            <a:off x="1547948" y="857250"/>
            <a:ext cx="7138852" cy="1063229"/>
          </a:xfrm>
        </p:spPr>
        <p:txBody>
          <a:bodyPr/>
          <a:lstStyle/>
          <a:p>
            <a:r>
              <a:rPr lang="hu-HU" sz="3000" b="1" dirty="0">
                <a:solidFill>
                  <a:schemeClr val="tx1"/>
                </a:solidFill>
              </a:rPr>
              <a:t>13. Eljárás a határzárral összefüggő </a:t>
            </a:r>
            <a:r>
              <a:rPr lang="hu-HU" sz="3000" b="1" dirty="0" err="1">
                <a:solidFill>
                  <a:schemeClr val="tx1"/>
                </a:solidFill>
              </a:rPr>
              <a:t>bcsek</a:t>
            </a:r>
            <a:r>
              <a:rPr lang="hu-HU" sz="3000" b="1" dirty="0">
                <a:solidFill>
                  <a:schemeClr val="tx1"/>
                </a:solidFill>
              </a:rPr>
              <a:t> miatt</a:t>
            </a:r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>
          <a:xfrm>
            <a:off x="1596934" y="1934936"/>
            <a:ext cx="7089866" cy="3516938"/>
          </a:xfrm>
        </p:spPr>
        <p:txBody>
          <a:bodyPr/>
          <a:lstStyle/>
          <a:p>
            <a:pPr>
              <a:buNone/>
            </a:pPr>
            <a:r>
              <a:rPr lang="hu-HU" dirty="0"/>
              <a:t>3 bűncselekmény:</a:t>
            </a:r>
          </a:p>
          <a:p>
            <a:pPr>
              <a:buFontTx/>
              <a:buChar char="-"/>
            </a:pPr>
            <a:r>
              <a:rPr lang="hu-HU" dirty="0"/>
              <a:t>Határzár tiltott átlépése</a:t>
            </a:r>
          </a:p>
          <a:p>
            <a:pPr>
              <a:buFontTx/>
              <a:buChar char="-"/>
            </a:pPr>
            <a:r>
              <a:rPr lang="hu-HU" dirty="0"/>
              <a:t>Határzár megrongálása</a:t>
            </a:r>
          </a:p>
          <a:p>
            <a:pPr>
              <a:buFontTx/>
              <a:buChar char="-"/>
            </a:pPr>
            <a:r>
              <a:rPr lang="hu-HU" dirty="0"/>
              <a:t>Határzárral kapcsolatos építési munka akadályozása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Egyesbíró, székhelyi bíróság</a:t>
            </a:r>
          </a:p>
          <a:p>
            <a:pPr>
              <a:buNone/>
            </a:pPr>
            <a:r>
              <a:rPr lang="hu-HU" dirty="0"/>
              <a:t>Kötelező védelem</a:t>
            </a:r>
          </a:p>
        </p:txBody>
      </p:sp>
    </p:spTree>
    <p:extLst>
      <p:ext uri="{BB962C8B-B14F-4D97-AF65-F5344CB8AC3E}">
        <p14:creationId xmlns:p14="http://schemas.microsoft.com/office/powerpoint/2010/main" val="21330574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664" y="692696"/>
            <a:ext cx="7197635" cy="3487546"/>
          </a:xfrm>
        </p:spPr>
        <p:txBody>
          <a:bodyPr/>
          <a:lstStyle/>
          <a:p>
            <a:pPr>
              <a:buNone/>
            </a:pPr>
            <a:r>
              <a:rPr lang="hu-HU" dirty="0"/>
              <a:t>Kényszerintézkedés végrehajtása: családbarát (befogadó állomás, közösségi szállás, rendőrségi fogda)</a:t>
            </a:r>
          </a:p>
          <a:p>
            <a:pPr>
              <a:buNone/>
            </a:pPr>
            <a:r>
              <a:rPr lang="hu-HU" dirty="0"/>
              <a:t>Idegenrendészeti és menekültügyi hatóság tájékoztatása: </a:t>
            </a:r>
            <a:r>
              <a:rPr lang="hu-HU" dirty="0" err="1"/>
              <a:t>gyanúsítotti</a:t>
            </a:r>
            <a:r>
              <a:rPr lang="hu-HU" dirty="0"/>
              <a:t> kihallgatásról</a:t>
            </a:r>
          </a:p>
          <a:p>
            <a:pPr>
              <a:buNone/>
            </a:pPr>
            <a:r>
              <a:rPr lang="hu-HU" dirty="0"/>
              <a:t>Eljárás felfüggesztése: menekültügyi eljárás</a:t>
            </a:r>
          </a:p>
          <a:p>
            <a:pPr>
              <a:buNone/>
            </a:pPr>
            <a:r>
              <a:rPr lang="hu-HU" dirty="0"/>
              <a:t>Nyelvhasználat: vádirat, ítélet lefordításáról lemondhat</a:t>
            </a:r>
          </a:p>
          <a:p>
            <a:pPr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70918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/>
            <a:r>
              <a:rPr lang="hu-HU" sz="1800" dirty="0"/>
              <a:t>Jelen tananyag a Szegedi Tudományegyetemen készült az Európai Unió támogatásával. Projekt azonosító: EFOP-3.4.3-16-2016-00014</a:t>
            </a:r>
            <a:endParaRPr lang="hu-HU" sz="1800" kern="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6376" y="998935"/>
            <a:ext cx="7515225" cy="49149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dirty="0"/>
              <a:t>- </a:t>
            </a:r>
            <a:r>
              <a:rPr lang="hu-HU" b="1" dirty="0"/>
              <a:t>Hatóságok, eljárás résztvevői</a:t>
            </a:r>
            <a:r>
              <a:rPr lang="hu-HU" dirty="0"/>
              <a:t>: </a:t>
            </a:r>
          </a:p>
          <a:p>
            <a:pPr marL="0" indent="0">
              <a:buNone/>
              <a:defRPr/>
            </a:pPr>
            <a:endParaRPr lang="hu-HU" sz="1500" b="1" dirty="0"/>
          </a:p>
          <a:p>
            <a:pPr marL="0" indent="0">
              <a:buNone/>
              <a:defRPr/>
            </a:pPr>
            <a:r>
              <a:rPr lang="hu-HU" sz="1500" b="1" dirty="0"/>
              <a:t>Bíróság</a:t>
            </a:r>
            <a:r>
              <a:rPr lang="hu-HU" sz="1500" dirty="0"/>
              <a:t>: tanácsban (ha 8 évet meghaladó </a:t>
            </a:r>
            <a:r>
              <a:rPr lang="hu-HU" sz="1500" dirty="0" err="1"/>
              <a:t>szv</a:t>
            </a:r>
            <a:r>
              <a:rPr lang="hu-HU" sz="1500" dirty="0"/>
              <a:t>.)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1500" dirty="0"/>
              <a:t>Nyomozási bíró, első fokon a tanács elnöke (egyesbíró), másodfokon és (a Kúriát kivéve) harmadfokon a </a:t>
            </a:r>
            <a:r>
              <a:rPr lang="hu-HU" sz="1500" b="1" dirty="0"/>
              <a:t>tanács egyik tagja az Országos Bírósági Hivatal által kijelölt bíró</a:t>
            </a:r>
            <a:r>
              <a:rPr lang="hu-HU" sz="1500" dirty="0"/>
              <a:t>, </a:t>
            </a:r>
          </a:p>
          <a:p>
            <a:pPr>
              <a:defRPr/>
            </a:pPr>
            <a:endParaRPr lang="hu-HU" sz="1500" dirty="0"/>
          </a:p>
          <a:p>
            <a:pPr>
              <a:buFontTx/>
              <a:buNone/>
              <a:defRPr/>
            </a:pPr>
            <a:r>
              <a:rPr lang="hu-HU" sz="1500" dirty="0"/>
              <a:t>az első fokú bíróságon a tanács egyik </a:t>
            </a:r>
            <a:r>
              <a:rPr lang="hu-HU" sz="1500" b="1" dirty="0"/>
              <a:t>ülnöke</a:t>
            </a:r>
            <a:r>
              <a:rPr lang="hu-HU" sz="1500" dirty="0"/>
              <a:t>:</a:t>
            </a:r>
          </a:p>
          <a:p>
            <a:pPr>
              <a:defRPr/>
            </a:pPr>
            <a:r>
              <a:rPr lang="hu-HU" sz="1500" dirty="0"/>
              <a:t>a) pedagógus,</a:t>
            </a:r>
            <a:endParaRPr lang="hu-HU" sz="1500" b="1" dirty="0"/>
          </a:p>
          <a:p>
            <a:pPr>
              <a:defRPr/>
            </a:pPr>
            <a:r>
              <a:rPr lang="hu-HU" sz="1500" dirty="0"/>
              <a:t>b) pszichológus, vagy </a:t>
            </a:r>
          </a:p>
          <a:p>
            <a:pPr>
              <a:defRPr/>
            </a:pPr>
            <a:r>
              <a:rPr lang="hu-HU" sz="1500" dirty="0"/>
              <a:t>c) a család-, gyermek- és ifjúságvédelmi szolgáltatás, gyámügyi igazgatás keretében az ellátottak gyógyítását, ápolását, foglalkoztatását, fejlesztését, ellátását, nevelését, gondozását vagy szociális segítését, a gyermek sorsának rendezését közvetlenül szolgáló, egyetemi vagy főiskolai végzettséghez kötött munkakörben dolgozó vagy korábban dolgozó személy.</a:t>
            </a:r>
          </a:p>
        </p:txBody>
      </p:sp>
    </p:spTree>
    <p:extLst>
      <p:ext uri="{BB962C8B-B14F-4D97-AF65-F5344CB8AC3E}">
        <p14:creationId xmlns:p14="http://schemas.microsoft.com/office/powerpoint/2010/main" val="384429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6376" y="1052513"/>
            <a:ext cx="7515225" cy="47529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1500" b="1" dirty="0"/>
              <a:t>Fiatalkorúak ügyésze</a:t>
            </a:r>
            <a:r>
              <a:rPr lang="hu-HU" sz="1500" dirty="0"/>
              <a:t>: a felettes ügyész által kijelölt ügyész</a:t>
            </a:r>
          </a:p>
          <a:p>
            <a:pPr>
              <a:defRPr/>
            </a:pPr>
            <a:r>
              <a:rPr lang="hu-HU" sz="1500" dirty="0"/>
              <a:t>Fiatalkorúval szemben büntetőeljárásnak csak közvádra van helye (magánvádas </a:t>
            </a:r>
            <a:r>
              <a:rPr lang="hu-HU" sz="1500" dirty="0" err="1"/>
              <a:t>bcs</a:t>
            </a:r>
            <a:r>
              <a:rPr lang="hu-HU" sz="1500" dirty="0"/>
              <a:t> esetén is az ügyész képviseli a vádat).</a:t>
            </a:r>
          </a:p>
          <a:p>
            <a:pPr>
              <a:defRPr/>
            </a:pPr>
            <a:r>
              <a:rPr lang="hu-HU" sz="1500" dirty="0"/>
              <a:t>Fiatalkorúval szemben pótmagánvádnak nincs helye.</a:t>
            </a:r>
          </a:p>
          <a:p>
            <a:pPr marL="0" indent="0">
              <a:buNone/>
              <a:defRPr/>
            </a:pPr>
            <a:endParaRPr lang="hu-HU" sz="1500" b="1" dirty="0"/>
          </a:p>
          <a:p>
            <a:pPr marL="0" indent="0">
              <a:buNone/>
              <a:defRPr/>
            </a:pPr>
            <a:r>
              <a:rPr lang="hu-HU" sz="1500" b="1" dirty="0"/>
              <a:t>Védő</a:t>
            </a:r>
            <a:r>
              <a:rPr lang="hu-HU" sz="1500" dirty="0"/>
              <a:t>: kötelező a büntetőeljárásban való részvétele.</a:t>
            </a:r>
          </a:p>
          <a:p>
            <a:pPr>
              <a:buFontTx/>
              <a:buNone/>
              <a:defRPr/>
            </a:pPr>
            <a:r>
              <a:rPr lang="hu-HU" sz="1500" dirty="0"/>
              <a:t>A védő </a:t>
            </a:r>
            <a:r>
              <a:rPr lang="hu-HU" sz="1500" b="1" dirty="0"/>
              <a:t>jelenléte kötelező</a:t>
            </a:r>
            <a:r>
              <a:rPr lang="hu-HU" sz="1500" dirty="0"/>
              <a:t> a vádemelés előtt a fiatalkorú részvételével tartott </a:t>
            </a:r>
          </a:p>
          <a:p>
            <a:pPr>
              <a:defRPr/>
            </a:pPr>
            <a:r>
              <a:rPr lang="hu-HU" sz="1500" dirty="0"/>
              <a:t>a) </a:t>
            </a:r>
            <a:r>
              <a:rPr lang="hu-HU" sz="1500" dirty="0" err="1"/>
              <a:t>gyanúsítotti</a:t>
            </a:r>
            <a:r>
              <a:rPr lang="hu-HU" sz="1500" dirty="0"/>
              <a:t> kihallgatáson, </a:t>
            </a:r>
          </a:p>
          <a:p>
            <a:pPr>
              <a:defRPr/>
            </a:pPr>
            <a:r>
              <a:rPr lang="hu-HU" sz="1500" dirty="0"/>
              <a:t>b) szembesítésen, </a:t>
            </a:r>
          </a:p>
          <a:p>
            <a:pPr>
              <a:defRPr/>
            </a:pPr>
            <a:r>
              <a:rPr lang="hu-HU" sz="1500" dirty="0"/>
              <a:t>c) felismerésre bemutatáson, </a:t>
            </a:r>
          </a:p>
          <a:p>
            <a:pPr>
              <a:defRPr/>
            </a:pPr>
            <a:r>
              <a:rPr lang="hu-HU" sz="1500" dirty="0"/>
              <a:t>d) helyszíni kihallgatáson, </a:t>
            </a:r>
          </a:p>
          <a:p>
            <a:pPr>
              <a:defRPr/>
            </a:pPr>
            <a:r>
              <a:rPr lang="hu-HU" sz="1500" dirty="0"/>
              <a:t>e) bizonyítási kísérleten, valamint </a:t>
            </a:r>
          </a:p>
          <a:p>
            <a:pPr>
              <a:defRPr/>
            </a:pPr>
            <a:r>
              <a:rPr lang="hu-HU" sz="1500" dirty="0"/>
              <a:t>f) a személyi szabadságot érintő bírói engedélyes kényszerintézkedéssel kapcsolatos eljárásban tartott ülésen. </a:t>
            </a:r>
          </a:p>
        </p:txBody>
      </p:sp>
    </p:spTree>
    <p:extLst>
      <p:ext uri="{BB962C8B-B14F-4D97-AF65-F5344CB8AC3E}">
        <p14:creationId xmlns:p14="http://schemas.microsoft.com/office/powerpoint/2010/main" val="248648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9251" y="998936"/>
            <a:ext cx="7273925" cy="48267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endParaRPr lang="hu-HU" b="1" dirty="0"/>
          </a:p>
          <a:p>
            <a:pPr marL="0" indent="0">
              <a:buNone/>
              <a:defRPr/>
            </a:pPr>
            <a:r>
              <a:rPr lang="hu-HU" b="1" dirty="0"/>
              <a:t>Törvényes képviselő</a:t>
            </a:r>
            <a:r>
              <a:rPr lang="hu-HU" dirty="0"/>
              <a:t>: </a:t>
            </a:r>
          </a:p>
          <a:p>
            <a:pPr marL="0" indent="0" algn="just">
              <a:buNone/>
              <a:defRPr/>
            </a:pPr>
            <a:r>
              <a:rPr lang="hu-HU" dirty="0"/>
              <a:t>Személyi szabadságot érintő bírói engedélyes kényszerintézkedésekkel kapcsolatos eljárásban tartott ülés - értesíteni </a:t>
            </a:r>
          </a:p>
          <a:p>
            <a:pPr marL="0" indent="0" algn="just">
              <a:buNone/>
              <a:defRPr/>
            </a:pPr>
            <a:endParaRPr lang="hu-HU" dirty="0"/>
          </a:p>
          <a:p>
            <a:pPr marL="0" indent="0" algn="just">
              <a:buNone/>
              <a:defRPr/>
            </a:pPr>
            <a:r>
              <a:rPr lang="hu-HU" b="1" dirty="0"/>
              <a:t>Gondozó</a:t>
            </a:r>
            <a:r>
              <a:rPr lang="hu-HU" dirty="0"/>
              <a:t>: szintén a kényszerintézkedésekkel kapcsolatos eljárásban kap szerepet, az ezzel kapcsolatos ülésről értesíteni kell és azon felszólalhat, az ezzel kapcsolatos határozatot kézbesíteni kell neki + ügydöntő határozatot</a:t>
            </a:r>
          </a:p>
        </p:txBody>
      </p:sp>
    </p:spTree>
    <p:extLst>
      <p:ext uri="{BB962C8B-B14F-4D97-AF65-F5344CB8AC3E}">
        <p14:creationId xmlns:p14="http://schemas.microsoft.com/office/powerpoint/2010/main" val="1723432331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2102</TotalTime>
  <Words>4284</Words>
  <Application>Microsoft Macintosh PowerPoint</Application>
  <PresentationFormat>Diavetítés a képernyőre (4:3 oldalarány)</PresentationFormat>
  <Paragraphs>438</Paragraphs>
  <Slides>63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63</vt:i4>
      </vt:variant>
    </vt:vector>
  </HeadingPairs>
  <TitlesOfParts>
    <vt:vector size="67" baseType="lpstr">
      <vt:lpstr>Arial</vt:lpstr>
      <vt:lpstr>Calibri</vt:lpstr>
      <vt:lpstr>Wingdings</vt:lpstr>
      <vt:lpstr>SZTE</vt:lpstr>
      <vt:lpstr>  EFOP-3.4.3-16-2016-00014 </vt:lpstr>
      <vt:lpstr>Fogalom meghatározások</vt:lpstr>
      <vt:lpstr>PowerPoint-bemutató</vt:lpstr>
      <vt:lpstr>Az egyes külön eljárások</vt:lpstr>
      <vt:lpstr>A fiatalkorúak elleni büntetőeljárás</vt:lpstr>
      <vt:lpstr>PowerPoint-bemutató</vt:lpstr>
      <vt:lpstr>PowerPoint-bemutató</vt:lpstr>
      <vt:lpstr>PowerPoint-bemutató</vt:lpstr>
      <vt:lpstr>PowerPoint-bemutató</vt:lpstr>
      <vt:lpstr>PowerPoint-bemutató</vt:lpstr>
      <vt:lpstr>Nyomozás tartamának maximalizálása</vt:lpstr>
      <vt:lpstr>PowerPoint-bemutató</vt:lpstr>
      <vt:lpstr>PowerPoint-bemutató</vt:lpstr>
      <vt:lpstr>PowerPoint-bemutató</vt:lpstr>
      <vt:lpstr>PowerPoint-bemutató</vt:lpstr>
      <vt:lpstr>2. A katonai büntetőeljárás</vt:lpstr>
      <vt:lpstr>PowerPoint-bemutató</vt:lpstr>
      <vt:lpstr>PowerPoint-bemutató</vt:lpstr>
      <vt:lpstr>3. Eljárás a mentességet élvező személyek ügyében</vt:lpstr>
      <vt:lpstr>4. Bíróság elé állítás</vt:lpstr>
      <vt:lpstr>PowerPoint-bemutató</vt:lpstr>
      <vt:lpstr>PowerPoint-bemutató</vt:lpstr>
      <vt:lpstr>5. Eljárás egyezség esetén</vt:lpstr>
      <vt:lpstr> </vt:lpstr>
      <vt:lpstr> </vt:lpstr>
      <vt:lpstr> </vt:lpstr>
      <vt:lpstr> </vt:lpstr>
      <vt:lpstr>  </vt:lpstr>
      <vt:lpstr> </vt:lpstr>
      <vt:lpstr> </vt:lpstr>
      <vt:lpstr>  </vt:lpstr>
      <vt:lpstr>  </vt:lpstr>
      <vt:lpstr>  </vt:lpstr>
      <vt:lpstr>  </vt:lpstr>
      <vt:lpstr>  </vt:lpstr>
      <vt:lpstr>  </vt:lpstr>
      <vt:lpstr>  </vt:lpstr>
      <vt:lpstr>  </vt:lpstr>
      <vt:lpstr>Egyéb helyek, ahol az egyezség megjelenik a Büntetőeljárási törvényben</vt:lpstr>
      <vt:lpstr>6. Büntetővégzés meghozatalára irányuló eljárás</vt:lpstr>
      <vt:lpstr>PowerPoint-bemutató</vt:lpstr>
      <vt:lpstr>7. Eljárás a távollévő terhelttel szemben</vt:lpstr>
      <vt:lpstr>PowerPoint-bemutató</vt:lpstr>
      <vt:lpstr>PowerPoint-bemutató</vt:lpstr>
      <vt:lpstr>PowerPoint-bemutató</vt:lpstr>
      <vt:lpstr>9. Biztosíték letétbe helyezésével folyó eljárás</vt:lpstr>
      <vt:lpstr>PowerPoint-bemutató</vt:lpstr>
      <vt:lpstr>10. A magánvádas eljárás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11. Pótmagánvádas eljárás</vt:lpstr>
      <vt:lpstr>PowerPoint-bemutató</vt:lpstr>
      <vt:lpstr>PowerPoint-bemutató</vt:lpstr>
      <vt:lpstr>PowerPoint-bemutató</vt:lpstr>
      <vt:lpstr>12. Eljárás vagyon vagy dolog elvonása, adat hozzáférhetetlenné tétele esetén</vt:lpstr>
      <vt:lpstr>PowerPoint-bemutató</vt:lpstr>
      <vt:lpstr>13. Eljárás a határzárral összefüggő bcsek miatt</vt:lpstr>
      <vt:lpstr>PowerPoint-bemutató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EFOP-3.4.3-16-2016-00014</dc:title>
  <dc:creator>Lichtenstein András</dc:creator>
  <cp:lastModifiedBy>András Lichtenstein</cp:lastModifiedBy>
  <cp:revision>22</cp:revision>
  <dcterms:created xsi:type="dcterms:W3CDTF">2014-03-03T11:13:53Z</dcterms:created>
  <dcterms:modified xsi:type="dcterms:W3CDTF">2019-01-31T15:06:45Z</dcterms:modified>
</cp:coreProperties>
</file>