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1" r:id="rId1"/>
  </p:sldMasterIdLst>
  <p:notesMasterIdLst>
    <p:notesMasterId r:id="rId57"/>
  </p:notesMasterIdLst>
  <p:sldIdLst>
    <p:sldId id="256" r:id="rId2"/>
    <p:sldId id="315" r:id="rId3"/>
    <p:sldId id="316" r:id="rId4"/>
    <p:sldId id="284" r:id="rId5"/>
    <p:sldId id="287" r:id="rId6"/>
    <p:sldId id="292" r:id="rId7"/>
    <p:sldId id="293" r:id="rId8"/>
    <p:sldId id="294" r:id="rId9"/>
    <p:sldId id="295" r:id="rId10"/>
    <p:sldId id="296" r:id="rId11"/>
    <p:sldId id="297" r:id="rId12"/>
    <p:sldId id="298" r:id="rId13"/>
    <p:sldId id="299" r:id="rId14"/>
    <p:sldId id="300" r:id="rId15"/>
    <p:sldId id="301" r:id="rId16"/>
    <p:sldId id="302" r:id="rId17"/>
    <p:sldId id="288" r:id="rId18"/>
    <p:sldId id="303" r:id="rId19"/>
    <p:sldId id="305" r:id="rId20"/>
    <p:sldId id="306" r:id="rId21"/>
    <p:sldId id="307" r:id="rId22"/>
    <p:sldId id="308" r:id="rId23"/>
    <p:sldId id="289" r:id="rId24"/>
    <p:sldId id="309" r:id="rId25"/>
    <p:sldId id="310" r:id="rId26"/>
    <p:sldId id="311" r:id="rId27"/>
    <p:sldId id="290" r:id="rId28"/>
    <p:sldId id="291" r:id="rId29"/>
    <p:sldId id="312" r:id="rId30"/>
    <p:sldId id="313" r:id="rId31"/>
    <p:sldId id="314" r:id="rId32"/>
    <p:sldId id="318" r:id="rId33"/>
    <p:sldId id="319" r:id="rId34"/>
    <p:sldId id="325" r:id="rId35"/>
    <p:sldId id="320" r:id="rId36"/>
    <p:sldId id="321" r:id="rId37"/>
    <p:sldId id="326" r:id="rId38"/>
    <p:sldId id="322" r:id="rId39"/>
    <p:sldId id="327" r:id="rId40"/>
    <p:sldId id="323" r:id="rId41"/>
    <p:sldId id="328" r:id="rId42"/>
    <p:sldId id="324" r:id="rId43"/>
    <p:sldId id="286" r:id="rId44"/>
    <p:sldId id="329" r:id="rId45"/>
    <p:sldId id="330" r:id="rId46"/>
    <p:sldId id="333" r:id="rId47"/>
    <p:sldId id="331" r:id="rId48"/>
    <p:sldId id="334" r:id="rId49"/>
    <p:sldId id="335" r:id="rId50"/>
    <p:sldId id="336" r:id="rId51"/>
    <p:sldId id="337" r:id="rId52"/>
    <p:sldId id="338" r:id="rId53"/>
    <p:sldId id="339" r:id="rId54"/>
    <p:sldId id="332" r:id="rId55"/>
    <p:sldId id="258" r:id="rId5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63C92"/>
    <a:srgbClr val="EA930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Közepesen sötét stílus 2 – 2.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Közepesen sötét stílus 2 – 6.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3519" autoAdjust="0"/>
    <p:restoredTop sz="0" autoAdjust="0"/>
  </p:normalViewPr>
  <p:slideViewPr>
    <p:cSldViewPr snapToObjects="1">
      <p:cViewPr varScale="1">
        <p:scale>
          <a:sx n="112" d="100"/>
          <a:sy n="112" d="100"/>
        </p:scale>
        <p:origin x="616"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Objects="1">
      <p:cViewPr varScale="1">
        <p:scale>
          <a:sx n="85" d="100"/>
          <a:sy n="85" d="100"/>
        </p:scale>
        <p:origin x="3928" y="16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1230F8-2015-46AC-9C15-B08EDE877F5D}" type="datetimeFigureOut">
              <a:rPr lang="hu-HU" smtClean="0"/>
              <a:t>2019. 01. 31.</a:t>
            </a:fld>
            <a:endParaRPr lang="hu-HU"/>
          </a:p>
        </p:txBody>
      </p:sp>
      <p:sp>
        <p:nvSpPr>
          <p:cNvPr id="4" name="Diakép hely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6" name="Élőláb hely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A5C11E-540C-488B-B718-84796C0B45F1}" type="slidenum">
              <a:rPr lang="hu-HU" smtClean="0"/>
              <a:t>‹#›</a:t>
            </a:fld>
            <a:endParaRPr lang="hu-HU"/>
          </a:p>
        </p:txBody>
      </p:sp>
    </p:spTree>
    <p:extLst>
      <p:ext uri="{BB962C8B-B14F-4D97-AF65-F5344CB8AC3E}">
        <p14:creationId xmlns:p14="http://schemas.microsoft.com/office/powerpoint/2010/main" val="40365856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CDA5C11E-540C-488B-B718-84796C0B45F1}" type="slidenum">
              <a:rPr lang="hu-HU" smtClean="0"/>
              <a:t>1</a:t>
            </a:fld>
            <a:endParaRPr lang="hu-HU"/>
          </a:p>
        </p:txBody>
      </p:sp>
    </p:spTree>
    <p:extLst>
      <p:ext uri="{BB962C8B-B14F-4D97-AF65-F5344CB8AC3E}">
        <p14:creationId xmlns:p14="http://schemas.microsoft.com/office/powerpoint/2010/main" val="41123891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CDA5C11E-540C-488B-B718-84796C0B45F1}" type="slidenum">
              <a:rPr lang="hu-HU" smtClean="0"/>
              <a:t>55</a:t>
            </a:fld>
            <a:endParaRPr lang="hu-HU"/>
          </a:p>
        </p:txBody>
      </p:sp>
    </p:spTree>
    <p:extLst>
      <p:ext uri="{BB962C8B-B14F-4D97-AF65-F5344CB8AC3E}">
        <p14:creationId xmlns:p14="http://schemas.microsoft.com/office/powerpoint/2010/main" val="41123891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a:t>Mintacím szerkesztése</a:t>
            </a:r>
          </a:p>
        </p:txBody>
      </p:sp>
      <p:sp>
        <p:nvSpPr>
          <p:cNvPr id="3" name="Alcím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hu-HU"/>
              <a:t>Alcím mintájának szerkesztése</a:t>
            </a:r>
          </a:p>
        </p:txBody>
      </p:sp>
      <p:sp>
        <p:nvSpPr>
          <p:cNvPr id="4" name="Rectangle 4"/>
          <p:cNvSpPr>
            <a:spLocks noGrp="1" noChangeArrowheads="1"/>
          </p:cNvSpPr>
          <p:nvPr>
            <p:ph type="dt" sz="half" idx="10"/>
          </p:nvPr>
        </p:nvSpPr>
        <p:spPr>
          <a:ln/>
        </p:spPr>
        <p:txBody>
          <a:bodyPr/>
          <a:lstStyle>
            <a:lvl1pPr>
              <a:defRPr/>
            </a:lvl1pPr>
          </a:lstStyle>
          <a:p>
            <a:fld id="{0DD05FFA-4383-4574-9830-A5FF25BE8406}" type="datetimeFigureOut">
              <a:rPr lang="hu-HU" smtClean="0"/>
              <a:t>2019. 01. 31.</a:t>
            </a:fld>
            <a:endParaRPr lang="hu-HU"/>
          </a:p>
        </p:txBody>
      </p:sp>
      <p:sp>
        <p:nvSpPr>
          <p:cNvPr id="5" name="Rectangle 5"/>
          <p:cNvSpPr>
            <a:spLocks noGrp="1" noChangeArrowheads="1"/>
          </p:cNvSpPr>
          <p:nvPr>
            <p:ph type="ftr" sz="quarter" idx="11"/>
          </p:nvPr>
        </p:nvSpPr>
        <p:spPr>
          <a:ln/>
        </p:spPr>
        <p:txBody>
          <a:bodyPr/>
          <a:lstStyle>
            <a:lvl1pPr>
              <a:defRPr/>
            </a:lvl1pPr>
          </a:lstStyle>
          <a:p>
            <a:endParaRPr lang="hu-HU"/>
          </a:p>
        </p:txBody>
      </p:sp>
      <p:sp>
        <p:nvSpPr>
          <p:cNvPr id="6" name="Rectangle 6"/>
          <p:cNvSpPr>
            <a:spLocks noGrp="1" noChangeArrowheads="1"/>
          </p:cNvSpPr>
          <p:nvPr>
            <p:ph type="sldNum" sz="quarter" idx="12"/>
          </p:nvPr>
        </p:nvSpPr>
        <p:spPr>
          <a:ln/>
        </p:spPr>
        <p:txBody>
          <a:bodyPr/>
          <a:lstStyle>
            <a:lvl1pPr>
              <a:defRPr/>
            </a:lvl1pPr>
          </a:lstStyle>
          <a:p>
            <a:fld id="{774ECFDF-B4B8-4D79-9C23-DD008FAF0A0B}" type="slidenum">
              <a:rPr lang="hu-HU" smtClean="0"/>
              <a:t>‹#›</a:t>
            </a:fld>
            <a:endParaRPr lang="hu-HU"/>
          </a:p>
        </p:txBody>
      </p:sp>
      <p:sp>
        <p:nvSpPr>
          <p:cNvPr id="7" name="Cím 1"/>
          <p:cNvSpPr txBox="1">
            <a:spLocks/>
          </p:cNvSpPr>
          <p:nvPr userDrawn="1"/>
        </p:nvSpPr>
        <p:spPr>
          <a:xfrm>
            <a:off x="447989" y="44624"/>
            <a:ext cx="4412043" cy="864096"/>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2400" b="1" kern="1200" cap="all" baseline="0">
                <a:solidFill>
                  <a:schemeClr val="bg1"/>
                </a:solidFill>
                <a:latin typeface="Arial" panose="020B0604020202020204" pitchFamily="34" charset="0"/>
                <a:ea typeface="+mj-ea"/>
                <a:cs typeface="Arial" panose="020B0604020202020204" pitchFamily="34" charset="0"/>
              </a:defRPr>
            </a:lvl1pPr>
          </a:lstStyle>
          <a:p>
            <a:r>
              <a:rPr lang="hu-HU"/>
              <a:t>Mintacím szerkesztése</a:t>
            </a:r>
          </a:p>
        </p:txBody>
      </p:sp>
    </p:spTree>
    <p:extLst>
      <p:ext uri="{BB962C8B-B14F-4D97-AF65-F5344CB8AC3E}">
        <p14:creationId xmlns:p14="http://schemas.microsoft.com/office/powerpoint/2010/main" val="421197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Függőleges szöveg helye 2"/>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Rectangle 4"/>
          <p:cNvSpPr>
            <a:spLocks noGrp="1" noChangeArrowheads="1"/>
          </p:cNvSpPr>
          <p:nvPr>
            <p:ph type="dt" sz="half" idx="10"/>
          </p:nvPr>
        </p:nvSpPr>
        <p:spPr>
          <a:ln/>
        </p:spPr>
        <p:txBody>
          <a:bodyPr/>
          <a:lstStyle>
            <a:lvl1pPr>
              <a:defRPr/>
            </a:lvl1pPr>
          </a:lstStyle>
          <a:p>
            <a:fld id="{0DD05FFA-4383-4574-9830-A5FF25BE8406}" type="datetimeFigureOut">
              <a:rPr lang="hu-HU" smtClean="0"/>
              <a:t>2019. 01. 31.</a:t>
            </a:fld>
            <a:endParaRPr lang="hu-HU"/>
          </a:p>
        </p:txBody>
      </p:sp>
      <p:sp>
        <p:nvSpPr>
          <p:cNvPr id="5" name="Rectangle 5"/>
          <p:cNvSpPr>
            <a:spLocks noGrp="1" noChangeArrowheads="1"/>
          </p:cNvSpPr>
          <p:nvPr>
            <p:ph type="ftr" sz="quarter" idx="11"/>
          </p:nvPr>
        </p:nvSpPr>
        <p:spPr>
          <a:ln/>
        </p:spPr>
        <p:txBody>
          <a:bodyPr/>
          <a:lstStyle>
            <a:lvl1pPr>
              <a:defRPr/>
            </a:lvl1pPr>
          </a:lstStyle>
          <a:p>
            <a:endParaRPr lang="hu-HU"/>
          </a:p>
        </p:txBody>
      </p:sp>
      <p:sp>
        <p:nvSpPr>
          <p:cNvPr id="6" name="Rectangle 6"/>
          <p:cNvSpPr>
            <a:spLocks noGrp="1" noChangeArrowheads="1"/>
          </p:cNvSpPr>
          <p:nvPr>
            <p:ph type="sldNum" sz="quarter" idx="12"/>
          </p:nvPr>
        </p:nvSpPr>
        <p:spPr>
          <a:ln/>
        </p:spPr>
        <p:txBody>
          <a:bodyPr/>
          <a:lstStyle>
            <a:lvl1pPr>
              <a:defRPr/>
            </a:lvl1pPr>
          </a:lstStyle>
          <a:p>
            <a:fld id="{774ECFDF-B4B8-4D79-9C23-DD008FAF0A0B}" type="slidenum">
              <a:rPr lang="hu-HU" smtClean="0"/>
              <a:t>‹#›</a:t>
            </a:fld>
            <a:endParaRPr lang="hu-HU"/>
          </a:p>
        </p:txBody>
      </p:sp>
    </p:spTree>
    <p:extLst>
      <p:ext uri="{BB962C8B-B14F-4D97-AF65-F5344CB8AC3E}">
        <p14:creationId xmlns:p14="http://schemas.microsoft.com/office/powerpoint/2010/main" val="3598988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a:t>Mintacím szerkesztése</a:t>
            </a:r>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Rectangle 4"/>
          <p:cNvSpPr>
            <a:spLocks noGrp="1" noChangeArrowheads="1"/>
          </p:cNvSpPr>
          <p:nvPr>
            <p:ph type="dt" sz="half" idx="10"/>
          </p:nvPr>
        </p:nvSpPr>
        <p:spPr>
          <a:ln/>
        </p:spPr>
        <p:txBody>
          <a:bodyPr/>
          <a:lstStyle>
            <a:lvl1pPr>
              <a:defRPr/>
            </a:lvl1pPr>
          </a:lstStyle>
          <a:p>
            <a:fld id="{0DD05FFA-4383-4574-9830-A5FF25BE8406}" type="datetimeFigureOut">
              <a:rPr lang="hu-HU" smtClean="0"/>
              <a:t>2019. 01. 31.</a:t>
            </a:fld>
            <a:endParaRPr lang="hu-HU"/>
          </a:p>
        </p:txBody>
      </p:sp>
      <p:sp>
        <p:nvSpPr>
          <p:cNvPr id="5" name="Rectangle 5"/>
          <p:cNvSpPr>
            <a:spLocks noGrp="1" noChangeArrowheads="1"/>
          </p:cNvSpPr>
          <p:nvPr>
            <p:ph type="ftr" sz="quarter" idx="11"/>
          </p:nvPr>
        </p:nvSpPr>
        <p:spPr>
          <a:ln/>
        </p:spPr>
        <p:txBody>
          <a:bodyPr/>
          <a:lstStyle>
            <a:lvl1pPr>
              <a:defRPr/>
            </a:lvl1pPr>
          </a:lstStyle>
          <a:p>
            <a:endParaRPr lang="hu-HU"/>
          </a:p>
        </p:txBody>
      </p:sp>
      <p:sp>
        <p:nvSpPr>
          <p:cNvPr id="6" name="Rectangle 6"/>
          <p:cNvSpPr>
            <a:spLocks noGrp="1" noChangeArrowheads="1"/>
          </p:cNvSpPr>
          <p:nvPr>
            <p:ph type="sldNum" sz="quarter" idx="12"/>
          </p:nvPr>
        </p:nvSpPr>
        <p:spPr>
          <a:ln/>
        </p:spPr>
        <p:txBody>
          <a:bodyPr/>
          <a:lstStyle>
            <a:lvl1pPr>
              <a:defRPr/>
            </a:lvl1pPr>
          </a:lstStyle>
          <a:p>
            <a:fld id="{774ECFDF-B4B8-4D79-9C23-DD008FAF0A0B}" type="slidenum">
              <a:rPr lang="hu-HU" smtClean="0"/>
              <a:t>‹#›</a:t>
            </a:fld>
            <a:endParaRPr lang="hu-HU"/>
          </a:p>
        </p:txBody>
      </p:sp>
    </p:spTree>
    <p:extLst>
      <p:ext uri="{BB962C8B-B14F-4D97-AF65-F5344CB8AC3E}">
        <p14:creationId xmlns:p14="http://schemas.microsoft.com/office/powerpoint/2010/main" val="19181390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Egyéni elrendezés">
    <p:spTree>
      <p:nvGrpSpPr>
        <p:cNvPr id="1" name=""/>
        <p:cNvGrpSpPr/>
        <p:nvPr/>
      </p:nvGrpSpPr>
      <p:grpSpPr>
        <a:xfrm>
          <a:off x="0" y="0"/>
          <a:ext cx="0" cy="0"/>
          <a:chOff x="0" y="0"/>
          <a:chExt cx="0" cy="0"/>
        </a:xfrm>
      </p:grpSpPr>
      <p:sp>
        <p:nvSpPr>
          <p:cNvPr id="14" name="Title 8"/>
          <p:cNvSpPr>
            <a:spLocks noGrp="1"/>
          </p:cNvSpPr>
          <p:nvPr>
            <p:ph type="title"/>
          </p:nvPr>
        </p:nvSpPr>
        <p:spPr>
          <a:xfrm>
            <a:off x="4495800" y="2286000"/>
            <a:ext cx="4419600" cy="1143000"/>
          </a:xfrm>
        </p:spPr>
        <p:txBody>
          <a:bodyPr anchor="t">
            <a:noAutofit/>
          </a:bodyPr>
          <a:lstStyle>
            <a:lvl1pPr algn="l">
              <a:defRPr sz="4400" b="1" cap="all" baseline="0">
                <a:solidFill>
                  <a:schemeClr val="bg1"/>
                </a:solidFill>
                <a:latin typeface="Arial"/>
                <a:cs typeface="Arial"/>
              </a:defRPr>
            </a:lvl1pPr>
          </a:lstStyle>
          <a:p>
            <a:r>
              <a:rPr lang="hu-HU"/>
              <a:t>Mintacím szerkesztése</a:t>
            </a:r>
            <a:endParaRPr lang="en-US" dirty="0"/>
          </a:p>
        </p:txBody>
      </p:sp>
      <p:sp>
        <p:nvSpPr>
          <p:cNvPr id="17" name="Text Placeholder 15"/>
          <p:cNvSpPr>
            <a:spLocks noGrp="1"/>
          </p:cNvSpPr>
          <p:nvPr>
            <p:ph type="body" sz="quarter" idx="10"/>
          </p:nvPr>
        </p:nvSpPr>
        <p:spPr>
          <a:xfrm>
            <a:off x="4495800" y="3886200"/>
            <a:ext cx="4343400" cy="914400"/>
          </a:xfrm>
        </p:spPr>
        <p:txBody>
          <a:bodyPr/>
          <a:lstStyle>
            <a:lvl1pPr marL="514350" indent="-514350" algn="l">
              <a:spcAft>
                <a:spcPts val="600"/>
              </a:spcAft>
              <a:buFontTx/>
              <a:buNone/>
              <a:defRPr cap="all" baseline="0">
                <a:solidFill>
                  <a:srgbClr val="FFFFFF"/>
                </a:solidFill>
                <a:latin typeface="Arial"/>
                <a:cs typeface="Arial"/>
              </a:defRPr>
            </a:lvl1pPr>
            <a:lvl2pPr>
              <a:buNone/>
              <a:defRPr/>
            </a:lvl2pPr>
          </a:lstStyle>
          <a:p>
            <a:pPr lvl="0"/>
            <a:r>
              <a:rPr lang="hu-HU"/>
              <a:t>Mintaszöveg szerkesztése</a:t>
            </a:r>
          </a:p>
          <a:p>
            <a:pPr lvl="1"/>
            <a:r>
              <a:rPr lang="hu-HU"/>
              <a:t>Második szint</a:t>
            </a:r>
          </a:p>
        </p:txBody>
      </p:sp>
    </p:spTree>
    <p:extLst>
      <p:ext uri="{BB962C8B-B14F-4D97-AF65-F5344CB8AC3E}">
        <p14:creationId xmlns:p14="http://schemas.microsoft.com/office/powerpoint/2010/main" val="36721036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Custom Layout">
    <p:spTree>
      <p:nvGrpSpPr>
        <p:cNvPr id="1" name=""/>
        <p:cNvGrpSpPr/>
        <p:nvPr/>
      </p:nvGrpSpPr>
      <p:grpSpPr>
        <a:xfrm>
          <a:off x="0" y="0"/>
          <a:ext cx="0" cy="0"/>
          <a:chOff x="0" y="0"/>
          <a:chExt cx="0" cy="0"/>
        </a:xfrm>
      </p:grpSpPr>
      <p:sp>
        <p:nvSpPr>
          <p:cNvPr id="14" name="Title 8"/>
          <p:cNvSpPr>
            <a:spLocks noGrp="1"/>
          </p:cNvSpPr>
          <p:nvPr>
            <p:ph type="title" hasCustomPrompt="1"/>
          </p:nvPr>
        </p:nvSpPr>
        <p:spPr>
          <a:xfrm>
            <a:off x="4495800" y="2286000"/>
            <a:ext cx="4419600" cy="1143000"/>
          </a:xfrm>
        </p:spPr>
        <p:txBody>
          <a:bodyPr anchor="t">
            <a:noAutofit/>
          </a:bodyPr>
          <a:lstStyle>
            <a:lvl1pPr algn="l">
              <a:defRPr sz="4400" b="1" cap="all" baseline="0">
                <a:solidFill>
                  <a:schemeClr val="bg1"/>
                </a:solidFill>
                <a:latin typeface="Arial"/>
                <a:cs typeface="Arial"/>
              </a:defRPr>
            </a:lvl1pPr>
          </a:lstStyle>
          <a:p>
            <a:r>
              <a:rPr lang="hu-HU" dirty="0"/>
              <a:t>Prezentáció Címe</a:t>
            </a:r>
            <a:endParaRPr lang="en-US" dirty="0"/>
          </a:p>
        </p:txBody>
      </p:sp>
      <p:sp>
        <p:nvSpPr>
          <p:cNvPr id="17" name="Text Placeholder 15"/>
          <p:cNvSpPr>
            <a:spLocks noGrp="1"/>
          </p:cNvSpPr>
          <p:nvPr>
            <p:ph type="body" sz="quarter" idx="10" hasCustomPrompt="1"/>
          </p:nvPr>
        </p:nvSpPr>
        <p:spPr>
          <a:xfrm>
            <a:off x="4495800" y="3886200"/>
            <a:ext cx="4343400" cy="914400"/>
          </a:xfrm>
        </p:spPr>
        <p:txBody>
          <a:bodyPr wrap="square" anchor="t"/>
          <a:lstStyle>
            <a:lvl1pPr marL="514350" indent="-514350" algn="l">
              <a:spcAft>
                <a:spcPts val="600"/>
              </a:spcAft>
              <a:buFontTx/>
              <a:buNone/>
              <a:defRPr cap="all" baseline="0">
                <a:solidFill>
                  <a:srgbClr val="FFFFFF"/>
                </a:solidFill>
                <a:latin typeface="Arial"/>
                <a:cs typeface="Arial"/>
              </a:defRPr>
            </a:lvl1pPr>
            <a:lvl2pPr>
              <a:buNone/>
              <a:defRPr/>
            </a:lvl2pPr>
          </a:lstStyle>
          <a:p>
            <a:pPr lvl="0"/>
            <a:r>
              <a:rPr lang="hu-HU" dirty="0"/>
              <a:t>Click to edit Alcím</a:t>
            </a:r>
          </a:p>
          <a:p>
            <a:pPr lvl="0"/>
            <a:endParaRPr lang="hu-HU" dirty="0"/>
          </a:p>
        </p:txBody>
      </p:sp>
    </p:spTree>
    <p:extLst>
      <p:ext uri="{BB962C8B-B14F-4D97-AF65-F5344CB8AC3E}">
        <p14:creationId xmlns:p14="http://schemas.microsoft.com/office/powerpoint/2010/main" val="529472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1_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6" name="Tartalom helye 2"/>
          <p:cNvSpPr>
            <a:spLocks noGrp="1"/>
          </p:cNvSpPr>
          <p:nvPr>
            <p:ph idx="1"/>
          </p:nvPr>
        </p:nvSpPr>
        <p:spPr>
          <a:xfrm>
            <a:off x="447989" y="1628800"/>
            <a:ext cx="5111750" cy="4691063"/>
          </a:xfrm>
        </p:spPr>
        <p:txBody>
          <a:bodyPr/>
          <a:lstStyle>
            <a:lvl1pPr>
              <a:defRPr sz="24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hu-HU" dirty="0"/>
              <a:t>Mintaszöveg szerkesztése</a:t>
            </a:r>
          </a:p>
          <a:p>
            <a:pPr lvl="1"/>
            <a:r>
              <a:rPr lang="hu-HU" dirty="0"/>
              <a:t>Második szint</a:t>
            </a:r>
          </a:p>
          <a:p>
            <a:pPr lvl="2"/>
            <a:r>
              <a:rPr lang="hu-HU" dirty="0"/>
              <a:t>Harmadik szint</a:t>
            </a:r>
          </a:p>
          <a:p>
            <a:pPr lvl="3"/>
            <a:r>
              <a:rPr lang="hu-HU" dirty="0"/>
              <a:t>Negyedik szint</a:t>
            </a:r>
          </a:p>
          <a:p>
            <a:pPr lvl="4"/>
            <a:r>
              <a:rPr lang="hu-HU" dirty="0"/>
              <a:t>Ötödik szint</a:t>
            </a:r>
          </a:p>
        </p:txBody>
      </p:sp>
      <p:sp>
        <p:nvSpPr>
          <p:cNvPr id="7" name="Kép helye 2"/>
          <p:cNvSpPr>
            <a:spLocks noGrp="1"/>
          </p:cNvSpPr>
          <p:nvPr>
            <p:ph type="pic" idx="13"/>
          </p:nvPr>
        </p:nvSpPr>
        <p:spPr>
          <a:xfrm>
            <a:off x="5724128" y="1633102"/>
            <a:ext cx="3240360" cy="46910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Tree>
    <p:extLst>
      <p:ext uri="{BB962C8B-B14F-4D97-AF65-F5344CB8AC3E}">
        <p14:creationId xmlns:p14="http://schemas.microsoft.com/office/powerpoint/2010/main" val="20861757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1_Tartalomrész képaláírással">
    <p:spTree>
      <p:nvGrpSpPr>
        <p:cNvPr id="1" name=""/>
        <p:cNvGrpSpPr/>
        <p:nvPr/>
      </p:nvGrpSpPr>
      <p:grpSpPr>
        <a:xfrm>
          <a:off x="0" y="0"/>
          <a:ext cx="0" cy="0"/>
          <a:chOff x="0" y="0"/>
          <a:chExt cx="0" cy="0"/>
        </a:xfrm>
      </p:grpSpPr>
      <p:sp>
        <p:nvSpPr>
          <p:cNvPr id="3" name="Tartalom helye 2"/>
          <p:cNvSpPr>
            <a:spLocks noGrp="1"/>
          </p:cNvSpPr>
          <p:nvPr>
            <p:ph idx="1"/>
          </p:nvPr>
        </p:nvSpPr>
        <p:spPr>
          <a:xfrm>
            <a:off x="3575050" y="1435100"/>
            <a:ext cx="5111750" cy="46910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a:t>Mintaszöveg szerkesztése</a:t>
            </a:r>
          </a:p>
          <a:p>
            <a:pPr lvl="1"/>
            <a:r>
              <a:rPr lang="hu-HU" dirty="0"/>
              <a:t>Második szint</a:t>
            </a:r>
          </a:p>
          <a:p>
            <a:pPr lvl="2"/>
            <a:r>
              <a:rPr lang="hu-HU" dirty="0"/>
              <a:t>Harmadik szint</a:t>
            </a:r>
          </a:p>
          <a:p>
            <a:pPr lvl="3"/>
            <a:r>
              <a:rPr lang="hu-HU" dirty="0"/>
              <a:t>Negyedik szint</a:t>
            </a:r>
          </a:p>
          <a:p>
            <a:pPr lvl="4"/>
            <a:r>
              <a:rPr lang="hu-HU" dirty="0"/>
              <a:t>Ötödik szint</a:t>
            </a:r>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Dátum helye 4"/>
          <p:cNvSpPr>
            <a:spLocks noGrp="1"/>
          </p:cNvSpPr>
          <p:nvPr>
            <p:ph type="dt" sz="half" idx="10"/>
          </p:nvPr>
        </p:nvSpPr>
        <p:spPr/>
        <p:txBody>
          <a:bodyPr/>
          <a:lstStyle/>
          <a:p>
            <a:fld id="{0DD05FFA-4383-4574-9830-A5FF25BE8406}" type="datetimeFigureOut">
              <a:rPr lang="hu-HU" smtClean="0"/>
              <a:t>2019. 01. 31.</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774ECFDF-B4B8-4D79-9C23-DD008FAF0A0B}" type="slidenum">
              <a:rPr lang="hu-HU" smtClean="0"/>
              <a:t>‹#›</a:t>
            </a:fld>
            <a:endParaRPr lang="hu-HU"/>
          </a:p>
        </p:txBody>
      </p:sp>
      <p:sp>
        <p:nvSpPr>
          <p:cNvPr id="9" name="Cím 1"/>
          <p:cNvSpPr>
            <a:spLocks noGrp="1"/>
          </p:cNvSpPr>
          <p:nvPr>
            <p:ph type="title"/>
          </p:nvPr>
        </p:nvSpPr>
        <p:spPr>
          <a:xfrm>
            <a:off x="447989" y="44624"/>
            <a:ext cx="4412043" cy="864096"/>
          </a:xfrm>
        </p:spPr>
        <p:txBody>
          <a:bodyPr/>
          <a:lstStyle/>
          <a:p>
            <a:r>
              <a:rPr lang="hu-HU"/>
              <a:t>Mintacím szerkesztése</a:t>
            </a:r>
          </a:p>
        </p:txBody>
      </p:sp>
    </p:spTree>
    <p:extLst>
      <p:ext uri="{BB962C8B-B14F-4D97-AF65-F5344CB8AC3E}">
        <p14:creationId xmlns:p14="http://schemas.microsoft.com/office/powerpoint/2010/main" val="1428776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Tartalom helye 2"/>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Rectangle 4"/>
          <p:cNvSpPr>
            <a:spLocks noGrp="1" noChangeArrowheads="1"/>
          </p:cNvSpPr>
          <p:nvPr>
            <p:ph type="dt" sz="half" idx="10"/>
          </p:nvPr>
        </p:nvSpPr>
        <p:spPr>
          <a:ln/>
        </p:spPr>
        <p:txBody>
          <a:bodyPr/>
          <a:lstStyle>
            <a:lvl1pPr>
              <a:defRPr/>
            </a:lvl1pPr>
          </a:lstStyle>
          <a:p>
            <a:fld id="{0DD05FFA-4383-4574-9830-A5FF25BE8406}" type="datetimeFigureOut">
              <a:rPr lang="hu-HU" smtClean="0"/>
              <a:t>2019. 01. 31.</a:t>
            </a:fld>
            <a:endParaRPr lang="hu-HU"/>
          </a:p>
        </p:txBody>
      </p:sp>
      <p:sp>
        <p:nvSpPr>
          <p:cNvPr id="5" name="Rectangle 5"/>
          <p:cNvSpPr>
            <a:spLocks noGrp="1" noChangeArrowheads="1"/>
          </p:cNvSpPr>
          <p:nvPr>
            <p:ph type="ftr" sz="quarter" idx="11"/>
          </p:nvPr>
        </p:nvSpPr>
        <p:spPr>
          <a:ln/>
        </p:spPr>
        <p:txBody>
          <a:bodyPr/>
          <a:lstStyle>
            <a:lvl1pPr>
              <a:defRPr/>
            </a:lvl1pPr>
          </a:lstStyle>
          <a:p>
            <a:endParaRPr lang="hu-HU"/>
          </a:p>
        </p:txBody>
      </p:sp>
      <p:sp>
        <p:nvSpPr>
          <p:cNvPr id="6" name="Rectangle 6"/>
          <p:cNvSpPr>
            <a:spLocks noGrp="1" noChangeArrowheads="1"/>
          </p:cNvSpPr>
          <p:nvPr>
            <p:ph type="sldNum" sz="quarter" idx="12"/>
          </p:nvPr>
        </p:nvSpPr>
        <p:spPr>
          <a:ln/>
        </p:spPr>
        <p:txBody>
          <a:bodyPr/>
          <a:lstStyle>
            <a:lvl1pPr>
              <a:defRPr/>
            </a:lvl1pPr>
          </a:lstStyle>
          <a:p>
            <a:fld id="{774ECFDF-B4B8-4D79-9C23-DD008FAF0A0B}" type="slidenum">
              <a:rPr lang="hu-HU" smtClean="0"/>
              <a:t>‹#›</a:t>
            </a:fld>
            <a:endParaRPr lang="hu-HU"/>
          </a:p>
        </p:txBody>
      </p:sp>
    </p:spTree>
    <p:extLst>
      <p:ext uri="{BB962C8B-B14F-4D97-AF65-F5344CB8AC3E}">
        <p14:creationId xmlns:p14="http://schemas.microsoft.com/office/powerpoint/2010/main" val="693911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a:t>Mintacím szerkesztése</a:t>
            </a:r>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u-HU"/>
              <a:t>Mintaszöveg szerkesztése</a:t>
            </a:r>
          </a:p>
        </p:txBody>
      </p:sp>
      <p:sp>
        <p:nvSpPr>
          <p:cNvPr id="4" name="Rectangle 4"/>
          <p:cNvSpPr>
            <a:spLocks noGrp="1" noChangeArrowheads="1"/>
          </p:cNvSpPr>
          <p:nvPr>
            <p:ph type="dt" sz="half" idx="10"/>
          </p:nvPr>
        </p:nvSpPr>
        <p:spPr>
          <a:ln/>
        </p:spPr>
        <p:txBody>
          <a:bodyPr/>
          <a:lstStyle>
            <a:lvl1pPr>
              <a:defRPr/>
            </a:lvl1pPr>
          </a:lstStyle>
          <a:p>
            <a:fld id="{0DD05FFA-4383-4574-9830-A5FF25BE8406}" type="datetimeFigureOut">
              <a:rPr lang="hu-HU" smtClean="0"/>
              <a:t>2019. 01. 31.</a:t>
            </a:fld>
            <a:endParaRPr lang="hu-HU"/>
          </a:p>
        </p:txBody>
      </p:sp>
      <p:sp>
        <p:nvSpPr>
          <p:cNvPr id="5" name="Rectangle 5"/>
          <p:cNvSpPr>
            <a:spLocks noGrp="1" noChangeArrowheads="1"/>
          </p:cNvSpPr>
          <p:nvPr>
            <p:ph type="ftr" sz="quarter" idx="11"/>
          </p:nvPr>
        </p:nvSpPr>
        <p:spPr>
          <a:ln/>
        </p:spPr>
        <p:txBody>
          <a:bodyPr/>
          <a:lstStyle>
            <a:lvl1pPr>
              <a:defRPr/>
            </a:lvl1pPr>
          </a:lstStyle>
          <a:p>
            <a:endParaRPr lang="hu-HU"/>
          </a:p>
        </p:txBody>
      </p:sp>
      <p:sp>
        <p:nvSpPr>
          <p:cNvPr id="6" name="Rectangle 6"/>
          <p:cNvSpPr>
            <a:spLocks noGrp="1" noChangeArrowheads="1"/>
          </p:cNvSpPr>
          <p:nvPr>
            <p:ph type="sldNum" sz="quarter" idx="12"/>
          </p:nvPr>
        </p:nvSpPr>
        <p:spPr>
          <a:ln/>
        </p:spPr>
        <p:txBody>
          <a:bodyPr/>
          <a:lstStyle>
            <a:lvl1pPr>
              <a:defRPr/>
            </a:lvl1pPr>
          </a:lstStyle>
          <a:p>
            <a:fld id="{774ECFDF-B4B8-4D79-9C23-DD008FAF0A0B}" type="slidenum">
              <a:rPr lang="hu-HU" smtClean="0"/>
              <a:t>‹#›</a:t>
            </a:fld>
            <a:endParaRPr lang="hu-HU"/>
          </a:p>
        </p:txBody>
      </p:sp>
      <p:sp>
        <p:nvSpPr>
          <p:cNvPr id="7" name="Cím 1"/>
          <p:cNvSpPr txBox="1">
            <a:spLocks/>
          </p:cNvSpPr>
          <p:nvPr userDrawn="1"/>
        </p:nvSpPr>
        <p:spPr>
          <a:xfrm>
            <a:off x="447989" y="44624"/>
            <a:ext cx="4412043" cy="864096"/>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2400" b="1" kern="1200" cap="all" baseline="0">
                <a:solidFill>
                  <a:schemeClr val="bg1"/>
                </a:solidFill>
                <a:latin typeface="Arial" panose="020B0604020202020204" pitchFamily="34" charset="0"/>
                <a:ea typeface="+mj-ea"/>
                <a:cs typeface="Arial" panose="020B0604020202020204" pitchFamily="34" charset="0"/>
              </a:defRPr>
            </a:lvl1pPr>
          </a:lstStyle>
          <a:p>
            <a:r>
              <a:rPr lang="hu-HU"/>
              <a:t>Mintacím szerkesztése</a:t>
            </a:r>
          </a:p>
        </p:txBody>
      </p:sp>
    </p:spTree>
    <p:extLst>
      <p:ext uri="{BB962C8B-B14F-4D97-AF65-F5344CB8AC3E}">
        <p14:creationId xmlns:p14="http://schemas.microsoft.com/office/powerpoint/2010/main" val="2521369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Rectangle 4"/>
          <p:cNvSpPr>
            <a:spLocks noGrp="1" noChangeArrowheads="1"/>
          </p:cNvSpPr>
          <p:nvPr>
            <p:ph type="dt" sz="half" idx="10"/>
          </p:nvPr>
        </p:nvSpPr>
        <p:spPr>
          <a:ln/>
        </p:spPr>
        <p:txBody>
          <a:bodyPr/>
          <a:lstStyle>
            <a:lvl1pPr>
              <a:defRPr/>
            </a:lvl1pPr>
          </a:lstStyle>
          <a:p>
            <a:fld id="{0DD05FFA-4383-4574-9830-A5FF25BE8406}" type="datetimeFigureOut">
              <a:rPr lang="hu-HU" smtClean="0"/>
              <a:t>2019. 01. 31.</a:t>
            </a:fld>
            <a:endParaRPr lang="hu-HU"/>
          </a:p>
        </p:txBody>
      </p:sp>
      <p:sp>
        <p:nvSpPr>
          <p:cNvPr id="6" name="Rectangle 5"/>
          <p:cNvSpPr>
            <a:spLocks noGrp="1" noChangeArrowheads="1"/>
          </p:cNvSpPr>
          <p:nvPr>
            <p:ph type="ftr" sz="quarter" idx="11"/>
          </p:nvPr>
        </p:nvSpPr>
        <p:spPr>
          <a:ln/>
        </p:spPr>
        <p:txBody>
          <a:bodyPr/>
          <a:lstStyle>
            <a:lvl1pPr>
              <a:defRPr/>
            </a:lvl1pPr>
          </a:lstStyle>
          <a:p>
            <a:endParaRPr lang="hu-HU"/>
          </a:p>
        </p:txBody>
      </p:sp>
      <p:sp>
        <p:nvSpPr>
          <p:cNvPr id="7" name="Rectangle 6"/>
          <p:cNvSpPr>
            <a:spLocks noGrp="1" noChangeArrowheads="1"/>
          </p:cNvSpPr>
          <p:nvPr>
            <p:ph type="sldNum" sz="quarter" idx="12"/>
          </p:nvPr>
        </p:nvSpPr>
        <p:spPr>
          <a:ln/>
        </p:spPr>
        <p:txBody>
          <a:bodyPr/>
          <a:lstStyle>
            <a:lvl1pPr>
              <a:defRPr/>
            </a:lvl1pPr>
          </a:lstStyle>
          <a:p>
            <a:fld id="{774ECFDF-B4B8-4D79-9C23-DD008FAF0A0B}" type="slidenum">
              <a:rPr lang="hu-HU" smtClean="0"/>
              <a:t>‹#›</a:t>
            </a:fld>
            <a:endParaRPr lang="hu-HU"/>
          </a:p>
        </p:txBody>
      </p:sp>
    </p:spTree>
    <p:extLst>
      <p:ext uri="{BB962C8B-B14F-4D97-AF65-F5344CB8AC3E}">
        <p14:creationId xmlns:p14="http://schemas.microsoft.com/office/powerpoint/2010/main" val="1268459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a:t>Mintacím szerkesztése</a:t>
            </a:r>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7" name="Rectangle 4"/>
          <p:cNvSpPr>
            <a:spLocks noGrp="1" noChangeArrowheads="1"/>
          </p:cNvSpPr>
          <p:nvPr>
            <p:ph type="dt" sz="half" idx="10"/>
          </p:nvPr>
        </p:nvSpPr>
        <p:spPr>
          <a:ln/>
        </p:spPr>
        <p:txBody>
          <a:bodyPr/>
          <a:lstStyle>
            <a:lvl1pPr>
              <a:defRPr/>
            </a:lvl1pPr>
          </a:lstStyle>
          <a:p>
            <a:fld id="{0DD05FFA-4383-4574-9830-A5FF25BE8406}" type="datetimeFigureOut">
              <a:rPr lang="hu-HU" smtClean="0"/>
              <a:t>2019. 01. 31.</a:t>
            </a:fld>
            <a:endParaRPr lang="hu-HU"/>
          </a:p>
        </p:txBody>
      </p:sp>
      <p:sp>
        <p:nvSpPr>
          <p:cNvPr id="8" name="Rectangle 5"/>
          <p:cNvSpPr>
            <a:spLocks noGrp="1" noChangeArrowheads="1"/>
          </p:cNvSpPr>
          <p:nvPr>
            <p:ph type="ftr" sz="quarter" idx="11"/>
          </p:nvPr>
        </p:nvSpPr>
        <p:spPr>
          <a:ln/>
        </p:spPr>
        <p:txBody>
          <a:bodyPr/>
          <a:lstStyle>
            <a:lvl1pPr>
              <a:defRPr/>
            </a:lvl1pPr>
          </a:lstStyle>
          <a:p>
            <a:endParaRPr lang="hu-HU"/>
          </a:p>
        </p:txBody>
      </p:sp>
      <p:sp>
        <p:nvSpPr>
          <p:cNvPr id="9" name="Rectangle 6"/>
          <p:cNvSpPr>
            <a:spLocks noGrp="1" noChangeArrowheads="1"/>
          </p:cNvSpPr>
          <p:nvPr>
            <p:ph type="sldNum" sz="quarter" idx="12"/>
          </p:nvPr>
        </p:nvSpPr>
        <p:spPr>
          <a:ln/>
        </p:spPr>
        <p:txBody>
          <a:bodyPr/>
          <a:lstStyle>
            <a:lvl1pPr>
              <a:defRPr/>
            </a:lvl1pPr>
          </a:lstStyle>
          <a:p>
            <a:fld id="{774ECFDF-B4B8-4D79-9C23-DD008FAF0A0B}" type="slidenum">
              <a:rPr lang="hu-HU" smtClean="0"/>
              <a:t>‹#›</a:t>
            </a:fld>
            <a:endParaRPr lang="hu-HU"/>
          </a:p>
        </p:txBody>
      </p:sp>
    </p:spTree>
    <p:extLst>
      <p:ext uri="{BB962C8B-B14F-4D97-AF65-F5344CB8AC3E}">
        <p14:creationId xmlns:p14="http://schemas.microsoft.com/office/powerpoint/2010/main" val="3210670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Rectangle 4"/>
          <p:cNvSpPr>
            <a:spLocks noGrp="1" noChangeArrowheads="1"/>
          </p:cNvSpPr>
          <p:nvPr>
            <p:ph type="dt" sz="half" idx="10"/>
          </p:nvPr>
        </p:nvSpPr>
        <p:spPr>
          <a:ln/>
        </p:spPr>
        <p:txBody>
          <a:bodyPr/>
          <a:lstStyle>
            <a:lvl1pPr>
              <a:defRPr/>
            </a:lvl1pPr>
          </a:lstStyle>
          <a:p>
            <a:fld id="{0DD05FFA-4383-4574-9830-A5FF25BE8406}" type="datetimeFigureOut">
              <a:rPr lang="hu-HU" smtClean="0"/>
              <a:t>2019. 01. 31.</a:t>
            </a:fld>
            <a:endParaRPr lang="hu-HU"/>
          </a:p>
        </p:txBody>
      </p:sp>
      <p:sp>
        <p:nvSpPr>
          <p:cNvPr id="4" name="Rectangle 5"/>
          <p:cNvSpPr>
            <a:spLocks noGrp="1" noChangeArrowheads="1"/>
          </p:cNvSpPr>
          <p:nvPr>
            <p:ph type="ftr" sz="quarter" idx="11"/>
          </p:nvPr>
        </p:nvSpPr>
        <p:spPr>
          <a:ln/>
        </p:spPr>
        <p:txBody>
          <a:bodyPr/>
          <a:lstStyle>
            <a:lvl1pPr>
              <a:defRPr/>
            </a:lvl1pPr>
          </a:lstStyle>
          <a:p>
            <a:endParaRPr lang="hu-HU"/>
          </a:p>
        </p:txBody>
      </p:sp>
      <p:sp>
        <p:nvSpPr>
          <p:cNvPr id="5" name="Rectangle 6"/>
          <p:cNvSpPr>
            <a:spLocks noGrp="1" noChangeArrowheads="1"/>
          </p:cNvSpPr>
          <p:nvPr>
            <p:ph type="sldNum" sz="quarter" idx="12"/>
          </p:nvPr>
        </p:nvSpPr>
        <p:spPr>
          <a:ln/>
        </p:spPr>
        <p:txBody>
          <a:bodyPr/>
          <a:lstStyle>
            <a:lvl1pPr>
              <a:defRPr/>
            </a:lvl1pPr>
          </a:lstStyle>
          <a:p>
            <a:fld id="{774ECFDF-B4B8-4D79-9C23-DD008FAF0A0B}" type="slidenum">
              <a:rPr lang="hu-HU" smtClean="0"/>
              <a:t>‹#›</a:t>
            </a:fld>
            <a:endParaRPr lang="hu-HU"/>
          </a:p>
        </p:txBody>
      </p:sp>
    </p:spTree>
    <p:extLst>
      <p:ext uri="{BB962C8B-B14F-4D97-AF65-F5344CB8AC3E}">
        <p14:creationId xmlns:p14="http://schemas.microsoft.com/office/powerpoint/2010/main" val="4004963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0DD05FFA-4383-4574-9830-A5FF25BE8406}" type="datetimeFigureOut">
              <a:rPr lang="hu-HU" smtClean="0"/>
              <a:t>2019. 01. 31.</a:t>
            </a:fld>
            <a:endParaRPr lang="hu-HU"/>
          </a:p>
        </p:txBody>
      </p:sp>
      <p:sp>
        <p:nvSpPr>
          <p:cNvPr id="3" name="Rectangle 5"/>
          <p:cNvSpPr>
            <a:spLocks noGrp="1" noChangeArrowheads="1"/>
          </p:cNvSpPr>
          <p:nvPr>
            <p:ph type="ftr" sz="quarter" idx="11"/>
          </p:nvPr>
        </p:nvSpPr>
        <p:spPr>
          <a:ln/>
        </p:spPr>
        <p:txBody>
          <a:bodyPr/>
          <a:lstStyle>
            <a:lvl1pPr>
              <a:defRPr sz="1000" i="1">
                <a:solidFill>
                  <a:schemeClr val="bg1"/>
                </a:solidFill>
              </a:defRPr>
            </a:lvl1pPr>
          </a:lstStyle>
          <a:p>
            <a:r>
              <a:rPr lang="hu-HU" dirty="0"/>
              <a:t>Jelen tananyag a Szegedi Tudományegyetemen készült az Európai Unió támogatásával. Projekt azonosító: EFOP-3.4.3-16-2016-00014</a:t>
            </a:r>
            <a:endParaRPr lang="hu-HU" kern="0" dirty="0"/>
          </a:p>
          <a:p>
            <a:endParaRPr lang="hu-HU" sz="900" dirty="0"/>
          </a:p>
        </p:txBody>
      </p:sp>
      <p:sp>
        <p:nvSpPr>
          <p:cNvPr id="4" name="Rectangle 6"/>
          <p:cNvSpPr>
            <a:spLocks noGrp="1" noChangeArrowheads="1"/>
          </p:cNvSpPr>
          <p:nvPr>
            <p:ph type="sldNum" sz="quarter" idx="12"/>
          </p:nvPr>
        </p:nvSpPr>
        <p:spPr>
          <a:ln/>
        </p:spPr>
        <p:txBody>
          <a:bodyPr/>
          <a:lstStyle>
            <a:lvl1pPr>
              <a:defRPr/>
            </a:lvl1pPr>
          </a:lstStyle>
          <a:p>
            <a:fld id="{774ECFDF-B4B8-4D79-9C23-DD008FAF0A0B}" type="slidenum">
              <a:rPr lang="hu-HU" smtClean="0"/>
              <a:t>‹#›</a:t>
            </a:fld>
            <a:endParaRPr lang="hu-HU"/>
          </a:p>
        </p:txBody>
      </p:sp>
    </p:spTree>
    <p:extLst>
      <p:ext uri="{BB962C8B-B14F-4D97-AF65-F5344CB8AC3E}">
        <p14:creationId xmlns:p14="http://schemas.microsoft.com/office/powerpoint/2010/main" val="2145455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a:t>Mintacím szerkesztése</a:t>
            </a:r>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Rectangle 4"/>
          <p:cNvSpPr>
            <a:spLocks noGrp="1" noChangeArrowheads="1"/>
          </p:cNvSpPr>
          <p:nvPr>
            <p:ph type="dt" sz="half" idx="10"/>
          </p:nvPr>
        </p:nvSpPr>
        <p:spPr>
          <a:ln/>
        </p:spPr>
        <p:txBody>
          <a:bodyPr/>
          <a:lstStyle>
            <a:lvl1pPr>
              <a:defRPr/>
            </a:lvl1pPr>
          </a:lstStyle>
          <a:p>
            <a:fld id="{0DD05FFA-4383-4574-9830-A5FF25BE8406}" type="datetimeFigureOut">
              <a:rPr lang="hu-HU" smtClean="0"/>
              <a:t>2019. 01. 31.</a:t>
            </a:fld>
            <a:endParaRPr lang="hu-HU"/>
          </a:p>
        </p:txBody>
      </p:sp>
      <p:sp>
        <p:nvSpPr>
          <p:cNvPr id="6" name="Rectangle 5"/>
          <p:cNvSpPr>
            <a:spLocks noGrp="1" noChangeArrowheads="1"/>
          </p:cNvSpPr>
          <p:nvPr>
            <p:ph type="ftr" sz="quarter" idx="11"/>
          </p:nvPr>
        </p:nvSpPr>
        <p:spPr>
          <a:ln/>
        </p:spPr>
        <p:txBody>
          <a:bodyPr/>
          <a:lstStyle>
            <a:lvl1pPr>
              <a:defRPr/>
            </a:lvl1pPr>
          </a:lstStyle>
          <a:p>
            <a:endParaRPr lang="hu-HU" dirty="0"/>
          </a:p>
        </p:txBody>
      </p:sp>
      <p:sp>
        <p:nvSpPr>
          <p:cNvPr id="7" name="Rectangle 6"/>
          <p:cNvSpPr>
            <a:spLocks noGrp="1" noChangeArrowheads="1"/>
          </p:cNvSpPr>
          <p:nvPr>
            <p:ph type="sldNum" sz="quarter" idx="12"/>
          </p:nvPr>
        </p:nvSpPr>
        <p:spPr>
          <a:ln/>
        </p:spPr>
        <p:txBody>
          <a:bodyPr/>
          <a:lstStyle>
            <a:lvl1pPr>
              <a:defRPr/>
            </a:lvl1pPr>
          </a:lstStyle>
          <a:p>
            <a:fld id="{774ECFDF-B4B8-4D79-9C23-DD008FAF0A0B}" type="slidenum">
              <a:rPr lang="hu-HU" smtClean="0"/>
              <a:t>‹#›</a:t>
            </a:fld>
            <a:endParaRPr lang="hu-HU"/>
          </a:p>
        </p:txBody>
      </p:sp>
    </p:spTree>
    <p:extLst>
      <p:ext uri="{BB962C8B-B14F-4D97-AF65-F5344CB8AC3E}">
        <p14:creationId xmlns:p14="http://schemas.microsoft.com/office/powerpoint/2010/main" val="41094287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a:t>Mintacím szerkesztése</a:t>
            </a:r>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hu-HU" noProof="0"/>
              <a:t>Kép beszúrásához kattintson az ikonra</a:t>
            </a:r>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Rectangle 4"/>
          <p:cNvSpPr>
            <a:spLocks noGrp="1" noChangeArrowheads="1"/>
          </p:cNvSpPr>
          <p:nvPr>
            <p:ph type="dt" sz="half" idx="10"/>
          </p:nvPr>
        </p:nvSpPr>
        <p:spPr>
          <a:ln/>
        </p:spPr>
        <p:txBody>
          <a:bodyPr/>
          <a:lstStyle>
            <a:lvl1pPr>
              <a:defRPr/>
            </a:lvl1pPr>
          </a:lstStyle>
          <a:p>
            <a:fld id="{0DD05FFA-4383-4574-9830-A5FF25BE8406}" type="datetimeFigureOut">
              <a:rPr lang="hu-HU" smtClean="0"/>
              <a:t>2019. 01. 31.</a:t>
            </a:fld>
            <a:endParaRPr lang="hu-HU"/>
          </a:p>
        </p:txBody>
      </p:sp>
      <p:sp>
        <p:nvSpPr>
          <p:cNvPr id="6" name="Rectangle 5"/>
          <p:cNvSpPr>
            <a:spLocks noGrp="1" noChangeArrowheads="1"/>
          </p:cNvSpPr>
          <p:nvPr>
            <p:ph type="ftr" sz="quarter" idx="11"/>
          </p:nvPr>
        </p:nvSpPr>
        <p:spPr>
          <a:ln/>
        </p:spPr>
        <p:txBody>
          <a:bodyPr/>
          <a:lstStyle>
            <a:lvl1pPr>
              <a:defRPr/>
            </a:lvl1pPr>
          </a:lstStyle>
          <a:p>
            <a:endParaRPr lang="hu-HU"/>
          </a:p>
        </p:txBody>
      </p:sp>
      <p:sp>
        <p:nvSpPr>
          <p:cNvPr id="7" name="Rectangle 6"/>
          <p:cNvSpPr>
            <a:spLocks noGrp="1" noChangeArrowheads="1"/>
          </p:cNvSpPr>
          <p:nvPr>
            <p:ph type="sldNum" sz="quarter" idx="12"/>
          </p:nvPr>
        </p:nvSpPr>
        <p:spPr>
          <a:ln/>
        </p:spPr>
        <p:txBody>
          <a:bodyPr/>
          <a:lstStyle>
            <a:lvl1pPr>
              <a:defRPr/>
            </a:lvl1pPr>
          </a:lstStyle>
          <a:p>
            <a:fld id="{774ECFDF-B4B8-4D79-9C23-DD008FAF0A0B}" type="slidenum">
              <a:rPr lang="hu-HU" smtClean="0"/>
              <a:t>‹#›</a:t>
            </a:fld>
            <a:endParaRPr lang="hu-HU"/>
          </a:p>
        </p:txBody>
      </p:sp>
    </p:spTree>
    <p:extLst>
      <p:ext uri="{BB962C8B-B14F-4D97-AF65-F5344CB8AC3E}">
        <p14:creationId xmlns:p14="http://schemas.microsoft.com/office/powerpoint/2010/main" val="3226622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hu-HU" altLang="hu-HU"/>
              <a:t>Mintacím szerkesztése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u-HU" altLang="hu-HU"/>
              <a:t>Mintaszöveg szerkesztése</a:t>
            </a:r>
          </a:p>
          <a:p>
            <a:pPr lvl="1"/>
            <a:r>
              <a:rPr lang="hu-HU" altLang="hu-HU"/>
              <a:t>Második szint</a:t>
            </a:r>
          </a:p>
          <a:p>
            <a:pPr lvl="2"/>
            <a:r>
              <a:rPr lang="hu-HU" altLang="hu-HU"/>
              <a:t>Harmadik szint</a:t>
            </a:r>
          </a:p>
          <a:p>
            <a:pPr lvl="3"/>
            <a:r>
              <a:rPr lang="hu-HU" altLang="hu-HU"/>
              <a:t>Negyedik szint</a:t>
            </a:r>
          </a:p>
          <a:p>
            <a:pPr lvl="4"/>
            <a:r>
              <a:rPr lang="hu-HU" altLang="hu-HU"/>
              <a:t>Ötödik szint</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cs typeface="+mn-cs"/>
              </a:defRPr>
            </a:lvl1pPr>
          </a:lstStyle>
          <a:p>
            <a:fld id="{0DD05FFA-4383-4574-9830-A5FF25BE8406}" type="datetimeFigureOut">
              <a:rPr lang="hu-HU" smtClean="0"/>
              <a:t>2019. 01. 31.</a:t>
            </a:fld>
            <a:endParaRPr lang="hu-H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cs typeface="+mn-cs"/>
              </a:defRPr>
            </a:lvl1pPr>
          </a:lstStyle>
          <a:p>
            <a:endParaRPr lang="hu-H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fld id="{774ECFDF-B4B8-4D79-9C23-DD008FAF0A0B}" type="slidenum">
              <a:rPr lang="hu-HU" smtClean="0"/>
              <a:t>‹#›</a:t>
            </a:fld>
            <a:endParaRPr lang="hu-HU"/>
          </a:p>
        </p:txBody>
      </p:sp>
      <p:pic>
        <p:nvPicPr>
          <p:cNvPr id="1031" name="Picture 7" descr="SZTE_hun2"/>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29270590"/>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4" r:id="rId13"/>
    <p:sldLayoutId id="2147483664" r:id="rId14"/>
    <p:sldLayoutId id="2147483666" r:id="rId15"/>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6.sv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Cím 1"/>
          <p:cNvSpPr>
            <a:spLocks noGrp="1"/>
          </p:cNvSpPr>
          <p:nvPr>
            <p:ph type="title"/>
          </p:nvPr>
        </p:nvSpPr>
        <p:spPr>
          <a:xfrm>
            <a:off x="107504" y="286490"/>
            <a:ext cx="8874979" cy="766246"/>
          </a:xfrm>
        </p:spPr>
        <p:txBody>
          <a:bodyPr/>
          <a:lstStyle/>
          <a:p>
            <a:pPr algn="ctr"/>
            <a:r>
              <a:rPr lang="hu-HU" sz="3600" b="0" dirty="0"/>
              <a:t>  </a:t>
            </a:r>
            <a:r>
              <a:rPr lang="hu-HU" sz="2400" dirty="0"/>
              <a:t>EFOP-3.4.3-16-2016-00014</a:t>
            </a:r>
            <a:br>
              <a:rPr lang="hu-HU" sz="2400" dirty="0"/>
            </a:br>
            <a:endParaRPr lang="hu-HU" sz="1800" dirty="0"/>
          </a:p>
        </p:txBody>
      </p:sp>
      <p:sp>
        <p:nvSpPr>
          <p:cNvPr id="7" name="Szövegdoboz 6">
            <a:extLst>
              <a:ext uri="{FF2B5EF4-FFF2-40B4-BE49-F238E27FC236}">
                <a16:creationId xmlns:a16="http://schemas.microsoft.com/office/drawing/2014/main" id="{1F2395DD-EAC7-43FF-9B5E-DD2CB449D77A}"/>
              </a:ext>
            </a:extLst>
          </p:cNvPr>
          <p:cNvSpPr txBox="1"/>
          <p:nvPr/>
        </p:nvSpPr>
        <p:spPr>
          <a:xfrm>
            <a:off x="899592" y="1892151"/>
            <a:ext cx="7632848" cy="1446550"/>
          </a:xfrm>
          <a:prstGeom prst="rect">
            <a:avLst/>
          </a:prstGeom>
          <a:noFill/>
        </p:spPr>
        <p:txBody>
          <a:bodyPr wrap="square" rtlCol="0">
            <a:spAutoFit/>
          </a:bodyPr>
          <a:lstStyle/>
          <a:p>
            <a:pPr algn="ctr"/>
            <a:r>
              <a:rPr lang="hu-HU" sz="4400" b="1" i="1" cap="all" dirty="0">
                <a:solidFill>
                  <a:schemeClr val="bg1"/>
                </a:solidFill>
                <a:latin typeface="Arial"/>
                <a:ea typeface="+mj-ea"/>
                <a:cs typeface="Arial"/>
              </a:rPr>
              <a:t>Büntető eljárásjog II.</a:t>
            </a:r>
          </a:p>
          <a:p>
            <a:pPr algn="ctr"/>
            <a:endParaRPr lang="hu-HU" sz="4400" b="1" i="1" cap="all" dirty="0">
              <a:solidFill>
                <a:schemeClr val="bg1"/>
              </a:solidFill>
              <a:latin typeface="Arial"/>
              <a:ea typeface="+mj-ea"/>
              <a:cs typeface="Arial"/>
            </a:endParaRPr>
          </a:p>
        </p:txBody>
      </p:sp>
      <p:sp>
        <p:nvSpPr>
          <p:cNvPr id="9" name="Szövegdoboz 8">
            <a:extLst>
              <a:ext uri="{FF2B5EF4-FFF2-40B4-BE49-F238E27FC236}">
                <a16:creationId xmlns:a16="http://schemas.microsoft.com/office/drawing/2014/main" id="{03C1F044-A358-4F7F-B326-0431621CE040}"/>
              </a:ext>
            </a:extLst>
          </p:cNvPr>
          <p:cNvSpPr txBox="1"/>
          <p:nvPr/>
        </p:nvSpPr>
        <p:spPr>
          <a:xfrm>
            <a:off x="611560" y="3717612"/>
            <a:ext cx="5616624" cy="461665"/>
          </a:xfrm>
          <a:prstGeom prst="rect">
            <a:avLst/>
          </a:prstGeom>
          <a:noFill/>
        </p:spPr>
        <p:txBody>
          <a:bodyPr wrap="square" rtlCol="0">
            <a:spAutoFit/>
          </a:bodyPr>
          <a:lstStyle/>
          <a:p>
            <a:pPr algn="ctr"/>
            <a:r>
              <a:rPr lang="hu-HU" sz="2400" b="1" i="1" cap="all" dirty="0">
                <a:solidFill>
                  <a:schemeClr val="bg1"/>
                </a:solidFill>
                <a:cs typeface="Arial"/>
              </a:rPr>
              <a:t>A másodfokú bírósági eljárás</a:t>
            </a:r>
          </a:p>
        </p:txBody>
      </p:sp>
      <p:sp>
        <p:nvSpPr>
          <p:cNvPr id="14" name="Szövegdoboz 13">
            <a:extLst>
              <a:ext uri="{FF2B5EF4-FFF2-40B4-BE49-F238E27FC236}">
                <a16:creationId xmlns:a16="http://schemas.microsoft.com/office/drawing/2014/main" id="{20E95A44-47DF-4A32-AE90-5108D850FE80}"/>
              </a:ext>
            </a:extLst>
          </p:cNvPr>
          <p:cNvSpPr txBox="1"/>
          <p:nvPr/>
        </p:nvSpPr>
        <p:spPr>
          <a:xfrm>
            <a:off x="179090" y="4540185"/>
            <a:ext cx="6481564" cy="2031325"/>
          </a:xfrm>
          <a:prstGeom prst="rect">
            <a:avLst/>
          </a:prstGeom>
          <a:noFill/>
        </p:spPr>
        <p:txBody>
          <a:bodyPr wrap="square" rtlCol="0">
            <a:spAutoFit/>
          </a:bodyPr>
          <a:lstStyle/>
          <a:p>
            <a:r>
              <a:rPr lang="hu-HU" dirty="0"/>
              <a:t>		</a:t>
            </a:r>
          </a:p>
          <a:p>
            <a:endParaRPr lang="hu-HU" dirty="0"/>
          </a:p>
          <a:p>
            <a:r>
              <a:rPr lang="hu-HU" dirty="0"/>
              <a:t>			</a:t>
            </a:r>
            <a:r>
              <a:rPr lang="hu-HU" b="1" dirty="0">
                <a:solidFill>
                  <a:schemeClr val="bg1"/>
                </a:solidFill>
              </a:rPr>
              <a:t>55 képernyő			</a:t>
            </a:r>
            <a:r>
              <a:rPr lang="hu-HU" b="1">
                <a:solidFill>
                  <a:schemeClr val="bg1"/>
                </a:solidFill>
              </a:rPr>
              <a:t>	45 </a:t>
            </a:r>
            <a:r>
              <a:rPr lang="hu-HU" b="1" dirty="0">
                <a:solidFill>
                  <a:schemeClr val="bg1"/>
                </a:solidFill>
              </a:rPr>
              <a:t>perc</a:t>
            </a:r>
          </a:p>
          <a:p>
            <a:endParaRPr lang="hu-HU" b="1" dirty="0">
              <a:solidFill>
                <a:schemeClr val="bg1"/>
              </a:solidFill>
            </a:endParaRPr>
          </a:p>
          <a:p>
            <a:endParaRPr lang="hu-HU" b="1" dirty="0">
              <a:solidFill>
                <a:schemeClr val="bg1"/>
              </a:solidFill>
            </a:endParaRPr>
          </a:p>
          <a:p>
            <a:endParaRPr lang="hu-HU" b="1" dirty="0">
              <a:solidFill>
                <a:schemeClr val="bg1"/>
              </a:solidFill>
            </a:endParaRPr>
          </a:p>
          <a:p>
            <a:r>
              <a:rPr lang="hu-HU" b="1" dirty="0">
                <a:solidFill>
                  <a:schemeClr val="bg1"/>
                </a:solidFill>
              </a:rPr>
              <a:t>			</a:t>
            </a:r>
            <a:endParaRPr lang="en-GB" b="1" dirty="0">
              <a:solidFill>
                <a:schemeClr val="bg1"/>
              </a:solidFill>
            </a:endParaRPr>
          </a:p>
        </p:txBody>
      </p:sp>
      <p:pic>
        <p:nvPicPr>
          <p:cNvPr id="13" name="Ábra 12" descr="Stopper">
            <a:extLst>
              <a:ext uri="{FF2B5EF4-FFF2-40B4-BE49-F238E27FC236}">
                <a16:creationId xmlns:a16="http://schemas.microsoft.com/office/drawing/2014/main" id="{0C0942A3-888B-4F3A-BF7F-F5D50A0228D4}"/>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962672" y="4890864"/>
            <a:ext cx="914400" cy="914400"/>
          </a:xfrm>
          <a:prstGeom prst="rect">
            <a:avLst/>
          </a:prstGeom>
        </p:spPr>
      </p:pic>
      <p:pic>
        <p:nvPicPr>
          <p:cNvPr id="12" name="Ábra 11" descr="Monitor">
            <a:extLst>
              <a:ext uri="{FF2B5EF4-FFF2-40B4-BE49-F238E27FC236}">
                <a16:creationId xmlns:a16="http://schemas.microsoft.com/office/drawing/2014/main" id="{82B593E5-7062-421F-A2A5-CD5D4601AAFB}"/>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487561" y="4890864"/>
            <a:ext cx="914400" cy="914400"/>
          </a:xfrm>
          <a:prstGeom prst="rect">
            <a:avLst/>
          </a:prstGeom>
        </p:spPr>
      </p:pic>
    </p:spTree>
    <p:extLst>
      <p:ext uri="{BB962C8B-B14F-4D97-AF65-F5344CB8AC3E}">
        <p14:creationId xmlns:p14="http://schemas.microsoft.com/office/powerpoint/2010/main" val="11697705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artalom helye 2">
            <a:extLst>
              <a:ext uri="{FF2B5EF4-FFF2-40B4-BE49-F238E27FC236}">
                <a16:creationId xmlns:a16="http://schemas.microsoft.com/office/drawing/2014/main" id="{60F96657-0A42-B940-A7C5-062828209BB9}"/>
              </a:ext>
            </a:extLst>
          </p:cNvPr>
          <p:cNvSpPr>
            <a:spLocks noGrp="1" noChangeArrowheads="1"/>
          </p:cNvSpPr>
          <p:nvPr>
            <p:ph idx="1"/>
          </p:nvPr>
        </p:nvSpPr>
        <p:spPr>
          <a:xfrm>
            <a:off x="1619250" y="26988"/>
            <a:ext cx="7345363" cy="6626225"/>
          </a:xfrm>
        </p:spPr>
        <p:txBody>
          <a:bodyPr/>
          <a:lstStyle/>
          <a:p>
            <a:pPr marL="0" indent="0" algn="ctr">
              <a:buFontTx/>
              <a:buNone/>
            </a:pPr>
            <a:endParaRPr lang="hu-HU" altLang="hu-HU" sz="2400" b="1" dirty="0"/>
          </a:p>
          <a:p>
            <a:pPr marL="0" indent="0" algn="ctr">
              <a:buFontTx/>
              <a:buNone/>
            </a:pPr>
            <a:r>
              <a:rPr lang="hu-HU" altLang="hu-HU" sz="2400" b="1" dirty="0"/>
              <a:t>A fellebbezés oka, tárgya, tartalma</a:t>
            </a:r>
            <a:endParaRPr lang="hu-HU" altLang="hu-HU" sz="2400" dirty="0"/>
          </a:p>
          <a:p>
            <a:pPr marL="0" indent="0" algn="just">
              <a:buFontTx/>
              <a:buNone/>
            </a:pPr>
            <a:endParaRPr lang="hu-HU" altLang="hu-HU" sz="1800" b="1" dirty="0"/>
          </a:p>
          <a:p>
            <a:pPr marL="0" indent="0" algn="just">
              <a:buFontTx/>
              <a:buNone/>
            </a:pPr>
            <a:endParaRPr lang="hu-HU" altLang="hu-HU" sz="1800" b="1" dirty="0"/>
          </a:p>
          <a:p>
            <a:pPr marL="0" indent="0" algn="just">
              <a:buFontTx/>
              <a:buNone/>
            </a:pPr>
            <a:r>
              <a:rPr lang="hu-HU" altLang="hu-HU" sz="1800" b="1" dirty="0"/>
              <a:t>Fellebbezés okai:</a:t>
            </a:r>
            <a:r>
              <a:rPr lang="hu-HU" altLang="hu-HU" sz="1800" dirty="0"/>
              <a:t> fellebbezésnek </a:t>
            </a:r>
            <a:r>
              <a:rPr lang="hu-HU" altLang="hu-HU" sz="1800" b="1" i="1" dirty="0"/>
              <a:t>jogi és ténybeli okból </a:t>
            </a:r>
            <a:r>
              <a:rPr lang="hu-HU" altLang="hu-HU" sz="1800" dirty="0"/>
              <a:t>van helye.</a:t>
            </a:r>
          </a:p>
          <a:p>
            <a:pPr marL="0" indent="0" algn="just">
              <a:buFontTx/>
              <a:buNone/>
            </a:pPr>
            <a:r>
              <a:rPr lang="hu-HU" altLang="hu-HU" sz="1800" b="1" dirty="0"/>
              <a:t>Fellebbezés tárgya </a:t>
            </a:r>
            <a:r>
              <a:rPr lang="hu-HU" altLang="hu-HU" sz="1800" dirty="0"/>
              <a:t>fellebbezésnek van helye az </a:t>
            </a:r>
            <a:r>
              <a:rPr lang="hu-HU" altLang="hu-HU" sz="1800" b="1" i="1" dirty="0"/>
              <a:t>ítélet bármely rendelkezése és az indokolása ellen.</a:t>
            </a:r>
          </a:p>
          <a:p>
            <a:pPr marL="0" indent="0" algn="just">
              <a:buFontTx/>
              <a:buNone/>
            </a:pPr>
            <a:endParaRPr lang="hu-HU" altLang="hu-HU" sz="1800" b="1" i="1" dirty="0"/>
          </a:p>
          <a:p>
            <a:pPr marL="0" indent="0" algn="just">
              <a:buFontTx/>
              <a:buNone/>
            </a:pPr>
            <a:r>
              <a:rPr lang="hu-HU" altLang="hu-HU" sz="1800" dirty="0"/>
              <a:t>Fellebbezésnek van helye </a:t>
            </a:r>
            <a:r>
              <a:rPr lang="hu-HU" altLang="hu-HU" sz="1800" b="1" i="1" dirty="0"/>
              <a:t>kizárólag – KORLÁTOZOTT FELLEBBEZÉS</a:t>
            </a:r>
          </a:p>
          <a:p>
            <a:pPr marL="0" indent="0" algn="just">
              <a:buFontTx/>
              <a:buNone/>
            </a:pPr>
            <a:r>
              <a:rPr lang="hu-HU" altLang="hu-HU" sz="1800" dirty="0"/>
              <a:t>a) a kiszabott büntetés vagy az alkalmazott intézkedés neme és mértéke vagy tartama,</a:t>
            </a:r>
          </a:p>
          <a:p>
            <a:pPr marL="0" indent="0" algn="just">
              <a:buFontTx/>
              <a:buNone/>
            </a:pPr>
            <a:r>
              <a:rPr lang="hu-HU" altLang="hu-HU" sz="1800" dirty="0"/>
              <a:t>b) az ítéletnek az egyszerűsített felülvizsgálati eljárás tárgyát képező rendelkezése, a szülői felügyeleti jog megszüntetése iránti indítványt, illetve a polgári jogi igényt érdemben elbíráló rendelkezése, vagy</a:t>
            </a:r>
          </a:p>
          <a:p>
            <a:pPr marL="0" indent="0" algn="just">
              <a:buFontTx/>
              <a:buNone/>
            </a:pPr>
            <a:r>
              <a:rPr lang="hu-HU" altLang="hu-HU" sz="1800" dirty="0"/>
              <a:t>c) a felmentő ítélet indokolásának 566. § (4) bekezdése, valamint a megszüntető határozat indokolásának 567. § (5) bekezdése szerinti tartalma</a:t>
            </a:r>
          </a:p>
          <a:p>
            <a:pPr marL="0" indent="0" algn="just">
              <a:buFontTx/>
              <a:buNone/>
            </a:pPr>
            <a:r>
              <a:rPr lang="hu-HU" altLang="hu-HU" sz="1800" dirty="0"/>
              <a:t>ellen is.</a:t>
            </a:r>
          </a:p>
        </p:txBody>
      </p:sp>
    </p:spTree>
    <p:extLst>
      <p:ext uri="{BB962C8B-B14F-4D97-AF65-F5344CB8AC3E}">
        <p14:creationId xmlns:p14="http://schemas.microsoft.com/office/powerpoint/2010/main" val="4298760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04AC4B46-1963-4FBE-92BC-5E26229860AD}"/>
              </a:ext>
            </a:extLst>
          </p:cNvPr>
          <p:cNvSpPr>
            <a:spLocks noGrp="1"/>
          </p:cNvSpPr>
          <p:nvPr>
            <p:ph idx="1"/>
          </p:nvPr>
        </p:nvSpPr>
        <p:spPr>
          <a:xfrm>
            <a:off x="1476375" y="115888"/>
            <a:ext cx="7488238" cy="6481762"/>
          </a:xfrm>
        </p:spPr>
        <p:txBody>
          <a:bodyPr/>
          <a:lstStyle/>
          <a:p>
            <a:pPr algn="just">
              <a:buFontTx/>
              <a:buChar char="-"/>
              <a:defRPr/>
            </a:pPr>
            <a:r>
              <a:rPr lang="hu-HU" sz="2000" dirty="0"/>
              <a:t>Fellebbezés tartalma:</a:t>
            </a:r>
          </a:p>
          <a:p>
            <a:pPr algn="just">
              <a:buFont typeface="Wingdings" pitchFamily="2" charset="2"/>
              <a:buChar char="§"/>
              <a:defRPr/>
            </a:pPr>
            <a:r>
              <a:rPr lang="hu-HU" sz="2000" dirty="0"/>
              <a:t>A </a:t>
            </a:r>
            <a:r>
              <a:rPr lang="hu-HU" sz="2000" b="1" i="1" dirty="0"/>
              <a:t>fellebbezőnek meg kell jelölnie</a:t>
            </a:r>
            <a:r>
              <a:rPr lang="hu-HU" sz="2000" dirty="0"/>
              <a:t>, hogy fellebbezését az ítélet mely rendelkezése vagy az indokolás mely része ellen terjeszti elő.</a:t>
            </a:r>
          </a:p>
          <a:p>
            <a:pPr algn="just">
              <a:buFont typeface="Wingdings" pitchFamily="2" charset="2"/>
              <a:buChar char="§"/>
              <a:defRPr/>
            </a:pPr>
            <a:r>
              <a:rPr lang="hu-HU" sz="2000" dirty="0"/>
              <a:t>Ha a bíróság ítéletében </a:t>
            </a:r>
            <a:r>
              <a:rPr lang="hu-HU" sz="2000" b="1" i="1" dirty="0"/>
              <a:t>a terhelt bűnösségét több bűncselekmény miatt állapította meg, illetve több bűncselekmény miatt emelt vád alól mentette fel vagy szüntette meg vele szemben az eljárást</a:t>
            </a:r>
            <a:r>
              <a:rPr lang="hu-HU" sz="2000" dirty="0"/>
              <a:t>, a fellebbezésből ki kell tűnnie, hogy az melyik cselekményre vonatkozó rendelkezést sérelmezi. – KORLÁTOZOTT FELLEBBEZÉS</a:t>
            </a:r>
          </a:p>
          <a:p>
            <a:pPr algn="just">
              <a:buFont typeface="Wingdings" panose="05000000000000000000" pitchFamily="2" charset="2"/>
              <a:buChar char="v"/>
              <a:defRPr/>
            </a:pPr>
            <a:endParaRPr lang="hu-HU" sz="2000" dirty="0"/>
          </a:p>
          <a:p>
            <a:pPr marL="0" indent="0" algn="just">
              <a:buFontTx/>
              <a:buNone/>
              <a:defRPr/>
            </a:pPr>
            <a:r>
              <a:rPr lang="hu-HU" sz="2000" dirty="0"/>
              <a:t>HA a fenti rendelkezések és annak tartalma a bejelentéskor nem tisztázható, azt a felmentő, illetve az eljárást megszüntető rendelkezés kivételével az ítélet valamennyi rendelkezése ellen bejelentettnek kell tekinteni.</a:t>
            </a:r>
          </a:p>
          <a:p>
            <a:pPr marL="0" indent="0">
              <a:buFontTx/>
              <a:buNone/>
              <a:defRPr/>
            </a:pPr>
            <a:endParaRPr lang="hu-HU" sz="2000" dirty="0"/>
          </a:p>
        </p:txBody>
      </p:sp>
    </p:spTree>
    <p:extLst>
      <p:ext uri="{BB962C8B-B14F-4D97-AF65-F5344CB8AC3E}">
        <p14:creationId xmlns:p14="http://schemas.microsoft.com/office/powerpoint/2010/main" val="14202101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artalom helye 2">
            <a:extLst>
              <a:ext uri="{FF2B5EF4-FFF2-40B4-BE49-F238E27FC236}">
                <a16:creationId xmlns:a16="http://schemas.microsoft.com/office/drawing/2014/main" id="{48026986-C1E2-6B44-97FA-EF8953B43505}"/>
              </a:ext>
            </a:extLst>
          </p:cNvPr>
          <p:cNvSpPr>
            <a:spLocks noGrp="1" noChangeArrowheads="1"/>
          </p:cNvSpPr>
          <p:nvPr>
            <p:ph idx="1"/>
          </p:nvPr>
        </p:nvSpPr>
        <p:spPr>
          <a:xfrm>
            <a:off x="1476375" y="188913"/>
            <a:ext cx="7488238" cy="6335712"/>
          </a:xfrm>
        </p:spPr>
        <p:txBody>
          <a:bodyPr/>
          <a:lstStyle/>
          <a:p>
            <a:pPr algn="just">
              <a:buFont typeface="Wingdings" pitchFamily="2" charset="2"/>
              <a:buChar char="§"/>
            </a:pPr>
            <a:r>
              <a:rPr lang="hu-HU" altLang="hu-HU" sz="2000" dirty="0"/>
              <a:t>A fellebbezésben </a:t>
            </a:r>
            <a:r>
              <a:rPr lang="hu-HU" altLang="hu-HU" sz="2000" b="1" i="1" dirty="0"/>
              <a:t>új tényt állítani</a:t>
            </a:r>
            <a:r>
              <a:rPr lang="hu-HU" altLang="hu-HU" sz="2000" dirty="0"/>
              <a:t>, illetve </a:t>
            </a:r>
            <a:r>
              <a:rPr lang="hu-HU" altLang="hu-HU" sz="2000" b="1" i="1" dirty="0"/>
              <a:t>új bizonyítékra hivatkozni csak abban az esetben lehe</a:t>
            </a:r>
            <a:r>
              <a:rPr lang="hu-HU" altLang="hu-HU" sz="2000" dirty="0"/>
              <a:t>t, ha a fellebbező valószínűsíti, hogy a fellebbezés alapjául szolgáló tény vagy bizonyítási eszköz az ítélet kihirdetését követően keletkezett, vagy arról önhibáján kívül az ítélet kihirdetése után szerzett tudomást. A fellebbezésben </a:t>
            </a:r>
            <a:r>
              <a:rPr lang="hu-HU" altLang="hu-HU" sz="2000" b="1" i="1" dirty="0"/>
              <a:t>olyan bizonyítást is lehet indítványozni, amelyet az elsőfokon eljárt bíróság elutasított</a:t>
            </a:r>
            <a:r>
              <a:rPr lang="hu-HU" altLang="hu-HU" sz="2000" dirty="0"/>
              <a:t>.</a:t>
            </a:r>
          </a:p>
        </p:txBody>
      </p:sp>
    </p:spTree>
    <p:extLst>
      <p:ext uri="{BB962C8B-B14F-4D97-AF65-F5344CB8AC3E}">
        <p14:creationId xmlns:p14="http://schemas.microsoft.com/office/powerpoint/2010/main" val="40650472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E1374A93-8F29-43C5-B4B8-9597A214FA64}"/>
              </a:ext>
            </a:extLst>
          </p:cNvPr>
          <p:cNvSpPr>
            <a:spLocks noGrp="1"/>
          </p:cNvSpPr>
          <p:nvPr>
            <p:ph idx="1"/>
          </p:nvPr>
        </p:nvSpPr>
        <p:spPr>
          <a:xfrm>
            <a:off x="1476375" y="188913"/>
            <a:ext cx="7559675" cy="6669087"/>
          </a:xfrm>
        </p:spPr>
        <p:txBody>
          <a:bodyPr/>
          <a:lstStyle/>
          <a:p>
            <a:pPr algn="just">
              <a:buFont typeface="Wingdings" pitchFamily="2" charset="2"/>
              <a:buChar char="§"/>
              <a:defRPr/>
            </a:pPr>
            <a:r>
              <a:rPr lang="hu-HU" sz="2000" dirty="0"/>
              <a:t>Az ügyészség és a védő a fellebbezést írásban indokolni köteles. Az indokolást az ügyiratok felterjesztéséig az elsőfokú bíróságnál, az ügyiratok felterjesztése után a másodfokú bíróságnál - legkésőbb a másodfokú tanácsülést vagy tárgyalást megelőző tizenötödik napon - lehet előterjeszteni.</a:t>
            </a:r>
          </a:p>
          <a:p>
            <a:pPr algn="just">
              <a:buFont typeface="Wingdings" pitchFamily="2" charset="2"/>
              <a:buChar char="§"/>
              <a:defRPr/>
            </a:pPr>
            <a:endParaRPr lang="hu-HU" sz="2000" dirty="0"/>
          </a:p>
          <a:p>
            <a:pPr algn="just">
              <a:buFont typeface="Wingdings" pitchFamily="2" charset="2"/>
              <a:buChar char="§"/>
              <a:defRPr/>
            </a:pPr>
            <a:r>
              <a:rPr lang="hu-HU" sz="2000" dirty="0"/>
              <a:t>Magánfélre vonatkozó rendelkezések: Be. 585. §: magánfél a fellebbezésében és a másodfokú bírósági eljárás során már csak korlátozottan, a Polgári Perrendtartásról szóló törvény szerint változtathatja meg polgári jogi igényét</a:t>
            </a:r>
          </a:p>
          <a:p>
            <a:pPr marL="0" indent="0" algn="just">
              <a:buFontTx/>
              <a:buNone/>
              <a:defRPr/>
            </a:pPr>
            <a:endParaRPr lang="hu-HU" sz="2000" dirty="0"/>
          </a:p>
          <a:p>
            <a:pPr marL="0" indent="0" algn="just">
              <a:buFontTx/>
              <a:buNone/>
              <a:defRPr/>
            </a:pPr>
            <a:endParaRPr lang="hu-HU" sz="2000" dirty="0"/>
          </a:p>
        </p:txBody>
      </p:sp>
    </p:spTree>
    <p:extLst>
      <p:ext uri="{BB962C8B-B14F-4D97-AF65-F5344CB8AC3E}">
        <p14:creationId xmlns:p14="http://schemas.microsoft.com/office/powerpoint/2010/main" val="22543208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artalom helye 2">
            <a:extLst>
              <a:ext uri="{FF2B5EF4-FFF2-40B4-BE49-F238E27FC236}">
                <a16:creationId xmlns:a16="http://schemas.microsoft.com/office/drawing/2014/main" id="{9BC51FB3-5482-BA44-AF29-E1C8EB5DD0A1}"/>
              </a:ext>
            </a:extLst>
          </p:cNvPr>
          <p:cNvSpPr>
            <a:spLocks noGrp="1" noChangeArrowheads="1"/>
          </p:cNvSpPr>
          <p:nvPr>
            <p:ph idx="1"/>
          </p:nvPr>
        </p:nvSpPr>
        <p:spPr>
          <a:xfrm>
            <a:off x="1547813" y="115888"/>
            <a:ext cx="7488237" cy="6742112"/>
          </a:xfrm>
        </p:spPr>
        <p:txBody>
          <a:bodyPr/>
          <a:lstStyle/>
          <a:p>
            <a:pPr marL="0" indent="0" algn="ctr">
              <a:buFontTx/>
              <a:buNone/>
            </a:pPr>
            <a:r>
              <a:rPr lang="hu-HU" altLang="hu-HU" sz="2400" b="1" dirty="0"/>
              <a:t>Észrevétel fellebbezésre</a:t>
            </a:r>
          </a:p>
          <a:p>
            <a:pPr marL="0" indent="0" algn="just">
              <a:buFontTx/>
              <a:buNone/>
            </a:pPr>
            <a:endParaRPr lang="hu-HU" altLang="hu-HU" sz="2000" b="1" dirty="0"/>
          </a:p>
          <a:p>
            <a:pPr marL="0" indent="0" algn="just">
              <a:buFontTx/>
              <a:buNone/>
            </a:pPr>
            <a:r>
              <a:rPr lang="hu-HU" altLang="hu-HU" sz="2000" dirty="0"/>
              <a:t>A fellebbezéssel érintettek az ügyiratok felterjesztéséig az elsőfokú bíróságnál, az ügyiratok felterjesztése után a másodfokú bíróságnál a fellebbezésre észrevételt tehetnek.</a:t>
            </a:r>
          </a:p>
          <a:p>
            <a:pPr marL="0" indent="0" algn="just">
              <a:buFontTx/>
              <a:buNone/>
            </a:pPr>
            <a:endParaRPr lang="hu-HU" altLang="hu-HU" sz="2000" dirty="0"/>
          </a:p>
          <a:p>
            <a:pPr marL="0" indent="0" algn="just">
              <a:buFontTx/>
              <a:buNone/>
            </a:pPr>
            <a:r>
              <a:rPr lang="hu-HU" altLang="hu-HU" sz="2000" i="1" dirty="0"/>
              <a:t>Az ügyészség, valamint a fellebbezéssel érintett vádlott vagy a védője észrevételében a 607. § (1) bekezdésében, valamint a 608. § (1) bekezdésében meghatározott abszolút hatályon kívül helyezési okra akkor is hivatkozhat, ha nem fellebbezett.</a:t>
            </a:r>
          </a:p>
        </p:txBody>
      </p:sp>
    </p:spTree>
    <p:extLst>
      <p:ext uri="{BB962C8B-B14F-4D97-AF65-F5344CB8AC3E}">
        <p14:creationId xmlns:p14="http://schemas.microsoft.com/office/powerpoint/2010/main" val="36193048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artalom helye 2">
            <a:extLst>
              <a:ext uri="{FF2B5EF4-FFF2-40B4-BE49-F238E27FC236}">
                <a16:creationId xmlns:a16="http://schemas.microsoft.com/office/drawing/2014/main" id="{410D7C9A-1550-DC43-B832-4FC1DBB6D8F7}"/>
              </a:ext>
            </a:extLst>
          </p:cNvPr>
          <p:cNvSpPr>
            <a:spLocks noGrp="1" noChangeArrowheads="1"/>
          </p:cNvSpPr>
          <p:nvPr>
            <p:ph idx="1"/>
          </p:nvPr>
        </p:nvSpPr>
        <p:spPr>
          <a:xfrm>
            <a:off x="1547813" y="115888"/>
            <a:ext cx="7416800" cy="6553200"/>
          </a:xfrm>
        </p:spPr>
        <p:txBody>
          <a:bodyPr/>
          <a:lstStyle/>
          <a:p>
            <a:pPr marL="0" indent="0" algn="ctr">
              <a:buFontTx/>
              <a:buNone/>
            </a:pPr>
            <a:r>
              <a:rPr lang="hu-HU" altLang="hu-HU" sz="2400" b="1" dirty="0"/>
              <a:t>A fellebbezés visszavonása</a:t>
            </a:r>
          </a:p>
          <a:p>
            <a:pPr marL="0" indent="0" algn="ctr">
              <a:buFontTx/>
              <a:buNone/>
            </a:pPr>
            <a:endParaRPr lang="hu-HU" altLang="hu-HU" sz="2400" dirty="0"/>
          </a:p>
          <a:p>
            <a:pPr marL="0" indent="0" algn="just">
              <a:buFontTx/>
              <a:buNone/>
            </a:pPr>
            <a:r>
              <a:rPr lang="hu-HU" altLang="hu-HU" sz="2000" dirty="0"/>
              <a:t>A fellebbező a fellebbezését a másodfokú bíróság fellebbezést elbíráló határozata meghozataláig visszavonhatja.</a:t>
            </a:r>
          </a:p>
          <a:p>
            <a:pPr marL="0" indent="0" algn="just">
              <a:buFontTx/>
              <a:buNone/>
            </a:pPr>
            <a:r>
              <a:rPr lang="hu-HU" altLang="hu-HU" sz="2000" dirty="0"/>
              <a:t>Az ügyészség fellebbezését az ügyiratok felterjesztése után a másodfokú bíróság mellett működő ügyészség vonhatja vissza. Ha az ügyészség a fellebbezést visszavonja, és más nem fellebbezett, az ügyiratokat a nyilatkozatával együtt visszaküldi az elsőfokú bíróságnak.</a:t>
            </a:r>
          </a:p>
          <a:p>
            <a:pPr marL="0" indent="0" algn="just">
              <a:buFontTx/>
              <a:buNone/>
            </a:pPr>
            <a:r>
              <a:rPr lang="hu-HU" altLang="hu-HU" sz="2000" dirty="0"/>
              <a:t>A vádlott javára más által bejelentett fellebbezést a fellebbező csak a vádlott hozzájárulásával vonhatja vissza. Ez a rendelkezés nem vonatkozik az ügyészség fellebbezésére.</a:t>
            </a:r>
          </a:p>
          <a:p>
            <a:pPr marL="0" indent="0" algn="just">
              <a:buFontTx/>
              <a:buNone/>
            </a:pPr>
            <a:endParaRPr lang="hu-HU" altLang="hu-HU" sz="2000" dirty="0"/>
          </a:p>
          <a:p>
            <a:pPr marL="0" indent="0" algn="just">
              <a:buFontTx/>
              <a:buNone/>
            </a:pPr>
            <a:r>
              <a:rPr lang="hu-HU" altLang="hu-HU" sz="2000" i="1" dirty="0"/>
              <a:t>A visszavont fellebbezést nem lehet újból előterjeszteni</a:t>
            </a:r>
            <a:r>
              <a:rPr lang="hu-HU" altLang="hu-HU" sz="2000" dirty="0"/>
              <a:t>.</a:t>
            </a:r>
          </a:p>
          <a:p>
            <a:pPr marL="0" indent="0" algn="just">
              <a:buFontTx/>
              <a:buNone/>
            </a:pPr>
            <a:endParaRPr lang="hu-HU" altLang="hu-HU" sz="2000" dirty="0"/>
          </a:p>
        </p:txBody>
      </p:sp>
    </p:spTree>
    <p:extLst>
      <p:ext uri="{BB962C8B-B14F-4D97-AF65-F5344CB8AC3E}">
        <p14:creationId xmlns:p14="http://schemas.microsoft.com/office/powerpoint/2010/main" val="3945349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ím 1">
            <a:extLst>
              <a:ext uri="{FF2B5EF4-FFF2-40B4-BE49-F238E27FC236}">
                <a16:creationId xmlns:a16="http://schemas.microsoft.com/office/drawing/2014/main" id="{924191F9-4616-8F41-8914-1AD02595C2D7}"/>
              </a:ext>
            </a:extLst>
          </p:cNvPr>
          <p:cNvSpPr>
            <a:spLocks noGrp="1" noChangeArrowheads="1"/>
          </p:cNvSpPr>
          <p:nvPr>
            <p:ph type="title"/>
          </p:nvPr>
        </p:nvSpPr>
        <p:spPr>
          <a:xfrm>
            <a:off x="1547813" y="274638"/>
            <a:ext cx="7416800" cy="1143000"/>
          </a:xfrm>
        </p:spPr>
        <p:txBody>
          <a:bodyPr/>
          <a:lstStyle/>
          <a:p>
            <a:r>
              <a:rPr lang="hu-HU" altLang="hu-HU" sz="2400" b="1" dirty="0"/>
              <a:t>Az elsőfokú bíróság és az ügyészség teendői a fellebbezést követően</a:t>
            </a:r>
          </a:p>
        </p:txBody>
      </p:sp>
      <p:sp>
        <p:nvSpPr>
          <p:cNvPr id="3" name="Tartalom helye 2">
            <a:extLst>
              <a:ext uri="{FF2B5EF4-FFF2-40B4-BE49-F238E27FC236}">
                <a16:creationId xmlns:a16="http://schemas.microsoft.com/office/drawing/2014/main" id="{4FD7C929-8D9D-4969-889B-11E00031D51F}"/>
              </a:ext>
            </a:extLst>
          </p:cNvPr>
          <p:cNvSpPr>
            <a:spLocks noGrp="1"/>
          </p:cNvSpPr>
          <p:nvPr>
            <p:ph idx="1"/>
          </p:nvPr>
        </p:nvSpPr>
        <p:spPr>
          <a:xfrm>
            <a:off x="1547813" y="1600200"/>
            <a:ext cx="7488237" cy="5141913"/>
          </a:xfrm>
        </p:spPr>
        <p:txBody>
          <a:bodyPr/>
          <a:lstStyle/>
          <a:p>
            <a:pPr marL="0" indent="0" algn="just">
              <a:buFontTx/>
              <a:buNone/>
              <a:defRPr/>
            </a:pPr>
            <a:r>
              <a:rPr lang="hu-HU" sz="1600" dirty="0"/>
              <a:t>- A törvényben kizárt, az arra nem jogosulttól származó vagy az elkésett </a:t>
            </a:r>
            <a:r>
              <a:rPr lang="hu-HU" sz="1600" b="1" dirty="0"/>
              <a:t>fellebbezést az elsőfokú bíróság elutasítja</a:t>
            </a:r>
            <a:r>
              <a:rPr lang="hu-HU" sz="1600" dirty="0"/>
              <a:t>. (Lehet ellene jogorvoslattal élni.) Az ismételten ilyen módon előterjesztett fellebbezést a bíróság érdemi indokolás nélkül utasítja el.</a:t>
            </a:r>
          </a:p>
          <a:p>
            <a:pPr marL="0" indent="0" algn="just">
              <a:buFontTx/>
              <a:buNone/>
              <a:defRPr/>
            </a:pPr>
            <a:r>
              <a:rPr lang="hu-HU" sz="1600" dirty="0"/>
              <a:t>- Ha a fellebbezési határidő valamennyi jogosultra lejárt, </a:t>
            </a:r>
            <a:r>
              <a:rPr lang="hu-HU" sz="1600" b="1" dirty="0"/>
              <a:t>az egyesbíró vagy az elsőfokú bíróság tanácsának elnöke az ügyiratokat - a másodfokú bíróság mellett működő ügyészség útján - az ügydöntő határozat írásba foglalását követően haladéktalanul felterjeszti a másodfokú bírósághoz.</a:t>
            </a:r>
          </a:p>
          <a:p>
            <a:pPr algn="just">
              <a:buFont typeface="Wingdings" pitchFamily="2" charset="2"/>
              <a:buChar char="§"/>
              <a:defRPr/>
            </a:pPr>
            <a:r>
              <a:rPr lang="hu-HU" sz="1600" dirty="0"/>
              <a:t>Ha olyan eljárási szabálysértésre alapítottak fellebbezést, amelynek a körülményei az ügyiratokból nem tűnnek ki, az egyesbíró vagy a tanács elnöke erről a felterjesztésben felvilágosítást ad.</a:t>
            </a:r>
          </a:p>
          <a:p>
            <a:pPr marL="0" indent="0" algn="just">
              <a:buFontTx/>
              <a:buNone/>
              <a:defRPr/>
            </a:pPr>
            <a:r>
              <a:rPr lang="hu-HU" sz="1600" dirty="0"/>
              <a:t>- </a:t>
            </a:r>
            <a:r>
              <a:rPr lang="hu-HU" sz="1600" b="1" dirty="0"/>
              <a:t>A másodfokú bíróság mellett működő ügyészség az ügyiratokat az indítványával egy hónapon belül</a:t>
            </a:r>
            <a:r>
              <a:rPr lang="hu-HU" sz="1600" dirty="0"/>
              <a:t>, különösen bonyolult vagy nagy terjedelmű ügyben </a:t>
            </a:r>
            <a:r>
              <a:rPr lang="hu-HU" sz="1600" b="1" dirty="0"/>
              <a:t>két hónapon belül megküldi a másodfokú bíróságna</a:t>
            </a:r>
            <a:r>
              <a:rPr lang="hu-HU" sz="1600" dirty="0"/>
              <a:t>k. Kivételes esetben az ügyészség vezetője a határidőt további egy hónappal meghosszabbíthatja.</a:t>
            </a:r>
          </a:p>
          <a:p>
            <a:pPr marL="0" indent="0" algn="just">
              <a:buFontTx/>
              <a:buNone/>
              <a:defRPr/>
            </a:pPr>
            <a:endParaRPr lang="hu-HU" sz="1800" dirty="0"/>
          </a:p>
        </p:txBody>
      </p:sp>
    </p:spTree>
    <p:extLst>
      <p:ext uri="{BB962C8B-B14F-4D97-AF65-F5344CB8AC3E}">
        <p14:creationId xmlns:p14="http://schemas.microsoft.com/office/powerpoint/2010/main" val="42088584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ím 1">
            <a:extLst>
              <a:ext uri="{FF2B5EF4-FFF2-40B4-BE49-F238E27FC236}">
                <a16:creationId xmlns:a16="http://schemas.microsoft.com/office/drawing/2014/main" id="{BDE71120-FF60-5C4B-BC89-E707C836437A}"/>
              </a:ext>
            </a:extLst>
          </p:cNvPr>
          <p:cNvSpPr>
            <a:spLocks noGrp="1" noChangeArrowheads="1"/>
          </p:cNvSpPr>
          <p:nvPr>
            <p:ph type="title"/>
          </p:nvPr>
        </p:nvSpPr>
        <p:spPr>
          <a:xfrm>
            <a:off x="1547813" y="274638"/>
            <a:ext cx="7488237" cy="1143000"/>
          </a:xfrm>
        </p:spPr>
        <p:txBody>
          <a:bodyPr/>
          <a:lstStyle/>
          <a:p>
            <a:r>
              <a:rPr lang="hu-HU" altLang="hu-HU" sz="3200" b="1"/>
              <a:t>A felülbírálat terjedelme</a:t>
            </a:r>
          </a:p>
        </p:txBody>
      </p:sp>
      <p:sp>
        <p:nvSpPr>
          <p:cNvPr id="16387" name="Tartalom helye 2">
            <a:extLst>
              <a:ext uri="{FF2B5EF4-FFF2-40B4-BE49-F238E27FC236}">
                <a16:creationId xmlns:a16="http://schemas.microsoft.com/office/drawing/2014/main" id="{E1A541F3-7738-4A85-92F0-19BF66363CB2}"/>
              </a:ext>
            </a:extLst>
          </p:cNvPr>
          <p:cNvSpPr>
            <a:spLocks noGrp="1"/>
          </p:cNvSpPr>
          <p:nvPr>
            <p:ph idx="1"/>
          </p:nvPr>
        </p:nvSpPr>
        <p:spPr>
          <a:xfrm>
            <a:off x="1619250" y="1600200"/>
            <a:ext cx="7345363" cy="4997450"/>
          </a:xfrm>
        </p:spPr>
        <p:txBody>
          <a:bodyPr/>
          <a:lstStyle/>
          <a:p>
            <a:pPr marL="0" indent="0" algn="just">
              <a:buFontTx/>
              <a:buNone/>
              <a:defRPr/>
            </a:pPr>
            <a:endParaRPr lang="hu-HU" altLang="hu-HU" sz="2000" dirty="0"/>
          </a:p>
          <a:p>
            <a:pPr marL="0" indent="0" algn="just">
              <a:buFontTx/>
              <a:buNone/>
              <a:defRPr/>
            </a:pPr>
            <a:r>
              <a:rPr lang="hu-HU" altLang="hu-HU" sz="2000" dirty="0"/>
              <a:t>Felülbírálati típusok:</a:t>
            </a:r>
          </a:p>
          <a:p>
            <a:pPr marL="0" indent="0" algn="just">
              <a:buFontTx/>
              <a:buNone/>
              <a:defRPr/>
            </a:pPr>
            <a:endParaRPr lang="hu-HU" altLang="hu-HU" sz="2000" dirty="0"/>
          </a:p>
          <a:p>
            <a:pPr marL="0" indent="0" algn="just">
              <a:buFontTx/>
              <a:buNone/>
              <a:defRPr/>
            </a:pPr>
            <a:r>
              <a:rPr lang="hu-HU" altLang="hu-HU" sz="1600" dirty="0"/>
              <a:t>- </a:t>
            </a:r>
            <a:r>
              <a:rPr lang="hu-HU" altLang="hu-HU" sz="1600" b="1" dirty="0"/>
              <a:t>szűkkörű felülbírálati (szűkkörű revízió) rendszer</a:t>
            </a:r>
            <a:r>
              <a:rPr lang="hu-HU" altLang="hu-HU" sz="1600" dirty="0"/>
              <a:t>: a másodfokú bíróság az elsőfokú határozatnak csak a fellebbezéssel megtámadott részeit vizsgálhatja felül; a fellebbezéssel nem érintett részek már első fokon jogerőre emelkednek + hivatalból észlelheti a legsúlyosabb törvénysértéseket</a:t>
            </a:r>
          </a:p>
          <a:p>
            <a:pPr marL="0" indent="0" algn="just">
              <a:buFontTx/>
              <a:buNone/>
              <a:defRPr/>
            </a:pPr>
            <a:r>
              <a:rPr lang="hu-HU" altLang="hu-HU" sz="1600" dirty="0"/>
              <a:t> </a:t>
            </a:r>
          </a:p>
          <a:p>
            <a:pPr marL="0" indent="0" algn="just">
              <a:buFontTx/>
              <a:buNone/>
              <a:defRPr/>
            </a:pPr>
            <a:r>
              <a:rPr lang="hu-HU" altLang="hu-HU" sz="1600" dirty="0"/>
              <a:t>- </a:t>
            </a:r>
            <a:r>
              <a:rPr lang="hu-HU" altLang="hu-HU" sz="1600" b="1" dirty="0"/>
              <a:t>széleskörű felülbírálati (teljes revízió) rendszer</a:t>
            </a:r>
            <a:r>
              <a:rPr lang="hu-HU" altLang="hu-HU" sz="1600" dirty="0"/>
              <a:t>: a másodfokú bíróság a fellebbezés tartalmára tekintet nélkül jogosult az első fokú határozat és az eljárás törvényességének és megalapozatlanságának vizsgálatára.</a:t>
            </a:r>
          </a:p>
          <a:p>
            <a:pPr marL="0" indent="0" algn="just">
              <a:buFontTx/>
              <a:buNone/>
              <a:defRPr/>
            </a:pPr>
            <a:endParaRPr lang="hu-HU" altLang="hu-HU" sz="2000" dirty="0"/>
          </a:p>
        </p:txBody>
      </p:sp>
    </p:spTree>
    <p:extLst>
      <p:ext uri="{BB962C8B-B14F-4D97-AF65-F5344CB8AC3E}">
        <p14:creationId xmlns:p14="http://schemas.microsoft.com/office/powerpoint/2010/main" val="19413056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B25296DC-C430-4A3A-A043-A1BA6692B0F9}"/>
              </a:ext>
            </a:extLst>
          </p:cNvPr>
          <p:cNvSpPr>
            <a:spLocks noGrp="1"/>
          </p:cNvSpPr>
          <p:nvPr>
            <p:ph idx="1"/>
          </p:nvPr>
        </p:nvSpPr>
        <p:spPr>
          <a:xfrm>
            <a:off x="1547813" y="115888"/>
            <a:ext cx="7416800" cy="6626225"/>
          </a:xfrm>
        </p:spPr>
        <p:txBody>
          <a:bodyPr/>
          <a:lstStyle/>
          <a:p>
            <a:pPr marL="0" indent="0" algn="just">
              <a:buNone/>
              <a:defRPr/>
            </a:pPr>
            <a:r>
              <a:rPr lang="hu-HU" sz="2000" b="1" dirty="0"/>
              <a:t>Főszabály</a:t>
            </a:r>
            <a:r>
              <a:rPr lang="hu-HU" sz="2000" dirty="0"/>
              <a:t>: A másodfokú bíróság - ha e törvény kivételt nem tesz - a fellebbezéssel sérelmezett ítéletet az azt megelőző bírósági eljárással együtt felülbírálja. (</a:t>
            </a:r>
            <a:r>
              <a:rPr lang="hu-HU" sz="2000" b="1" i="1" dirty="0"/>
              <a:t>teljes revízió</a:t>
            </a:r>
            <a:r>
              <a:rPr lang="hu-HU" sz="2000" dirty="0"/>
              <a:t>)</a:t>
            </a:r>
          </a:p>
          <a:p>
            <a:pPr algn="just">
              <a:buFont typeface="Wingdings" pitchFamily="2" charset="2"/>
              <a:buChar char="§"/>
              <a:defRPr/>
            </a:pPr>
            <a:r>
              <a:rPr lang="hu-HU" sz="2000" i="1" dirty="0"/>
              <a:t>Ha a Be. eltérően nem rendelkezik, az ítélet megalapozottságát, az ítéletnek a bűnösség megállapítására, a bűncselekmény minősítésére, a büntetés kiszabására, intézkedés alkalmazására vonatkozó rendelkezéseit, valamint az indokolás helyességét és az eljárási szabályok megtartását a bíróság arra tekintet nélkül bírálja felül, hogy ki, milyen okból fellebbezett.</a:t>
            </a:r>
          </a:p>
          <a:p>
            <a:pPr marL="0" indent="0" algn="just">
              <a:buFontTx/>
              <a:buNone/>
            </a:pPr>
            <a:r>
              <a:rPr lang="hu-HU" altLang="hu-HU" sz="2000" b="1" dirty="0"/>
              <a:t>Kivételek</a:t>
            </a:r>
            <a:r>
              <a:rPr lang="hu-HU" altLang="hu-HU" sz="2000" dirty="0"/>
              <a:t>:</a:t>
            </a:r>
          </a:p>
          <a:p>
            <a:pPr marL="0" indent="0" algn="just">
              <a:buFontTx/>
              <a:buNone/>
            </a:pPr>
            <a:r>
              <a:rPr lang="hu-HU" altLang="hu-HU" sz="2000" dirty="0"/>
              <a:t>1. Ha a fellebbezést kizárólag az 583. § (3) bekezdése alapján jelentették be, a másodfokú bíróság az ítéletnek csak a fellebbezéssel sérelmezett rendelkezését, illetve részét bírálja felül. (</a:t>
            </a:r>
            <a:r>
              <a:rPr lang="hu-HU" altLang="hu-HU" sz="2000" b="1" i="1" dirty="0"/>
              <a:t>szűkkörű revízió</a:t>
            </a:r>
            <a:r>
              <a:rPr lang="hu-HU" altLang="hu-HU" sz="2000" dirty="0"/>
              <a:t>)</a:t>
            </a:r>
          </a:p>
          <a:p>
            <a:pPr marL="0" indent="0" algn="just">
              <a:buFontTx/>
              <a:buNone/>
            </a:pPr>
            <a:r>
              <a:rPr lang="hu-HU" altLang="hu-HU" sz="2000" dirty="0"/>
              <a:t>2. Ha az elsőfokú bíróság ítélete több bűncselekményről rendelkezett, a másodfokú bíróság az ítéletnek csak a fellebbezéssel érintett bűncselekményre vonatkozó rendelkezését, illetve részét bírálja felül. (</a:t>
            </a:r>
            <a:r>
              <a:rPr lang="hu-HU" altLang="hu-HU" sz="2000" b="1" i="1" dirty="0"/>
              <a:t>szűkkörű revízió</a:t>
            </a:r>
            <a:r>
              <a:rPr lang="hu-HU" altLang="hu-HU" sz="2000" dirty="0"/>
              <a:t>)</a:t>
            </a:r>
          </a:p>
          <a:p>
            <a:pPr algn="just">
              <a:buFont typeface="Wingdings" pitchFamily="2" charset="2"/>
              <a:buChar char="§"/>
              <a:defRPr/>
            </a:pPr>
            <a:endParaRPr lang="hu-HU" sz="2000" i="1" dirty="0"/>
          </a:p>
          <a:p>
            <a:pPr marL="0" indent="0" algn="just">
              <a:buFontTx/>
              <a:buNone/>
              <a:defRPr/>
            </a:pPr>
            <a:endParaRPr lang="hu-HU" sz="2000" dirty="0"/>
          </a:p>
          <a:p>
            <a:pPr marL="0" indent="0" algn="just">
              <a:buFontTx/>
              <a:buNone/>
              <a:defRPr/>
            </a:pPr>
            <a:endParaRPr lang="hu-HU" sz="2000" dirty="0"/>
          </a:p>
        </p:txBody>
      </p:sp>
    </p:spTree>
    <p:extLst>
      <p:ext uri="{BB962C8B-B14F-4D97-AF65-F5344CB8AC3E}">
        <p14:creationId xmlns:p14="http://schemas.microsoft.com/office/powerpoint/2010/main" val="38217537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artalom helye 2">
            <a:extLst>
              <a:ext uri="{FF2B5EF4-FFF2-40B4-BE49-F238E27FC236}">
                <a16:creationId xmlns:a16="http://schemas.microsoft.com/office/drawing/2014/main" id="{169D90F3-13AB-1C4F-9C3F-AF3EDECDCC60}"/>
              </a:ext>
            </a:extLst>
          </p:cNvPr>
          <p:cNvSpPr>
            <a:spLocks noGrp="1" noChangeArrowheads="1"/>
          </p:cNvSpPr>
          <p:nvPr>
            <p:ph idx="1"/>
          </p:nvPr>
        </p:nvSpPr>
        <p:spPr>
          <a:xfrm>
            <a:off x="1547813" y="188913"/>
            <a:ext cx="7416800" cy="6480175"/>
          </a:xfrm>
        </p:spPr>
        <p:txBody>
          <a:bodyPr/>
          <a:lstStyle/>
          <a:p>
            <a:pPr marL="0" indent="0" algn="just">
              <a:buFontTx/>
              <a:buNone/>
            </a:pPr>
            <a:endParaRPr lang="hu-HU" altLang="hu-HU" sz="2000" b="1" dirty="0"/>
          </a:p>
          <a:p>
            <a:pPr marL="0" indent="0" algn="just">
              <a:buFontTx/>
              <a:buNone/>
            </a:pPr>
            <a:r>
              <a:rPr lang="hu-HU" altLang="hu-HU" sz="2000" b="1" dirty="0"/>
              <a:t>További kivételek</a:t>
            </a:r>
            <a:r>
              <a:rPr lang="hu-HU" altLang="hu-HU" sz="2000" dirty="0"/>
              <a:t>: </a:t>
            </a:r>
          </a:p>
          <a:p>
            <a:pPr marL="0" indent="0" algn="just">
              <a:buFontTx/>
              <a:buNone/>
            </a:pPr>
            <a:r>
              <a:rPr lang="hu-HU" altLang="hu-HU" sz="2000" dirty="0"/>
              <a:t>az ítélet fellebbezéssel nem érintett része tekintetében is felülbírálja</a:t>
            </a:r>
          </a:p>
          <a:p>
            <a:pPr marL="0" indent="0" algn="just">
              <a:buFontTx/>
              <a:buNone/>
            </a:pPr>
            <a:r>
              <a:rPr lang="hu-HU" altLang="hu-HU" sz="2000" dirty="0"/>
              <a:t>a) az elsőfokú bírósági eljárást és ennek során vizsgálja azon eljárási szabályok megtartását, amelyek megsértése esetén a 607. § (1) bekezdése, valamint a 608. § (1) bekezdése alapján az ítéletet hatályon kívül kell helyezni,</a:t>
            </a:r>
          </a:p>
          <a:p>
            <a:pPr marL="0" indent="0" algn="just">
              <a:buFontTx/>
              <a:buNone/>
            </a:pPr>
            <a:r>
              <a:rPr lang="hu-HU" altLang="hu-HU" sz="2000" dirty="0"/>
              <a:t>b) a bűnösség megállapítására vonatkozó rendelkezést, ha a terheltet fel kell menteni, vagy vele szemben az eljárást meg kell szüntetni,</a:t>
            </a:r>
          </a:p>
          <a:p>
            <a:pPr marL="0" indent="0" algn="just">
              <a:buFontTx/>
              <a:buNone/>
            </a:pPr>
            <a:r>
              <a:rPr lang="hu-HU" altLang="hu-HU" sz="2000" dirty="0"/>
              <a:t>c) a bűncselekmény minősítésére vonatkozó rendelkezést, továbbá</a:t>
            </a:r>
          </a:p>
          <a:p>
            <a:pPr marL="0" indent="0" algn="just">
              <a:buFontTx/>
              <a:buNone/>
            </a:pPr>
            <a:r>
              <a:rPr lang="hu-HU" altLang="hu-HU" sz="2000" dirty="0"/>
              <a:t>d) a büntetés kiszabására vagy intézkedés alkalmazására vonatkozó rendelkezést.</a:t>
            </a:r>
          </a:p>
          <a:p>
            <a:pPr marL="0" indent="0" algn="just">
              <a:buFontTx/>
              <a:buNone/>
            </a:pPr>
            <a:endParaRPr lang="hu-HU" altLang="hu-HU" sz="2000" dirty="0"/>
          </a:p>
        </p:txBody>
      </p:sp>
    </p:spTree>
    <p:extLst>
      <p:ext uri="{BB962C8B-B14F-4D97-AF65-F5344CB8AC3E}">
        <p14:creationId xmlns:p14="http://schemas.microsoft.com/office/powerpoint/2010/main" val="2175139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ím 1">
            <a:extLst>
              <a:ext uri="{FF2B5EF4-FFF2-40B4-BE49-F238E27FC236}">
                <a16:creationId xmlns:a16="http://schemas.microsoft.com/office/drawing/2014/main" id="{45ECF4D8-4B2B-6442-88CB-100656B8EAF5}"/>
              </a:ext>
            </a:extLst>
          </p:cNvPr>
          <p:cNvSpPr>
            <a:spLocks noGrp="1" noChangeArrowheads="1"/>
          </p:cNvSpPr>
          <p:nvPr>
            <p:ph type="title"/>
          </p:nvPr>
        </p:nvSpPr>
        <p:spPr>
          <a:xfrm>
            <a:off x="1403648" y="150495"/>
            <a:ext cx="7416800" cy="706437"/>
          </a:xfrm>
        </p:spPr>
        <p:txBody>
          <a:bodyPr/>
          <a:lstStyle/>
          <a:p>
            <a:r>
              <a:rPr lang="hu-HU" altLang="hu-HU" sz="2400" b="1" dirty="0"/>
              <a:t>Előzetes kérdések</a:t>
            </a:r>
          </a:p>
        </p:txBody>
      </p:sp>
      <p:sp>
        <p:nvSpPr>
          <p:cNvPr id="3" name="Tartalom helye 2">
            <a:extLst>
              <a:ext uri="{FF2B5EF4-FFF2-40B4-BE49-F238E27FC236}">
                <a16:creationId xmlns:a16="http://schemas.microsoft.com/office/drawing/2014/main" id="{2D8A7B01-29A8-4640-816C-278EA50ABF45}"/>
              </a:ext>
            </a:extLst>
          </p:cNvPr>
          <p:cNvSpPr>
            <a:spLocks noGrp="1"/>
          </p:cNvSpPr>
          <p:nvPr>
            <p:ph idx="1"/>
          </p:nvPr>
        </p:nvSpPr>
        <p:spPr>
          <a:xfrm>
            <a:off x="1403648" y="820419"/>
            <a:ext cx="7416800" cy="5761038"/>
          </a:xfrm>
        </p:spPr>
        <p:txBody>
          <a:bodyPr/>
          <a:lstStyle/>
          <a:p>
            <a:pPr marL="0" indent="0" algn="just">
              <a:buFontTx/>
              <a:buNone/>
              <a:defRPr/>
            </a:pPr>
            <a:r>
              <a:rPr lang="hu-HU" sz="2000" b="1" dirty="0"/>
              <a:t>Jogorvoslat fogalma: </a:t>
            </a:r>
            <a:r>
              <a:rPr lang="hu-HU" sz="2000" dirty="0"/>
              <a:t>az eljáró hatóságok valódi vagy vélt, súlyos vagy kevésbé súlyos, ténybeli, vagy jogi, vagy eljárási hibájának kiküszöbölésére, orvoslására irányul.</a:t>
            </a:r>
          </a:p>
          <a:p>
            <a:pPr marL="0" indent="0" algn="just">
              <a:buFontTx/>
              <a:buNone/>
              <a:defRPr/>
            </a:pPr>
            <a:endParaRPr lang="hu-HU" sz="2000" dirty="0"/>
          </a:p>
          <a:p>
            <a:pPr marL="0" indent="0" algn="just">
              <a:buFontTx/>
              <a:buNone/>
              <a:defRPr/>
            </a:pPr>
            <a:r>
              <a:rPr lang="hu-HU" sz="2000" b="1" dirty="0"/>
              <a:t>Jogorvoslat típusai</a:t>
            </a:r>
            <a:r>
              <a:rPr lang="hu-HU" sz="2000" dirty="0"/>
              <a:t>:</a:t>
            </a:r>
          </a:p>
          <a:p>
            <a:pPr marL="457200" indent="-457200" algn="just">
              <a:buFontTx/>
              <a:buAutoNum type="alphaUcParenR"/>
              <a:defRPr/>
            </a:pPr>
            <a:r>
              <a:rPr lang="hu-HU" sz="2000" b="1" dirty="0"/>
              <a:t>tágabb és szűkebb értelemben vett jogorvoslat</a:t>
            </a:r>
            <a:r>
              <a:rPr lang="hu-HU" sz="2000" dirty="0"/>
              <a:t>: </a:t>
            </a:r>
          </a:p>
          <a:p>
            <a:pPr marL="457200" indent="-457200" algn="just">
              <a:buFontTx/>
              <a:buAutoNum type="arabicPeriod"/>
              <a:defRPr/>
            </a:pPr>
            <a:r>
              <a:rPr lang="hu-HU" sz="2000" b="1" dirty="0"/>
              <a:t>tágabb értelemben </a:t>
            </a:r>
            <a:r>
              <a:rPr lang="hu-HU" sz="2000" dirty="0"/>
              <a:t>jogorvoslati eszközöknek tekinthetők a büntetőeljárás során végzett bizonyos eljárási cselekmények, amelyek valamilyen joghatás elérésére, illetőleg megváltoztatására irányulnak: előterjesztések, indítványok, kérelmek, bejelentés stb.; </a:t>
            </a:r>
          </a:p>
          <a:p>
            <a:pPr marL="457200" indent="-457200" algn="just">
              <a:buFontTx/>
              <a:buAutoNum type="arabicPeriod"/>
              <a:defRPr/>
            </a:pPr>
            <a:r>
              <a:rPr lang="hu-HU" sz="2000" b="1" dirty="0"/>
              <a:t>Szűkebb értelemben</a:t>
            </a:r>
            <a:r>
              <a:rPr lang="hu-HU" sz="2000" dirty="0"/>
              <a:t> csak azok a jogi eszközök minősíthetők jogorvoslatoknak, amelyek közvetlenül az eljárásban előforduló jogsérelmek elhárítására vannak rendszeresítve a törvényben és a szakmai terminológiában is így szerepelnek.</a:t>
            </a:r>
          </a:p>
          <a:p>
            <a:pPr marL="0" indent="0" algn="just">
              <a:buFontTx/>
              <a:buNone/>
              <a:defRPr/>
            </a:pPr>
            <a:endParaRPr lang="hu-HU" sz="2000" dirty="0"/>
          </a:p>
        </p:txBody>
      </p:sp>
    </p:spTree>
    <p:extLst>
      <p:ext uri="{BB962C8B-B14F-4D97-AF65-F5344CB8AC3E}">
        <p14:creationId xmlns:p14="http://schemas.microsoft.com/office/powerpoint/2010/main" val="35234309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7E7DDB41-6576-4178-9B6A-76C02B81FF85}"/>
              </a:ext>
            </a:extLst>
          </p:cNvPr>
          <p:cNvSpPr>
            <a:spLocks noGrp="1"/>
          </p:cNvSpPr>
          <p:nvPr>
            <p:ph idx="1"/>
          </p:nvPr>
        </p:nvSpPr>
        <p:spPr>
          <a:xfrm>
            <a:off x="1547813" y="115888"/>
            <a:ext cx="7488237" cy="6553200"/>
          </a:xfrm>
        </p:spPr>
        <p:txBody>
          <a:bodyPr/>
          <a:lstStyle/>
          <a:p>
            <a:pPr marL="0" indent="0" algn="just">
              <a:buFontTx/>
              <a:buNone/>
              <a:defRPr/>
            </a:pPr>
            <a:endParaRPr lang="hu-HU" sz="2000" b="1" dirty="0"/>
          </a:p>
          <a:p>
            <a:pPr marL="457200" indent="-457200" algn="just">
              <a:buFontTx/>
              <a:buAutoNum type="arabicPeriod"/>
              <a:defRPr/>
            </a:pPr>
            <a:r>
              <a:rPr lang="hu-HU" sz="2000" b="1" i="1" dirty="0"/>
              <a:t>Ha a fellebbezést az 583. § (3) bekezdés b) pontja alapján jelentették be</a:t>
            </a:r>
            <a:r>
              <a:rPr lang="hu-HU" sz="2000" dirty="0"/>
              <a:t>, a másodfokú bíróság a büntetés kiszabására vagy intézkedés alkalmazására vonatkozó rendelkezést az (5) bekezdés alapján akkor bírálja felül, ha a bűnösség megállapítására, illetve a bűncselekmény minősítésére vonatkozó rendelkezést megváltoztatja.</a:t>
            </a:r>
          </a:p>
          <a:p>
            <a:pPr marL="457200" indent="-457200" algn="just">
              <a:buFontTx/>
              <a:buAutoNum type="arabicPeriod"/>
              <a:defRPr/>
            </a:pPr>
            <a:r>
              <a:rPr lang="hu-HU" sz="2000" dirty="0"/>
              <a:t>Az </a:t>
            </a:r>
            <a:r>
              <a:rPr lang="hu-HU" sz="2000" b="1" i="1" dirty="0"/>
              <a:t>590. § (2) bekezdésben meghatározott esetben vagy ha a fellebbezést az 583. § (3) bekezdés a), illetve b) pontja alapján jelentették be</a:t>
            </a:r>
            <a:r>
              <a:rPr lang="hu-HU" sz="2000" dirty="0"/>
              <a:t>, a másodfokú bíróság hivatalból dönt az egyszerűsített felülvizsgálat tárgyát képező kérdésekben, valamint a szülői felügyeleti jogra és a polgári jogi igényre vonatkozó rendelkezésekről is.</a:t>
            </a:r>
          </a:p>
        </p:txBody>
      </p:sp>
    </p:spTree>
    <p:extLst>
      <p:ext uri="{BB962C8B-B14F-4D97-AF65-F5344CB8AC3E}">
        <p14:creationId xmlns:p14="http://schemas.microsoft.com/office/powerpoint/2010/main" val="37533402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artalom helye 2">
            <a:extLst>
              <a:ext uri="{FF2B5EF4-FFF2-40B4-BE49-F238E27FC236}">
                <a16:creationId xmlns:a16="http://schemas.microsoft.com/office/drawing/2014/main" id="{2B37C9AA-05F0-B546-B553-62B083AC3608}"/>
              </a:ext>
            </a:extLst>
          </p:cNvPr>
          <p:cNvSpPr>
            <a:spLocks noGrp="1" noChangeArrowheads="1"/>
          </p:cNvSpPr>
          <p:nvPr>
            <p:ph idx="1"/>
          </p:nvPr>
        </p:nvSpPr>
        <p:spPr>
          <a:xfrm>
            <a:off x="1547813" y="188913"/>
            <a:ext cx="7488237" cy="6408737"/>
          </a:xfrm>
        </p:spPr>
        <p:txBody>
          <a:bodyPr/>
          <a:lstStyle/>
          <a:p>
            <a:pPr marL="0" indent="0" algn="just">
              <a:buFontTx/>
              <a:buNone/>
            </a:pPr>
            <a:r>
              <a:rPr lang="hu-HU" altLang="hu-HU" sz="2000" b="1" i="1" dirty="0"/>
              <a:t>Nem bírálható felül az ítéletnek az a felmentő vagy eljárást megszüntető rendelkezése, amely ellen nem fellebbeztek. (szűkkörű revízió)</a:t>
            </a:r>
          </a:p>
          <a:p>
            <a:pPr marL="0" indent="0" algn="just">
              <a:buFontTx/>
              <a:buNone/>
            </a:pPr>
            <a:endParaRPr lang="hu-HU" altLang="hu-HU" sz="2000" dirty="0"/>
          </a:p>
          <a:p>
            <a:pPr marL="0" indent="0" algn="just">
              <a:buFontTx/>
              <a:buNone/>
            </a:pPr>
            <a:r>
              <a:rPr lang="hu-HU" altLang="hu-HU" sz="2000" b="1" i="1" dirty="0"/>
              <a:t>Ha az elsőfokú bíróság ítélete több vádlottról rendelkezett,</a:t>
            </a:r>
            <a:r>
              <a:rPr lang="hu-HU" altLang="hu-HU" sz="2000" dirty="0"/>
              <a:t> a másodfokú bíróság – az 590. § (4)-(8) bekezdés keretei között - az ítéletnek csak a fellebbezéssel érintett vádlottra vonatkozó rendelkezését, illetve részét bírálja felül. </a:t>
            </a:r>
            <a:r>
              <a:rPr lang="hu-HU" altLang="hu-HU" sz="2000" b="1" i="1" dirty="0"/>
              <a:t>(szűkkörű revízió)</a:t>
            </a:r>
          </a:p>
          <a:p>
            <a:pPr marL="0" indent="0" algn="just">
              <a:buFontTx/>
              <a:buNone/>
            </a:pPr>
            <a:endParaRPr lang="hu-HU" altLang="hu-HU" sz="2000" dirty="0"/>
          </a:p>
          <a:p>
            <a:pPr marL="0" indent="0" algn="just">
              <a:buFontTx/>
              <a:buNone/>
            </a:pPr>
            <a:r>
              <a:rPr lang="hu-HU" altLang="hu-HU" sz="2000" b="1" i="1" dirty="0"/>
              <a:t>Ha ugyanazon bűncselekmény vonatkozásában több fellebbezésre jogosult jelentett be fellebbezést, és legalább egy fellebbezés az elsőfokú bíróság ítéletének a bűnösség megállapítására vonatkozó rendelkezését sérelmezi</a:t>
            </a:r>
            <a:r>
              <a:rPr lang="hu-HU" altLang="hu-HU" sz="2000" dirty="0"/>
              <a:t>, a másodfokú bíróság a fellebbezéssel sérelmezett ítéletet és az azt megelőző bírósági eljárást az 590. § (2) bekezdés szerint bírálja felül.</a:t>
            </a:r>
          </a:p>
        </p:txBody>
      </p:sp>
    </p:spTree>
    <p:extLst>
      <p:ext uri="{BB962C8B-B14F-4D97-AF65-F5344CB8AC3E}">
        <p14:creationId xmlns:p14="http://schemas.microsoft.com/office/powerpoint/2010/main" val="24612516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artalom helye 2">
            <a:extLst>
              <a:ext uri="{FF2B5EF4-FFF2-40B4-BE49-F238E27FC236}">
                <a16:creationId xmlns:a16="http://schemas.microsoft.com/office/drawing/2014/main" id="{E2912426-B44F-534B-AB46-760A41F10162}"/>
              </a:ext>
            </a:extLst>
          </p:cNvPr>
          <p:cNvSpPr>
            <a:spLocks noGrp="1" noChangeArrowheads="1"/>
          </p:cNvSpPr>
          <p:nvPr>
            <p:ph idx="1"/>
          </p:nvPr>
        </p:nvSpPr>
        <p:spPr>
          <a:xfrm>
            <a:off x="1547813" y="115888"/>
            <a:ext cx="7416800" cy="6553200"/>
          </a:xfrm>
        </p:spPr>
        <p:txBody>
          <a:bodyPr/>
          <a:lstStyle/>
          <a:p>
            <a:pPr marL="0" indent="0" algn="just">
              <a:buFontTx/>
              <a:buNone/>
            </a:pPr>
            <a:r>
              <a:rPr lang="hu-HU" altLang="hu-HU" sz="2000" b="1" i="1" dirty="0"/>
              <a:t>A másodfokú bíróság a fellebbezéssel nem érintett vádlottat </a:t>
            </a:r>
            <a:r>
              <a:rPr lang="hu-HU" altLang="hu-HU" sz="2000" dirty="0"/>
              <a:t>felmenti, a bűncselekményének enyhébb minősítése folytán törvénysértően súlyos büntetését, illetve a vele szemben büntetés helyett alkalmazott intézkedést enyhíti, vagy az elsőfokú bíróság ítéletének rá vonatkozó rendelkezését hatályon kívül helyezi, és vele szemben az eljárást megszünteti vagy az elsőfokú bíróságot új eljárásra utasítja, </a:t>
            </a:r>
            <a:r>
              <a:rPr lang="hu-HU" altLang="hu-HU" sz="2000" b="1" i="1" dirty="0"/>
              <a:t>ha a fellebbezéssel érintett vádlott tekintetében is ugyanígy határoz</a:t>
            </a:r>
            <a:r>
              <a:rPr lang="hu-HU" altLang="hu-HU" sz="2000" dirty="0"/>
              <a:t>.</a:t>
            </a:r>
          </a:p>
          <a:p>
            <a:pPr marL="0" indent="0" algn="just">
              <a:buFontTx/>
              <a:buNone/>
            </a:pPr>
            <a:endParaRPr lang="hu-HU" altLang="hu-HU" sz="2000" dirty="0"/>
          </a:p>
          <a:p>
            <a:pPr marL="0" indent="0" algn="just">
              <a:buFontTx/>
              <a:buNone/>
            </a:pPr>
            <a:r>
              <a:rPr lang="hu-HU" altLang="hu-HU" sz="2000" dirty="0"/>
              <a:t>Az ítélet megalapozatlansága esetén az elsőfokú bíróságot ilyenkor akkor lehet új eljárásra utasítani, ha ez a fellebbezéssel nem érintett vádlott felmentését, a bűncselekmény enyhébb minősítése folytán a törvénysértően súlyos büntetés enyhítését, vagy az eljárás megszüntetését eredményezheti.</a:t>
            </a:r>
          </a:p>
          <a:p>
            <a:pPr marL="0" indent="0" algn="just">
              <a:buFontTx/>
              <a:buNone/>
            </a:pPr>
            <a:endParaRPr lang="hu-HU" altLang="hu-HU" sz="2000" dirty="0"/>
          </a:p>
          <a:p>
            <a:pPr marL="0" indent="0" algn="just">
              <a:buFontTx/>
              <a:buNone/>
            </a:pPr>
            <a:r>
              <a:rPr lang="hu-HU" altLang="hu-HU" sz="2000" dirty="0"/>
              <a:t>+ Be. 590. § (12) </a:t>
            </a:r>
            <a:r>
              <a:rPr lang="hu-HU" altLang="hu-HU" sz="2000" dirty="0" err="1"/>
              <a:t>bek</a:t>
            </a:r>
            <a:r>
              <a:rPr lang="hu-HU" altLang="hu-HU" sz="2000" dirty="0"/>
              <a:t>.</a:t>
            </a:r>
          </a:p>
        </p:txBody>
      </p:sp>
    </p:spTree>
    <p:extLst>
      <p:ext uri="{BB962C8B-B14F-4D97-AF65-F5344CB8AC3E}">
        <p14:creationId xmlns:p14="http://schemas.microsoft.com/office/powerpoint/2010/main" val="20005758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ím 1">
            <a:extLst>
              <a:ext uri="{FF2B5EF4-FFF2-40B4-BE49-F238E27FC236}">
                <a16:creationId xmlns:a16="http://schemas.microsoft.com/office/drawing/2014/main" id="{557AFEA9-D665-A144-B2F7-13B69D96A217}"/>
              </a:ext>
            </a:extLst>
          </p:cNvPr>
          <p:cNvSpPr>
            <a:spLocks noGrp="1" noChangeArrowheads="1"/>
          </p:cNvSpPr>
          <p:nvPr>
            <p:ph type="title"/>
          </p:nvPr>
        </p:nvSpPr>
        <p:spPr>
          <a:xfrm>
            <a:off x="1476375" y="274638"/>
            <a:ext cx="7210425" cy="1425575"/>
          </a:xfrm>
        </p:spPr>
        <p:txBody>
          <a:bodyPr/>
          <a:lstStyle/>
          <a:p>
            <a:r>
              <a:rPr lang="hu-HU" altLang="hu-HU" sz="2400" b="1" dirty="0"/>
              <a:t>Kötöttség az első fokú bíróság ítéletének tényállásához</a:t>
            </a:r>
            <a:endParaRPr lang="hu-HU" altLang="hu-HU" sz="2400" dirty="0"/>
          </a:p>
        </p:txBody>
      </p:sp>
      <p:sp>
        <p:nvSpPr>
          <p:cNvPr id="17411" name="Tartalom helye 2">
            <a:extLst>
              <a:ext uri="{FF2B5EF4-FFF2-40B4-BE49-F238E27FC236}">
                <a16:creationId xmlns:a16="http://schemas.microsoft.com/office/drawing/2014/main" id="{540E8084-120C-4E8D-A669-572E4BA1744F}"/>
              </a:ext>
            </a:extLst>
          </p:cNvPr>
          <p:cNvSpPr>
            <a:spLocks noGrp="1"/>
          </p:cNvSpPr>
          <p:nvPr>
            <p:ph idx="1"/>
          </p:nvPr>
        </p:nvSpPr>
        <p:spPr>
          <a:xfrm>
            <a:off x="1619250" y="1600200"/>
            <a:ext cx="7345363" cy="5141913"/>
          </a:xfrm>
        </p:spPr>
        <p:txBody>
          <a:bodyPr/>
          <a:lstStyle/>
          <a:p>
            <a:pPr marL="0" indent="0" algn="just">
              <a:buFontTx/>
              <a:buNone/>
              <a:defRPr/>
            </a:pPr>
            <a:r>
              <a:rPr lang="hu-HU" altLang="hu-HU" sz="1800" dirty="0"/>
              <a:t>A másodfokú bíróság a határozatát az elsőfokú bíróság által megállapított tényállásra alapítja, kivéve, ha </a:t>
            </a:r>
          </a:p>
          <a:p>
            <a:pPr marL="457200" indent="-457200" algn="just">
              <a:buFontTx/>
              <a:buAutoNum type="arabicParenR"/>
              <a:defRPr/>
            </a:pPr>
            <a:r>
              <a:rPr lang="hu-HU" altLang="hu-HU" sz="1800" dirty="0"/>
              <a:t>az elsőfokú bíróság ítélete megalapozatlan, </a:t>
            </a:r>
          </a:p>
          <a:p>
            <a:pPr marL="457200" indent="-457200" algn="just">
              <a:buFontTx/>
              <a:buAutoNum type="arabicParenR"/>
              <a:defRPr/>
            </a:pPr>
            <a:r>
              <a:rPr lang="hu-HU" altLang="hu-HU" sz="1800" dirty="0"/>
              <a:t>a fellebbezésben új tényt állítottak vagy új bizonyítékra hivatkoztak, és ennek alapján a másodfokú bíróság bizonyítási eljárást folytat le.</a:t>
            </a:r>
          </a:p>
          <a:p>
            <a:pPr marL="0" indent="0" algn="just">
              <a:buFontTx/>
              <a:buNone/>
              <a:defRPr/>
            </a:pPr>
            <a:endParaRPr lang="hu-HU" altLang="hu-HU" sz="1800" dirty="0"/>
          </a:p>
          <a:p>
            <a:pPr marL="0" indent="0" algn="just">
              <a:buFontTx/>
              <a:buNone/>
              <a:defRPr/>
            </a:pPr>
            <a:r>
              <a:rPr lang="hu-HU" altLang="hu-HU" sz="1800" dirty="0"/>
              <a:t>A másodfokú bíróság nem vizsgálja az elsőfokú bíróság ítéletének megalapozottságát és a határozatát az elsőfokú bíróság által megállapított tényállásra alapítja,</a:t>
            </a:r>
          </a:p>
          <a:p>
            <a:pPr marL="0" indent="0" algn="just">
              <a:buFontTx/>
              <a:buNone/>
              <a:defRPr/>
            </a:pPr>
            <a:r>
              <a:rPr lang="hu-HU" altLang="hu-HU" sz="1800" dirty="0"/>
              <a:t>a) ha a fellebbezést kizárólag az 583. § (3) bekezdése alapján jelentették be,</a:t>
            </a:r>
          </a:p>
          <a:p>
            <a:pPr marL="0" indent="0" algn="just">
              <a:buFontTx/>
              <a:buNone/>
              <a:defRPr/>
            </a:pPr>
            <a:r>
              <a:rPr lang="hu-HU" altLang="hu-HU" sz="1800" dirty="0"/>
              <a:t>b) az 590. § (5) bekezdése esetén az ítéletnek a fellebbezéssel nem érintett bűncselekményre vonatkozó rendelkezése, illetve része tekintetében.</a:t>
            </a:r>
          </a:p>
          <a:p>
            <a:pPr marL="0" indent="0" algn="just">
              <a:buFontTx/>
              <a:buNone/>
              <a:defRPr/>
            </a:pPr>
            <a:endParaRPr lang="hu-HU" altLang="hu-HU" sz="1800" dirty="0"/>
          </a:p>
        </p:txBody>
      </p:sp>
    </p:spTree>
    <p:extLst>
      <p:ext uri="{BB962C8B-B14F-4D97-AF65-F5344CB8AC3E}">
        <p14:creationId xmlns:p14="http://schemas.microsoft.com/office/powerpoint/2010/main" val="7950386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artalom helye 2">
            <a:extLst>
              <a:ext uri="{FF2B5EF4-FFF2-40B4-BE49-F238E27FC236}">
                <a16:creationId xmlns:a16="http://schemas.microsoft.com/office/drawing/2014/main" id="{017EB4A8-5E1A-CD40-9F77-CBF735FCAE46}"/>
              </a:ext>
            </a:extLst>
          </p:cNvPr>
          <p:cNvSpPr>
            <a:spLocks noGrp="1" noChangeArrowheads="1"/>
          </p:cNvSpPr>
          <p:nvPr>
            <p:ph idx="1"/>
          </p:nvPr>
        </p:nvSpPr>
        <p:spPr>
          <a:xfrm>
            <a:off x="1547813" y="188913"/>
            <a:ext cx="7488237" cy="6553200"/>
          </a:xfrm>
        </p:spPr>
        <p:txBody>
          <a:bodyPr/>
          <a:lstStyle/>
          <a:p>
            <a:pPr marL="0" indent="0" algn="ctr">
              <a:buFontTx/>
              <a:buNone/>
            </a:pPr>
            <a:r>
              <a:rPr lang="hu-HU" altLang="hu-HU" sz="2400" b="1" dirty="0"/>
              <a:t>A megalapozatlanság és annak következményei</a:t>
            </a:r>
          </a:p>
          <a:p>
            <a:pPr marL="0" indent="0" algn="ctr">
              <a:buFontTx/>
              <a:buNone/>
            </a:pPr>
            <a:endParaRPr lang="hu-HU" altLang="hu-HU" sz="2000" b="1" dirty="0"/>
          </a:p>
          <a:p>
            <a:pPr marL="0" indent="0" algn="just">
              <a:buFontTx/>
              <a:buNone/>
            </a:pPr>
            <a:r>
              <a:rPr lang="hu-HU" altLang="hu-HU" sz="2000" b="1" dirty="0"/>
              <a:t>Az elsőfokú bíróság ítélete </a:t>
            </a:r>
            <a:r>
              <a:rPr lang="hu-HU" altLang="hu-HU" sz="2000" b="1" i="1" dirty="0"/>
              <a:t>teljes egészében megalapozatlan</a:t>
            </a:r>
            <a:r>
              <a:rPr lang="hu-HU" altLang="hu-HU" sz="2000" b="1" dirty="0"/>
              <a:t>, ha</a:t>
            </a:r>
          </a:p>
          <a:p>
            <a:pPr marL="0" indent="0" algn="just">
              <a:buFontTx/>
              <a:buNone/>
            </a:pPr>
            <a:r>
              <a:rPr lang="hu-HU" altLang="hu-HU" sz="2000" dirty="0"/>
              <a:t>a) az elsőfokú bíróság nem állapított meg tényállást vagy</a:t>
            </a:r>
          </a:p>
          <a:p>
            <a:pPr marL="0" indent="0" algn="just">
              <a:buFontTx/>
              <a:buNone/>
            </a:pPr>
            <a:r>
              <a:rPr lang="hu-HU" altLang="hu-HU" sz="2000" dirty="0"/>
              <a:t>b) a tényállás teljes egészében </a:t>
            </a:r>
            <a:r>
              <a:rPr lang="hu-HU" altLang="hu-HU" sz="2000" dirty="0" err="1"/>
              <a:t>felderítetlen</a:t>
            </a:r>
            <a:r>
              <a:rPr lang="hu-HU" altLang="hu-HU" sz="2000" dirty="0"/>
              <a:t>.</a:t>
            </a:r>
          </a:p>
          <a:p>
            <a:pPr marL="0" indent="0" algn="just">
              <a:buFontTx/>
              <a:buNone/>
            </a:pPr>
            <a:r>
              <a:rPr lang="hu-HU" altLang="hu-HU" sz="2000" dirty="0"/>
              <a:t>(</a:t>
            </a:r>
            <a:r>
              <a:rPr lang="hu-HU" altLang="hu-HU" sz="2000" b="1" dirty="0"/>
              <a:t>Következménye:</a:t>
            </a:r>
            <a:r>
              <a:rPr lang="hu-HU" altLang="hu-HU" sz="2000" dirty="0"/>
              <a:t> „az elsőfokú ítéletet hatályon kívül kell helyezni”)</a:t>
            </a:r>
          </a:p>
          <a:p>
            <a:pPr marL="0" indent="0" algn="just">
              <a:buFontTx/>
              <a:buNone/>
            </a:pPr>
            <a:endParaRPr lang="hu-HU" altLang="hu-HU" sz="2000" dirty="0"/>
          </a:p>
          <a:p>
            <a:pPr marL="0" indent="0" algn="just">
              <a:buFontTx/>
              <a:buNone/>
            </a:pPr>
            <a:r>
              <a:rPr lang="hu-HU" altLang="hu-HU" sz="2000" b="1" dirty="0"/>
              <a:t>Az elsőfokú bíróság ítélete </a:t>
            </a:r>
            <a:r>
              <a:rPr lang="hu-HU" altLang="hu-HU" sz="2000" b="1" i="1" dirty="0"/>
              <a:t>részben megalapozatlan</a:t>
            </a:r>
            <a:r>
              <a:rPr lang="hu-HU" altLang="hu-HU" sz="2000" b="1" dirty="0"/>
              <a:t>, </a:t>
            </a:r>
            <a:r>
              <a:rPr lang="hu-HU" altLang="hu-HU" sz="2000" dirty="0"/>
              <a:t>ha</a:t>
            </a:r>
          </a:p>
          <a:p>
            <a:pPr marL="0" indent="0" algn="just">
              <a:buFontTx/>
              <a:buNone/>
            </a:pPr>
            <a:r>
              <a:rPr lang="hu-HU" altLang="hu-HU" sz="2000" dirty="0"/>
              <a:t>a) az elsőfokú bíróság a tényállást hiányosan állapította meg,</a:t>
            </a:r>
          </a:p>
          <a:p>
            <a:pPr marL="0" indent="0" algn="just">
              <a:buFontTx/>
              <a:buNone/>
            </a:pPr>
            <a:r>
              <a:rPr lang="hu-HU" altLang="hu-HU" sz="2000" dirty="0"/>
              <a:t>b) a tényállás részben </a:t>
            </a:r>
            <a:r>
              <a:rPr lang="hu-HU" altLang="hu-HU" sz="2000" dirty="0" err="1"/>
              <a:t>felderítetlen</a:t>
            </a:r>
            <a:r>
              <a:rPr lang="hu-HU" altLang="hu-HU" sz="2000" dirty="0"/>
              <a:t>,</a:t>
            </a:r>
          </a:p>
          <a:p>
            <a:pPr marL="0" indent="0" algn="just">
              <a:buFontTx/>
              <a:buNone/>
            </a:pPr>
            <a:r>
              <a:rPr lang="hu-HU" altLang="hu-HU" sz="2000" dirty="0"/>
              <a:t>c) a megállapított tényállás ellentétes a bíróság által lefolytatott bizonyítást érintő ügyiratok tartalmával,</a:t>
            </a:r>
          </a:p>
          <a:p>
            <a:pPr marL="0" indent="0" algn="just">
              <a:buFontTx/>
              <a:buNone/>
            </a:pPr>
            <a:r>
              <a:rPr lang="hu-HU" altLang="hu-HU" sz="2000" dirty="0"/>
              <a:t>d) az elsőfokú bíróság a megállapított tényekből további tényre helytelenül következtetett.</a:t>
            </a:r>
          </a:p>
          <a:p>
            <a:pPr marL="0" indent="0" algn="just">
              <a:buFontTx/>
              <a:buNone/>
            </a:pPr>
            <a:r>
              <a:rPr lang="hu-HU" altLang="hu-HU" sz="2000" dirty="0"/>
              <a:t>(</a:t>
            </a:r>
            <a:r>
              <a:rPr lang="hu-HU" altLang="hu-HU" sz="2000" b="1" dirty="0"/>
              <a:t>Következménye</a:t>
            </a:r>
            <a:r>
              <a:rPr lang="hu-HU" altLang="hu-HU" sz="2000" dirty="0"/>
              <a:t>: „kiküszöbölhető”)</a:t>
            </a:r>
          </a:p>
          <a:p>
            <a:pPr marL="0" indent="0">
              <a:buFontTx/>
              <a:buNone/>
            </a:pPr>
            <a:endParaRPr lang="hu-HU" altLang="hu-HU" sz="2000" b="1" dirty="0"/>
          </a:p>
        </p:txBody>
      </p:sp>
    </p:spTree>
    <p:extLst>
      <p:ext uri="{BB962C8B-B14F-4D97-AF65-F5344CB8AC3E}">
        <p14:creationId xmlns:p14="http://schemas.microsoft.com/office/powerpoint/2010/main" val="14912946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artalom helye 2">
            <a:extLst>
              <a:ext uri="{FF2B5EF4-FFF2-40B4-BE49-F238E27FC236}">
                <a16:creationId xmlns:a16="http://schemas.microsoft.com/office/drawing/2014/main" id="{35803E48-C73B-7A40-9CC0-5A6A5D882353}"/>
              </a:ext>
            </a:extLst>
          </p:cNvPr>
          <p:cNvSpPr>
            <a:spLocks noGrp="1" noChangeArrowheads="1"/>
          </p:cNvSpPr>
          <p:nvPr>
            <p:ph idx="1"/>
          </p:nvPr>
        </p:nvSpPr>
        <p:spPr>
          <a:xfrm>
            <a:off x="1619250" y="115888"/>
            <a:ext cx="7345363" cy="6553200"/>
          </a:xfrm>
        </p:spPr>
        <p:txBody>
          <a:bodyPr/>
          <a:lstStyle/>
          <a:p>
            <a:pPr marL="0" indent="0" algn="just">
              <a:buFontTx/>
              <a:buNone/>
            </a:pPr>
            <a:r>
              <a:rPr lang="hu-HU" altLang="hu-HU" sz="2000" b="1" dirty="0"/>
              <a:t>A másodfokú bíróság az ítélet részbeni megalapozatlanságát kiküszöböli</a:t>
            </a:r>
            <a:r>
              <a:rPr lang="hu-HU" altLang="hu-HU" sz="2000" dirty="0"/>
              <a:t>, ennek során</a:t>
            </a:r>
          </a:p>
          <a:p>
            <a:pPr marL="0" indent="0" algn="just">
              <a:buFontTx/>
              <a:buNone/>
            </a:pPr>
            <a:r>
              <a:rPr lang="hu-HU" altLang="hu-HU" sz="2000" dirty="0"/>
              <a:t>a) a </a:t>
            </a:r>
            <a:r>
              <a:rPr lang="hu-HU" altLang="hu-HU" sz="2000" i="1" dirty="0"/>
              <a:t>tényállást kiegészíti, illetve helyesbíti</a:t>
            </a:r>
            <a:r>
              <a:rPr lang="hu-HU" altLang="hu-HU" sz="2000" dirty="0"/>
              <a:t>, ha a helyes tényállás az elsőfokú bíróság által lefolytatott bizonyítást érintő ügyiratok tartalma, ténybeli következtetés vagy a felvett bizonyítás útján megállapítható,</a:t>
            </a:r>
          </a:p>
          <a:p>
            <a:pPr marL="0" indent="0" algn="just">
              <a:buFontTx/>
              <a:buNone/>
            </a:pPr>
            <a:r>
              <a:rPr lang="hu-HU" altLang="hu-HU" sz="2000" dirty="0"/>
              <a:t>b) az elsőfokú bíróság által lefolytatott bizonyítást érintő ügyiratok tartalma, ténybeli következtetés vagy a felvett bizonyítás alapján az elsőfokú bíróság által </a:t>
            </a:r>
            <a:r>
              <a:rPr lang="hu-HU" altLang="hu-HU" sz="2000" i="1" dirty="0"/>
              <a:t>megállapított tényállástól eltérő tényállást állapíthat meg</a:t>
            </a:r>
            <a:r>
              <a:rPr lang="hu-HU" altLang="hu-HU" sz="2000" dirty="0"/>
              <a:t>, ha a vádlott felmentésének vagy részbeni felmentésének, vagy az eljárás megszüntetésének vagy részbeni megszüntetésének van helye,</a:t>
            </a:r>
          </a:p>
          <a:p>
            <a:pPr marL="0" indent="0" algn="just">
              <a:buFontTx/>
              <a:buNone/>
            </a:pPr>
            <a:r>
              <a:rPr lang="hu-HU" altLang="hu-HU" sz="2000" dirty="0"/>
              <a:t>c) az elsőfokú bíróság által lefolytatott bizonyítást érintő ügyiratok tartalma, ténybeli következtetés vagy az ügyészség által indítványozott bizonyítás alapján </a:t>
            </a:r>
            <a:r>
              <a:rPr lang="hu-HU" altLang="hu-HU" sz="2000" i="1" dirty="0"/>
              <a:t>az elsőfokú bíróság által megállapított tényállástól eltérő tényállás megállapításával az elsőfokú bíróság által felmentett vádlott bűnösségét állapíthatja meg</a:t>
            </a:r>
            <a:r>
              <a:rPr lang="hu-HU" altLang="hu-HU" sz="2000" dirty="0"/>
              <a:t>.</a:t>
            </a:r>
          </a:p>
          <a:p>
            <a:pPr marL="0" indent="0" algn="just">
              <a:buFontTx/>
              <a:buNone/>
            </a:pPr>
            <a:endParaRPr lang="hu-HU" altLang="hu-HU" sz="2000" dirty="0"/>
          </a:p>
        </p:txBody>
      </p:sp>
    </p:spTree>
    <p:extLst>
      <p:ext uri="{BB962C8B-B14F-4D97-AF65-F5344CB8AC3E}">
        <p14:creationId xmlns:p14="http://schemas.microsoft.com/office/powerpoint/2010/main" val="7296287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artalom helye 2">
            <a:extLst>
              <a:ext uri="{FF2B5EF4-FFF2-40B4-BE49-F238E27FC236}">
                <a16:creationId xmlns:a16="http://schemas.microsoft.com/office/drawing/2014/main" id="{8D85ACE1-9B1F-BF42-8FF9-8F68F74D6BF6}"/>
              </a:ext>
            </a:extLst>
          </p:cNvPr>
          <p:cNvSpPr>
            <a:spLocks noGrp="1" noChangeArrowheads="1"/>
          </p:cNvSpPr>
          <p:nvPr>
            <p:ph idx="1"/>
          </p:nvPr>
        </p:nvSpPr>
        <p:spPr>
          <a:xfrm>
            <a:off x="1547813" y="115888"/>
            <a:ext cx="7345362" cy="6657975"/>
          </a:xfrm>
        </p:spPr>
        <p:txBody>
          <a:bodyPr/>
          <a:lstStyle/>
          <a:p>
            <a:pPr marL="0" indent="0" algn="just">
              <a:buFontTx/>
              <a:buNone/>
            </a:pPr>
            <a:r>
              <a:rPr lang="hu-HU" altLang="hu-HU" sz="2000"/>
              <a:t>Ha a megalapozatlanság nyilvánvalóan a </a:t>
            </a:r>
            <a:r>
              <a:rPr lang="hu-HU" altLang="hu-HU" sz="2000" b="1"/>
              <a:t>Be. 164. § (1) bekezdésében</a:t>
            </a:r>
            <a:r>
              <a:rPr lang="hu-HU" altLang="hu-HU" sz="2000"/>
              <a:t> foglalt kötelezettség elmulasztására vezethető vissza, a megalapozatlanság következményei nem alkalmazhatók.</a:t>
            </a:r>
          </a:p>
        </p:txBody>
      </p:sp>
    </p:spTree>
    <p:extLst>
      <p:ext uri="{BB962C8B-B14F-4D97-AF65-F5344CB8AC3E}">
        <p14:creationId xmlns:p14="http://schemas.microsoft.com/office/powerpoint/2010/main" val="36044990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ím 1">
            <a:extLst>
              <a:ext uri="{FF2B5EF4-FFF2-40B4-BE49-F238E27FC236}">
                <a16:creationId xmlns:a16="http://schemas.microsoft.com/office/drawing/2014/main" id="{EDEF2CF8-5CDC-6C4E-ACA0-6B513BA77D7B}"/>
              </a:ext>
            </a:extLst>
          </p:cNvPr>
          <p:cNvSpPr>
            <a:spLocks noGrp="1" noChangeArrowheads="1"/>
          </p:cNvSpPr>
          <p:nvPr>
            <p:ph type="title"/>
          </p:nvPr>
        </p:nvSpPr>
        <p:spPr>
          <a:xfrm>
            <a:off x="1654968" y="332656"/>
            <a:ext cx="7273925" cy="796925"/>
          </a:xfrm>
        </p:spPr>
        <p:txBody>
          <a:bodyPr/>
          <a:lstStyle/>
          <a:p>
            <a:r>
              <a:rPr lang="hu-HU" altLang="hu-HU" sz="2400" b="1" dirty="0"/>
              <a:t>Bizonyítás a másodfokú bírósági eljárásban</a:t>
            </a:r>
            <a:endParaRPr lang="hu-HU" altLang="hu-HU" sz="2400" dirty="0"/>
          </a:p>
        </p:txBody>
      </p:sp>
      <p:sp>
        <p:nvSpPr>
          <p:cNvPr id="18435" name="Tartalom helye 2">
            <a:extLst>
              <a:ext uri="{FF2B5EF4-FFF2-40B4-BE49-F238E27FC236}">
                <a16:creationId xmlns:a16="http://schemas.microsoft.com/office/drawing/2014/main" id="{784DA98F-3BF6-43E3-9624-2CD5392E30AA}"/>
              </a:ext>
            </a:extLst>
          </p:cNvPr>
          <p:cNvSpPr>
            <a:spLocks noGrp="1"/>
          </p:cNvSpPr>
          <p:nvPr>
            <p:ph idx="1"/>
          </p:nvPr>
        </p:nvSpPr>
        <p:spPr>
          <a:xfrm>
            <a:off x="1547813" y="1268413"/>
            <a:ext cx="7488237" cy="5473700"/>
          </a:xfrm>
        </p:spPr>
        <p:txBody>
          <a:bodyPr/>
          <a:lstStyle/>
          <a:p>
            <a:pPr marL="0" indent="0" algn="just">
              <a:buFontTx/>
              <a:buNone/>
              <a:defRPr/>
            </a:pPr>
            <a:r>
              <a:rPr lang="hu-HU" altLang="hu-HU" sz="2000" dirty="0"/>
              <a:t>A másodfokú bírósági eljárásban bizonyítás felvételének </a:t>
            </a:r>
          </a:p>
          <a:p>
            <a:pPr marL="457200" indent="-457200" algn="just">
              <a:buFontTx/>
              <a:buAutoNum type="arabicPeriod"/>
              <a:defRPr/>
            </a:pPr>
            <a:r>
              <a:rPr lang="hu-HU" altLang="hu-HU" sz="2000" dirty="0"/>
              <a:t>a részbeni megalapozatlanság, </a:t>
            </a:r>
          </a:p>
          <a:p>
            <a:pPr marL="457200" indent="-457200" algn="just">
              <a:buFontTx/>
              <a:buAutoNum type="arabicPeriod"/>
              <a:defRPr/>
            </a:pPr>
            <a:r>
              <a:rPr lang="hu-HU" altLang="hu-HU" sz="2000" dirty="0"/>
              <a:t>az eljárási szabálysértés kiküszöbölése érdekében,</a:t>
            </a:r>
          </a:p>
          <a:p>
            <a:pPr marL="457200" indent="-457200" algn="just">
              <a:buFontTx/>
              <a:buAutoNum type="arabicPeriod"/>
              <a:defRPr/>
            </a:pPr>
            <a:r>
              <a:rPr lang="hu-HU" altLang="hu-HU" sz="2000" dirty="0"/>
              <a:t>akkor van helye, ha a fellebbezésben új tényt állítottak, vagy új bizonyítékra hivatkoztak.</a:t>
            </a:r>
          </a:p>
          <a:p>
            <a:pPr marL="0" indent="0" algn="just">
              <a:buFontTx/>
              <a:buNone/>
              <a:defRPr/>
            </a:pPr>
            <a:endParaRPr lang="hu-HU" altLang="hu-HU" sz="2000" dirty="0"/>
          </a:p>
          <a:p>
            <a:pPr marL="0" indent="0" algn="just">
              <a:buFontTx/>
              <a:buNone/>
              <a:defRPr/>
            </a:pPr>
            <a:r>
              <a:rPr lang="hu-HU" altLang="hu-HU" sz="2000" b="1" dirty="0"/>
              <a:t>A bizonyítás tárgyaláson történik.</a:t>
            </a:r>
          </a:p>
          <a:p>
            <a:pPr marL="0" indent="0" algn="just">
              <a:buFontTx/>
              <a:buNone/>
              <a:defRPr/>
            </a:pPr>
            <a:endParaRPr lang="hu-HU" altLang="hu-HU" sz="2000" dirty="0"/>
          </a:p>
          <a:p>
            <a:pPr marL="0" indent="0" algn="just">
              <a:buFontTx/>
              <a:buNone/>
              <a:defRPr/>
            </a:pPr>
            <a:r>
              <a:rPr lang="hu-HU" altLang="hu-HU" sz="2000" dirty="0"/>
              <a:t>A másodfokú bíróság </a:t>
            </a:r>
            <a:r>
              <a:rPr lang="hu-HU" altLang="hu-HU" sz="2000" b="1" i="1" dirty="0"/>
              <a:t>mellőzi a bizonyítás felvételét olyan tényre nézve</a:t>
            </a:r>
            <a:r>
              <a:rPr lang="hu-HU" altLang="hu-HU" sz="2000" dirty="0"/>
              <a:t>, amely a bűnösség megállapítását, a felmentést, az eljárás megszüntetését, a bűncselekmény minősítését, a büntetés kiszabását, illetve az intézkedés alkalmazását nem befolyásolta.</a:t>
            </a:r>
          </a:p>
        </p:txBody>
      </p:sp>
    </p:spTree>
    <p:extLst>
      <p:ext uri="{BB962C8B-B14F-4D97-AF65-F5344CB8AC3E}">
        <p14:creationId xmlns:p14="http://schemas.microsoft.com/office/powerpoint/2010/main" val="7445587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ím 1">
            <a:extLst>
              <a:ext uri="{FF2B5EF4-FFF2-40B4-BE49-F238E27FC236}">
                <a16:creationId xmlns:a16="http://schemas.microsoft.com/office/drawing/2014/main" id="{B29EC543-2F07-6545-A49A-95C29C0AD9CC}"/>
              </a:ext>
            </a:extLst>
          </p:cNvPr>
          <p:cNvSpPr>
            <a:spLocks noGrp="1" noChangeArrowheads="1"/>
          </p:cNvSpPr>
          <p:nvPr>
            <p:ph type="title"/>
          </p:nvPr>
        </p:nvSpPr>
        <p:spPr>
          <a:xfrm>
            <a:off x="1476375" y="274638"/>
            <a:ext cx="7488238" cy="1143000"/>
          </a:xfrm>
        </p:spPr>
        <p:txBody>
          <a:bodyPr/>
          <a:lstStyle/>
          <a:p>
            <a:r>
              <a:rPr lang="hu-HU" altLang="hu-HU" sz="2400" b="1" dirty="0"/>
              <a:t>Súlyosítási tilalom </a:t>
            </a:r>
            <a:br>
              <a:rPr lang="hu-HU" altLang="hu-HU" sz="2400" b="1" dirty="0"/>
            </a:br>
            <a:r>
              <a:rPr lang="hu-HU" altLang="hu-HU" sz="2400" b="1" i="1" dirty="0"/>
              <a:t>(</a:t>
            </a:r>
            <a:r>
              <a:rPr lang="hu-HU" altLang="hu-HU" sz="2400" b="1" i="1" dirty="0" err="1"/>
              <a:t>Reformatio</a:t>
            </a:r>
            <a:r>
              <a:rPr lang="hu-HU" altLang="hu-HU" sz="2400" b="1" i="1" dirty="0"/>
              <a:t> in </a:t>
            </a:r>
            <a:r>
              <a:rPr lang="hu-HU" altLang="hu-HU" sz="2400" b="1" i="1" dirty="0" err="1"/>
              <a:t>peius</a:t>
            </a:r>
            <a:r>
              <a:rPr lang="hu-HU" altLang="hu-HU" sz="2400" b="1" i="1" dirty="0"/>
              <a:t> tilalma)</a:t>
            </a:r>
          </a:p>
        </p:txBody>
      </p:sp>
      <p:sp>
        <p:nvSpPr>
          <p:cNvPr id="32771" name="Tartalom helye 2">
            <a:extLst>
              <a:ext uri="{FF2B5EF4-FFF2-40B4-BE49-F238E27FC236}">
                <a16:creationId xmlns:a16="http://schemas.microsoft.com/office/drawing/2014/main" id="{8E75E5BE-573B-9D40-A2AF-5EF2A7CCD8FC}"/>
              </a:ext>
            </a:extLst>
          </p:cNvPr>
          <p:cNvSpPr>
            <a:spLocks noGrp="1" noChangeArrowheads="1"/>
          </p:cNvSpPr>
          <p:nvPr>
            <p:ph idx="1"/>
          </p:nvPr>
        </p:nvSpPr>
        <p:spPr>
          <a:xfrm>
            <a:off x="1619250" y="1600200"/>
            <a:ext cx="7345363" cy="5141913"/>
          </a:xfrm>
        </p:spPr>
        <p:txBody>
          <a:bodyPr/>
          <a:lstStyle/>
          <a:p>
            <a:pPr marL="0" indent="0" algn="just">
              <a:buFontTx/>
              <a:buNone/>
            </a:pPr>
            <a:r>
              <a:rPr lang="hu-HU" altLang="hu-HU" sz="2000" b="1" dirty="0"/>
              <a:t>- Jogtudomány szerinti fogalma</a:t>
            </a:r>
            <a:r>
              <a:rPr lang="hu-HU" altLang="hu-HU" sz="2000" dirty="0"/>
              <a:t>: a másodfokú bíróság egyáltalán nem / csak bizonyos törvényi feltételek fennállása esetén változtathatja meg az első fokú bíróság ítéletét a vádlott terhére  és hozhat a vádlottra hátrányosabb döntést az első fokú ítélethez képest.</a:t>
            </a:r>
          </a:p>
          <a:p>
            <a:pPr marL="0" indent="0" algn="just">
              <a:buFontTx/>
              <a:buNone/>
            </a:pPr>
            <a:endParaRPr lang="hu-HU" altLang="hu-HU" sz="2000" dirty="0"/>
          </a:p>
          <a:p>
            <a:pPr marL="0" indent="0" algn="just">
              <a:buFontTx/>
              <a:buNone/>
            </a:pPr>
            <a:r>
              <a:rPr lang="hu-HU" altLang="hu-HU" sz="2000" b="1" dirty="0"/>
              <a:t>Fajtái</a:t>
            </a:r>
            <a:r>
              <a:rPr lang="hu-HU" altLang="hu-HU" sz="2000" dirty="0"/>
              <a:t>: abszolút és relatív súlyosítási tilalom</a:t>
            </a:r>
          </a:p>
          <a:p>
            <a:pPr marL="0" indent="0" algn="just">
              <a:buFontTx/>
              <a:buNone/>
            </a:pPr>
            <a:endParaRPr lang="hu-HU" altLang="hu-HU" sz="2000" dirty="0"/>
          </a:p>
          <a:p>
            <a:pPr marL="0" indent="0" algn="just">
              <a:buFontTx/>
              <a:buNone/>
            </a:pPr>
            <a:r>
              <a:rPr lang="hu-HU" altLang="hu-HU" sz="2000" b="1" dirty="0"/>
              <a:t>- Törvényi fogalma</a:t>
            </a:r>
            <a:r>
              <a:rPr lang="hu-HU" altLang="hu-HU" sz="2000" dirty="0"/>
              <a:t>: Az elsőfokú bíróság által felmentett vádlott bűnösségét megállapítani, a vádlott büntetését, illetve a büntetés helyett alkalmazott intézkedést súlyosítani csak akkor lehet, ha a terhére fellebbezést jelentettek be. Ez irányadó akkor is, ha a másodfokú bíróság bizonyítást vesz fel, és annak eredményeként súlyosabb bűncselekmény állapítható meg.</a:t>
            </a:r>
          </a:p>
          <a:p>
            <a:pPr marL="0" indent="0" algn="just">
              <a:buFontTx/>
              <a:buNone/>
            </a:pPr>
            <a:endParaRPr lang="hu-HU" altLang="hu-HU" sz="2000" dirty="0"/>
          </a:p>
        </p:txBody>
      </p:sp>
    </p:spTree>
    <p:extLst>
      <p:ext uri="{BB962C8B-B14F-4D97-AF65-F5344CB8AC3E}">
        <p14:creationId xmlns:p14="http://schemas.microsoft.com/office/powerpoint/2010/main" val="18123844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963FFFD3-4AC9-4906-9660-B7E207DA0B18}"/>
              </a:ext>
            </a:extLst>
          </p:cNvPr>
          <p:cNvSpPr>
            <a:spLocks noGrp="1"/>
          </p:cNvSpPr>
          <p:nvPr>
            <p:ph idx="1"/>
          </p:nvPr>
        </p:nvSpPr>
        <p:spPr>
          <a:xfrm>
            <a:off x="1619250" y="115888"/>
            <a:ext cx="7345363" cy="6742112"/>
          </a:xfrm>
        </p:spPr>
        <p:txBody>
          <a:bodyPr/>
          <a:lstStyle/>
          <a:p>
            <a:pPr marL="0" indent="0" algn="just">
              <a:buNone/>
              <a:defRPr/>
            </a:pPr>
            <a:r>
              <a:rPr lang="hu-HU" sz="2000" b="1" dirty="0"/>
              <a:t>A vádlott terhére bejelentett fellebbezésnek azt kell tekinteni</a:t>
            </a:r>
            <a:r>
              <a:rPr lang="hu-HU" sz="2000" dirty="0"/>
              <a:t>, ami </a:t>
            </a:r>
          </a:p>
          <a:p>
            <a:pPr marL="457200" indent="-457200" algn="just">
              <a:buFontTx/>
              <a:buAutoNum type="arabicPeriod"/>
              <a:defRPr/>
            </a:pPr>
            <a:r>
              <a:rPr lang="hu-HU" sz="2000" dirty="0"/>
              <a:t>a bűnösségének megállapítására, </a:t>
            </a:r>
          </a:p>
          <a:p>
            <a:pPr marL="457200" indent="-457200" algn="just">
              <a:buFontTx/>
              <a:buAutoNum type="arabicPeriod"/>
              <a:defRPr/>
            </a:pPr>
            <a:r>
              <a:rPr lang="hu-HU" sz="2000" dirty="0"/>
              <a:t>bűncselekményének súlyosabb minősítésére, </a:t>
            </a:r>
          </a:p>
          <a:p>
            <a:pPr marL="457200" indent="-457200" algn="just">
              <a:buFontTx/>
              <a:buAutoNum type="arabicPeriod"/>
              <a:defRPr/>
            </a:pPr>
            <a:r>
              <a:rPr lang="hu-HU" sz="2000" dirty="0"/>
              <a:t>a büntetésének súlyosítására, illetve </a:t>
            </a:r>
          </a:p>
          <a:p>
            <a:pPr marL="457200" indent="-457200" algn="just">
              <a:buFontTx/>
              <a:buAutoNum type="arabicPeriod"/>
              <a:defRPr/>
            </a:pPr>
            <a:r>
              <a:rPr lang="hu-HU" sz="2000" dirty="0"/>
              <a:t>a vele szemben büntetés helyett alkalmazott intézkedésnél súlyosabbnak a megállapítására, </a:t>
            </a:r>
          </a:p>
          <a:p>
            <a:pPr marL="457200" indent="-457200" algn="just">
              <a:buFontTx/>
              <a:buAutoNum type="arabicPeriod"/>
              <a:defRPr/>
            </a:pPr>
            <a:r>
              <a:rPr lang="hu-HU" sz="2000" dirty="0"/>
              <a:t>vagy az ilyen intézkedés helyett büntetés megállapítására irányul.</a:t>
            </a:r>
          </a:p>
        </p:txBody>
      </p:sp>
      <p:sp>
        <p:nvSpPr>
          <p:cNvPr id="33795" name="Szövegdoboz 3">
            <a:extLst>
              <a:ext uri="{FF2B5EF4-FFF2-40B4-BE49-F238E27FC236}">
                <a16:creationId xmlns:a16="http://schemas.microsoft.com/office/drawing/2014/main" id="{46CA8CB4-8AE3-8C42-8809-0E0EE0E96139}"/>
              </a:ext>
            </a:extLst>
          </p:cNvPr>
          <p:cNvSpPr txBox="1">
            <a:spLocks noChangeArrowheads="1"/>
          </p:cNvSpPr>
          <p:nvPr/>
        </p:nvSpPr>
        <p:spPr bwMode="auto">
          <a:xfrm>
            <a:off x="1692275" y="3716338"/>
            <a:ext cx="7272338" cy="2586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hu-HU" altLang="hu-HU" sz="1800"/>
              <a:t>Ha az elsőfokú bíróság a bűncselekmény miatt kiszabott büntetés vagy büntetés helyett alkalmazott intézkedés mellett a vádlottat valamely bűncselekmény miatt emelt vád alól felmenti, vagy vele szemben az eljárást megszünteti, a bűncselekmény miatt kiszabott büntetés vagy a büntetés helyett alkalmazott intézkedés - ha a vádlott terhére a fellebbezést kizárólag a felmentés vagy a megszüntetés ellen jelentették be - csak akkor súlyosítható, ha az ítélet felmentő vagy eljárást megszüntető rendelkezése miatt bejelentett fellebbezés eredményes.</a:t>
            </a:r>
          </a:p>
        </p:txBody>
      </p:sp>
    </p:spTree>
    <p:extLst>
      <p:ext uri="{BB962C8B-B14F-4D97-AF65-F5344CB8AC3E}">
        <p14:creationId xmlns:p14="http://schemas.microsoft.com/office/powerpoint/2010/main" val="22993049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3F9CE971-FDF2-49E9-B0ED-079A631E11D5}"/>
              </a:ext>
            </a:extLst>
          </p:cNvPr>
          <p:cNvSpPr>
            <a:spLocks noGrp="1"/>
          </p:cNvSpPr>
          <p:nvPr>
            <p:ph idx="1"/>
          </p:nvPr>
        </p:nvSpPr>
        <p:spPr>
          <a:xfrm>
            <a:off x="1547813" y="188913"/>
            <a:ext cx="7499350" cy="6553200"/>
          </a:xfrm>
        </p:spPr>
        <p:txBody>
          <a:bodyPr/>
          <a:lstStyle/>
          <a:p>
            <a:pPr marL="0" indent="0" algn="just">
              <a:buFontTx/>
              <a:buNone/>
              <a:defRPr/>
            </a:pPr>
            <a:r>
              <a:rPr lang="hu-HU" sz="1800" b="1" dirty="0"/>
              <a:t>B) rendes és rendkívüli jogorvoslat</a:t>
            </a:r>
            <a:r>
              <a:rPr lang="hu-HU" sz="1800" dirty="0"/>
              <a:t>: </a:t>
            </a:r>
          </a:p>
          <a:p>
            <a:pPr marL="457200" indent="-457200" algn="just">
              <a:buFontTx/>
              <a:buAutoNum type="arabicPeriod"/>
              <a:defRPr/>
            </a:pPr>
            <a:r>
              <a:rPr lang="hu-HU" sz="1800" b="1" dirty="0"/>
              <a:t>rendes jogorvoslat</a:t>
            </a:r>
            <a:r>
              <a:rPr lang="hu-HU" sz="1800" dirty="0"/>
              <a:t>: a jogerő bekövetkezése előtt pl. a fellebbezés; </a:t>
            </a:r>
          </a:p>
          <a:p>
            <a:pPr marL="457200" indent="-457200" algn="just">
              <a:buFontTx/>
              <a:buAutoNum type="arabicPeriod"/>
              <a:defRPr/>
            </a:pPr>
            <a:r>
              <a:rPr lang="hu-HU" sz="1800" b="1" dirty="0"/>
              <a:t>rendkívüli jogorvoslat</a:t>
            </a:r>
            <a:r>
              <a:rPr lang="hu-HU" sz="1800" dirty="0"/>
              <a:t>: a jogerőre emelkedés után: pl. perújítás; felülvizsgálati kérelem</a:t>
            </a:r>
          </a:p>
          <a:p>
            <a:pPr marL="0" indent="0" algn="just">
              <a:buFontTx/>
              <a:buNone/>
              <a:defRPr/>
            </a:pPr>
            <a:endParaRPr lang="hu-HU" sz="1800" dirty="0"/>
          </a:p>
          <a:p>
            <a:pPr marL="0" indent="0" algn="just">
              <a:buFontTx/>
              <a:buNone/>
              <a:defRPr/>
            </a:pPr>
            <a:r>
              <a:rPr lang="hu-HU" sz="1800" b="1" i="1" dirty="0"/>
              <a:t>NB: jogerő = kötőerő</a:t>
            </a:r>
          </a:p>
          <a:p>
            <a:pPr marL="0" indent="0" algn="just">
              <a:buFontTx/>
              <a:buNone/>
              <a:defRPr/>
            </a:pPr>
            <a:endParaRPr lang="hu-HU" sz="1800" dirty="0"/>
          </a:p>
          <a:p>
            <a:pPr marL="0" indent="0" algn="just">
              <a:buFontTx/>
              <a:buNone/>
              <a:defRPr/>
            </a:pPr>
            <a:r>
              <a:rPr lang="hu-HU" sz="1800" b="1" dirty="0"/>
              <a:t>C)</a:t>
            </a:r>
            <a:r>
              <a:rPr lang="hu-HU" sz="1800" dirty="0"/>
              <a:t> </a:t>
            </a:r>
            <a:r>
              <a:rPr lang="hu-HU" sz="1800" b="1" dirty="0" err="1"/>
              <a:t>devolutív</a:t>
            </a:r>
            <a:r>
              <a:rPr lang="hu-HU" sz="1800" b="1" dirty="0"/>
              <a:t> és nem </a:t>
            </a:r>
            <a:r>
              <a:rPr lang="hu-HU" sz="1800" b="1" dirty="0" err="1"/>
              <a:t>devolutív</a:t>
            </a:r>
            <a:r>
              <a:rPr lang="hu-HU" sz="1800" b="1" dirty="0"/>
              <a:t> jogorvoslatok</a:t>
            </a:r>
            <a:r>
              <a:rPr lang="hu-HU" sz="1800" dirty="0"/>
              <a:t>: </a:t>
            </a:r>
          </a:p>
          <a:p>
            <a:pPr marL="457200" indent="-457200" algn="just">
              <a:buFontTx/>
              <a:buAutoNum type="arabicPeriod"/>
              <a:defRPr/>
            </a:pPr>
            <a:r>
              <a:rPr lang="hu-HU" sz="1800" b="1" dirty="0" err="1"/>
              <a:t>devolutív</a:t>
            </a:r>
            <a:r>
              <a:rPr lang="hu-HU" sz="1800" dirty="0"/>
              <a:t>: a magasabb szintű hatóságok hatáskörébe tartozik a döntési jogkör pl. fellebbezés; </a:t>
            </a:r>
          </a:p>
          <a:p>
            <a:pPr marL="457200" indent="-457200" algn="just">
              <a:buFontTx/>
              <a:buAutoNum type="arabicPeriod"/>
              <a:defRPr/>
            </a:pPr>
            <a:r>
              <a:rPr lang="hu-HU" sz="1800" b="1" dirty="0"/>
              <a:t>nem </a:t>
            </a:r>
            <a:r>
              <a:rPr lang="hu-HU" sz="1800" b="1" dirty="0" err="1"/>
              <a:t>devolutív</a:t>
            </a:r>
            <a:r>
              <a:rPr lang="hu-HU" sz="1800" dirty="0"/>
              <a:t>: a döntési jogkör megmarad a sérelmezett határozatot (intézkedést) hozó hatóságnál, pl. a tárgyalás tartása iránti kérelem, továbbá az igazolási kérelem.</a:t>
            </a:r>
          </a:p>
          <a:p>
            <a:pPr marL="0" indent="0" algn="just">
              <a:buFontTx/>
              <a:buNone/>
              <a:defRPr/>
            </a:pPr>
            <a:endParaRPr lang="hu-HU" sz="1800" dirty="0"/>
          </a:p>
          <a:p>
            <a:pPr marL="0" indent="0" algn="just">
              <a:buFontTx/>
              <a:buNone/>
              <a:defRPr/>
            </a:pPr>
            <a:r>
              <a:rPr lang="hu-HU" sz="1800" b="1" dirty="0"/>
              <a:t>D)</a:t>
            </a:r>
            <a:r>
              <a:rPr lang="hu-HU" sz="1800" dirty="0"/>
              <a:t> </a:t>
            </a:r>
            <a:r>
              <a:rPr lang="hu-HU" sz="1800" b="1" dirty="0" err="1"/>
              <a:t>szuszpenzív</a:t>
            </a:r>
            <a:r>
              <a:rPr lang="hu-HU" sz="1800" b="1" dirty="0"/>
              <a:t> és nem </a:t>
            </a:r>
            <a:r>
              <a:rPr lang="hu-HU" sz="1800" b="1" dirty="0" err="1"/>
              <a:t>szuszpenzív</a:t>
            </a:r>
            <a:r>
              <a:rPr lang="hu-HU" sz="1800" b="1" dirty="0"/>
              <a:t> jogorvoslat</a:t>
            </a:r>
            <a:r>
              <a:rPr lang="hu-HU" sz="1800" dirty="0"/>
              <a:t>: </a:t>
            </a:r>
          </a:p>
          <a:p>
            <a:pPr marL="457200" indent="-457200" algn="just">
              <a:buFontTx/>
              <a:buAutoNum type="arabicPeriod"/>
              <a:defRPr/>
            </a:pPr>
            <a:r>
              <a:rPr lang="hu-HU" sz="1800" b="1" dirty="0" err="1"/>
              <a:t>szuszpenzív</a:t>
            </a:r>
            <a:r>
              <a:rPr lang="hu-HU" sz="1800" dirty="0"/>
              <a:t> = halasztó hatályú: a nem jogerős és ügydöntő határozatok elleni perorvoslatok; </a:t>
            </a:r>
          </a:p>
          <a:p>
            <a:pPr marL="457200" indent="-457200" algn="just">
              <a:buFontTx/>
              <a:buAutoNum type="arabicPeriod"/>
              <a:defRPr/>
            </a:pPr>
            <a:r>
              <a:rPr lang="hu-HU" sz="1800" b="1" dirty="0"/>
              <a:t>nem </a:t>
            </a:r>
            <a:r>
              <a:rPr lang="hu-HU" sz="1800" b="1" dirty="0" err="1"/>
              <a:t>szuszpenzív</a:t>
            </a:r>
            <a:r>
              <a:rPr lang="hu-HU" sz="1800" dirty="0"/>
              <a:t> = nincs halasztó hatályuk: a jogerős, továbbá a nem érdemi határozatok elleni perorvoslatok.</a:t>
            </a:r>
          </a:p>
          <a:p>
            <a:pPr marL="0" indent="0" algn="just">
              <a:buFontTx/>
              <a:buNone/>
              <a:defRPr/>
            </a:pPr>
            <a:endParaRPr lang="hu-HU" sz="1800" dirty="0"/>
          </a:p>
        </p:txBody>
      </p:sp>
      <p:cxnSp>
        <p:nvCxnSpPr>
          <p:cNvPr id="5" name="Egyenes összekötő 4">
            <a:extLst>
              <a:ext uri="{FF2B5EF4-FFF2-40B4-BE49-F238E27FC236}">
                <a16:creationId xmlns:a16="http://schemas.microsoft.com/office/drawing/2014/main" id="{8A096184-AC8C-4082-B35E-AF8985029DDB}"/>
              </a:ext>
            </a:extLst>
          </p:cNvPr>
          <p:cNvCxnSpPr>
            <a:cxnSpLocks/>
          </p:cNvCxnSpPr>
          <p:nvPr/>
        </p:nvCxnSpPr>
        <p:spPr>
          <a:xfrm>
            <a:off x="2843213" y="2205038"/>
            <a:ext cx="73025" cy="36036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42923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artalom helye 2">
            <a:extLst>
              <a:ext uri="{FF2B5EF4-FFF2-40B4-BE49-F238E27FC236}">
                <a16:creationId xmlns:a16="http://schemas.microsoft.com/office/drawing/2014/main" id="{9D15F9A2-B42F-AA46-92A9-DAB9A8F202A3}"/>
              </a:ext>
            </a:extLst>
          </p:cNvPr>
          <p:cNvSpPr>
            <a:spLocks noGrp="1" noChangeArrowheads="1"/>
          </p:cNvSpPr>
          <p:nvPr>
            <p:ph idx="1"/>
          </p:nvPr>
        </p:nvSpPr>
        <p:spPr>
          <a:xfrm>
            <a:off x="1547813" y="115888"/>
            <a:ext cx="7488237" cy="6742112"/>
          </a:xfrm>
        </p:spPr>
        <p:txBody>
          <a:bodyPr/>
          <a:lstStyle/>
          <a:p>
            <a:pPr marL="0" indent="0" algn="just">
              <a:buFontTx/>
              <a:buNone/>
            </a:pPr>
            <a:r>
              <a:rPr lang="hu-HU" altLang="hu-HU" sz="2000" b="1" dirty="0"/>
              <a:t>A súlyosítási tilalom folytán a másodfokú bíróság a vádlott terhére bejelentett fellebbezés hiányában nem szabhat ki</a:t>
            </a:r>
          </a:p>
          <a:p>
            <a:pPr marL="0" indent="0" algn="just">
              <a:buFontTx/>
              <a:buNone/>
            </a:pPr>
            <a:r>
              <a:rPr lang="hu-HU" altLang="hu-HU" sz="2000" dirty="0"/>
              <a:t>a) büntetést azzal szemben, akinek az ügyét elsőfokon önállóan alkalmazott intézkedéssel bírálták el,</a:t>
            </a:r>
          </a:p>
          <a:p>
            <a:pPr marL="0" indent="0" algn="just">
              <a:buFontTx/>
              <a:buNone/>
            </a:pPr>
            <a:r>
              <a:rPr lang="hu-HU" altLang="hu-HU" sz="2000" dirty="0"/>
              <a:t>b) elzárás, közérdekű munka, pénzbüntetés, foglalkozástól eltiltás, járművezetéstől eltiltás, kitiltás, a sportrendezvények látogatásától való eltiltás, kiutasítás helyett szabadságvesztést annak felfüggesztése mellett sem,</a:t>
            </a:r>
          </a:p>
          <a:p>
            <a:pPr marL="0" indent="0" algn="just">
              <a:buFontTx/>
              <a:buNone/>
            </a:pPr>
            <a:r>
              <a:rPr lang="hu-HU" altLang="hu-HU" sz="2000" dirty="0"/>
              <a:t>c) felfüggesztett szabadságvesztés helyett végrehajtandó szabadságvesztést,</a:t>
            </a:r>
          </a:p>
          <a:p>
            <a:pPr marL="0" indent="0" algn="just">
              <a:buFontTx/>
              <a:buNone/>
            </a:pPr>
            <a:r>
              <a:rPr lang="hu-HU" altLang="hu-HU" sz="2000" dirty="0"/>
              <a:t>d) végrehajtandó szabadságvesztés helyett hosszabb tartamú szabadságvesztést, annak felfüggesztése mellett sem,</a:t>
            </a:r>
          </a:p>
          <a:p>
            <a:pPr marL="0" indent="0" algn="just">
              <a:buFontTx/>
              <a:buNone/>
            </a:pPr>
            <a:r>
              <a:rPr lang="hu-HU" altLang="hu-HU" sz="2000" dirty="0"/>
              <a:t>e) az elsőfokú bíróság által alkalmazott büntetések számát meghaladó további büntetéseket, ide nem értve a szabadságvesztés helyett alkalmazott büntetéseket,</a:t>
            </a:r>
          </a:p>
          <a:p>
            <a:pPr marL="0" indent="0" algn="just">
              <a:buFontTx/>
              <a:buNone/>
            </a:pPr>
            <a:r>
              <a:rPr lang="hu-HU" altLang="hu-HU" sz="2000" dirty="0"/>
              <a:t>f) az elsőfokú bíróság által nem alkalmazott mellékbüntetést,</a:t>
            </a:r>
          </a:p>
          <a:p>
            <a:pPr marL="0" indent="0" algn="just">
              <a:buFontTx/>
              <a:buNone/>
            </a:pPr>
            <a:r>
              <a:rPr lang="hu-HU" altLang="hu-HU" sz="2000" dirty="0"/>
              <a:t>g) lefokozás, szolgálati viszony megszüntetése helyett szabadságvesztést, annak felfüggesztése mellett sem.</a:t>
            </a:r>
          </a:p>
          <a:p>
            <a:pPr marL="0" indent="0" algn="just">
              <a:buFontTx/>
              <a:buNone/>
            </a:pPr>
            <a:endParaRPr lang="hu-HU" altLang="hu-HU" sz="2000" dirty="0"/>
          </a:p>
        </p:txBody>
      </p:sp>
    </p:spTree>
    <p:extLst>
      <p:ext uri="{BB962C8B-B14F-4D97-AF65-F5344CB8AC3E}">
        <p14:creationId xmlns:p14="http://schemas.microsoft.com/office/powerpoint/2010/main" val="34769793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artalom helye 2">
            <a:extLst>
              <a:ext uri="{FF2B5EF4-FFF2-40B4-BE49-F238E27FC236}">
                <a16:creationId xmlns:a16="http://schemas.microsoft.com/office/drawing/2014/main" id="{C132E989-9E7C-444E-9414-2694DBD677B5}"/>
              </a:ext>
            </a:extLst>
          </p:cNvPr>
          <p:cNvSpPr>
            <a:spLocks noGrp="1" noChangeArrowheads="1"/>
          </p:cNvSpPr>
          <p:nvPr>
            <p:ph idx="1"/>
          </p:nvPr>
        </p:nvSpPr>
        <p:spPr>
          <a:xfrm>
            <a:off x="1619250" y="115888"/>
            <a:ext cx="7345363" cy="6586537"/>
          </a:xfrm>
        </p:spPr>
        <p:txBody>
          <a:bodyPr/>
          <a:lstStyle/>
          <a:p>
            <a:pPr algn="just">
              <a:buFontTx/>
              <a:buChar char="-"/>
            </a:pPr>
            <a:r>
              <a:rPr lang="hu-HU" altLang="hu-HU" sz="2000" b="1"/>
              <a:t>Életfogytig tartó szabadságvesztés esetén rendelkezés</a:t>
            </a:r>
            <a:r>
              <a:rPr lang="hu-HU" altLang="hu-HU" sz="2000"/>
              <a:t>: Az életfogytig tartó szabadságvesztés esetén a feltételes szabadságra bocsátás legkorábbi időpontjának későbbi időpontban történő meghatározását vagy a feltételes szabadságra bocsátás lehetőségének kizárását a </a:t>
            </a:r>
            <a:r>
              <a:rPr lang="hu-HU" altLang="hu-HU" sz="2000" b="1"/>
              <a:t>büntetés súlyosításának</a:t>
            </a:r>
            <a:r>
              <a:rPr lang="hu-HU" altLang="hu-HU" sz="2000"/>
              <a:t>, az erre irányuló fellebbezést a </a:t>
            </a:r>
            <a:r>
              <a:rPr lang="hu-HU" altLang="hu-HU" sz="2000" b="1"/>
              <a:t>vádlott terhére bejelentettnek</a:t>
            </a:r>
            <a:r>
              <a:rPr lang="hu-HU" altLang="hu-HU" sz="2000"/>
              <a:t> kell tekinteni.</a:t>
            </a:r>
          </a:p>
          <a:p>
            <a:pPr algn="just">
              <a:buFontTx/>
              <a:buChar char="-"/>
            </a:pPr>
            <a:endParaRPr lang="hu-HU" altLang="hu-HU" sz="2000"/>
          </a:p>
        </p:txBody>
      </p:sp>
    </p:spTree>
    <p:extLst>
      <p:ext uri="{BB962C8B-B14F-4D97-AF65-F5344CB8AC3E}">
        <p14:creationId xmlns:p14="http://schemas.microsoft.com/office/powerpoint/2010/main" val="20224423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artalom helye 2">
            <a:extLst>
              <a:ext uri="{FF2B5EF4-FFF2-40B4-BE49-F238E27FC236}">
                <a16:creationId xmlns:a16="http://schemas.microsoft.com/office/drawing/2014/main" id="{F241AC4A-C034-F54F-AC7B-580218E9DB21}"/>
              </a:ext>
            </a:extLst>
          </p:cNvPr>
          <p:cNvSpPr>
            <a:spLocks noGrp="1" noChangeArrowheads="1"/>
          </p:cNvSpPr>
          <p:nvPr>
            <p:ph idx="1"/>
          </p:nvPr>
        </p:nvSpPr>
        <p:spPr>
          <a:xfrm>
            <a:off x="1619250" y="115888"/>
            <a:ext cx="7345363" cy="6626225"/>
          </a:xfrm>
        </p:spPr>
        <p:txBody>
          <a:bodyPr/>
          <a:lstStyle/>
          <a:p>
            <a:pPr algn="just">
              <a:buFontTx/>
              <a:buChar char="-"/>
            </a:pPr>
            <a:r>
              <a:rPr lang="hu-HU" altLang="hu-HU" sz="2000" b="1" dirty="0"/>
              <a:t>Kiegészítő rendelkezések</a:t>
            </a:r>
            <a:r>
              <a:rPr lang="hu-HU" altLang="hu-HU" sz="2000" dirty="0"/>
              <a:t>: </a:t>
            </a:r>
          </a:p>
          <a:p>
            <a:pPr algn="just">
              <a:buFont typeface="Wingdings" pitchFamily="2" charset="2"/>
              <a:buChar char="§"/>
            </a:pPr>
            <a:r>
              <a:rPr lang="hu-HU" altLang="hu-HU" sz="2000" dirty="0"/>
              <a:t>Ha az elsőfokú bíróság az </a:t>
            </a:r>
            <a:r>
              <a:rPr lang="hu-HU" altLang="hu-HU" sz="2000" b="1" i="1" dirty="0"/>
              <a:t>elkobzásról, a vagyonelkobzásról, illetve az elektronikus adat végleges hozzáférhetetlenné tételéről</a:t>
            </a:r>
            <a:r>
              <a:rPr lang="hu-HU" altLang="hu-HU" sz="2000" dirty="0"/>
              <a:t> a törvény rendelkezése ellenére nem rendelkezett, a tényállás azonban a döntéshez szükséges adatokat tartalmazza, erről a másodfokú bíróság is határozhat abban az esetben is, ha a terhelt terhére nem jelentettek be fellebbezést.</a:t>
            </a:r>
          </a:p>
          <a:p>
            <a:pPr algn="just">
              <a:buFont typeface="Wingdings" pitchFamily="2" charset="2"/>
              <a:buChar char="§"/>
            </a:pPr>
            <a:r>
              <a:rPr lang="hu-HU" altLang="hu-HU" sz="2000" b="1" i="1" dirty="0"/>
              <a:t>Ha az elsőfokú bíróság szabálysértés miatt alkalmazott jogkövetkezményt</a:t>
            </a:r>
            <a:r>
              <a:rPr lang="hu-HU" altLang="hu-HU" sz="2000" dirty="0"/>
              <a:t>, e jogkövetkezmény a másodfokú eljárásban akkor súlyosítható, ha a fellebbezés a felmentő rendelkezés ellen irányul, vagy az a szabálysértés miatt alkalmazott jogkövetkezmény súlyosítását célozza.</a:t>
            </a:r>
          </a:p>
          <a:p>
            <a:pPr algn="just">
              <a:buFont typeface="Wingdings" pitchFamily="2" charset="2"/>
              <a:buChar char="v"/>
            </a:pPr>
            <a:endParaRPr lang="hu-HU" altLang="hu-HU" sz="2000" dirty="0"/>
          </a:p>
        </p:txBody>
      </p:sp>
    </p:spTree>
    <p:extLst>
      <p:ext uri="{BB962C8B-B14F-4D97-AF65-F5344CB8AC3E}">
        <p14:creationId xmlns:p14="http://schemas.microsoft.com/office/powerpoint/2010/main" val="10973994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Cím 1">
            <a:extLst>
              <a:ext uri="{FF2B5EF4-FFF2-40B4-BE49-F238E27FC236}">
                <a16:creationId xmlns:a16="http://schemas.microsoft.com/office/drawing/2014/main" id="{EA498D5C-C23B-914E-AFC9-6C47862E3787}"/>
              </a:ext>
            </a:extLst>
          </p:cNvPr>
          <p:cNvSpPr>
            <a:spLocks noGrp="1" noChangeArrowheads="1"/>
          </p:cNvSpPr>
          <p:nvPr>
            <p:ph type="title"/>
          </p:nvPr>
        </p:nvSpPr>
        <p:spPr>
          <a:xfrm>
            <a:off x="1476375" y="113645"/>
            <a:ext cx="7210425" cy="1143000"/>
          </a:xfrm>
        </p:spPr>
        <p:txBody>
          <a:bodyPr/>
          <a:lstStyle/>
          <a:p>
            <a:r>
              <a:rPr lang="hu-HU" altLang="hu-HU" sz="2400" b="1" dirty="0"/>
              <a:t>A fellebbezés elintézésének előkészítése</a:t>
            </a:r>
          </a:p>
        </p:txBody>
      </p:sp>
      <p:sp>
        <p:nvSpPr>
          <p:cNvPr id="38915" name="Tartalom helye 2">
            <a:extLst>
              <a:ext uri="{FF2B5EF4-FFF2-40B4-BE49-F238E27FC236}">
                <a16:creationId xmlns:a16="http://schemas.microsoft.com/office/drawing/2014/main" id="{836F71C8-1D21-EC4F-918F-FD2F9088D838}"/>
              </a:ext>
            </a:extLst>
          </p:cNvPr>
          <p:cNvSpPr>
            <a:spLocks noGrp="1" noChangeArrowheads="1"/>
          </p:cNvSpPr>
          <p:nvPr>
            <p:ph idx="1"/>
          </p:nvPr>
        </p:nvSpPr>
        <p:spPr>
          <a:xfrm>
            <a:off x="1476375" y="1285245"/>
            <a:ext cx="7416800" cy="5141913"/>
          </a:xfrm>
        </p:spPr>
        <p:txBody>
          <a:bodyPr/>
          <a:lstStyle/>
          <a:p>
            <a:pPr marL="0" indent="0" algn="just">
              <a:buFontTx/>
              <a:buNone/>
            </a:pPr>
            <a:r>
              <a:rPr lang="hu-HU" altLang="hu-HU" sz="1600" b="1" dirty="0"/>
              <a:t>A másodfokú bíróság tanácsának elnöke</a:t>
            </a:r>
          </a:p>
          <a:p>
            <a:pPr marL="0" indent="0" algn="just">
              <a:buFontTx/>
              <a:buNone/>
            </a:pPr>
            <a:r>
              <a:rPr lang="hu-HU" altLang="hu-HU" sz="1600" dirty="0"/>
              <a:t>a) intézkedik - szükség esetén - a hiányok pótlása, az ügyiratok kiegészítése, új ügyiratok beszerzése vagy az elsőfokú bíróságtól felvilágosítás megszerzése iránt,</a:t>
            </a:r>
          </a:p>
          <a:p>
            <a:pPr marL="0" indent="0" algn="just">
              <a:buFontTx/>
              <a:buNone/>
            </a:pPr>
            <a:r>
              <a:rPr lang="hu-HU" altLang="hu-HU" sz="1600" dirty="0"/>
              <a:t>b) az ügyiratokat visszaküldi az elsőfokú bíróságnak, ha a fellebbezéseket visszavonták,</a:t>
            </a:r>
          </a:p>
          <a:p>
            <a:pPr marL="0" indent="0" algn="just">
              <a:buFontTx/>
              <a:buNone/>
            </a:pPr>
            <a:r>
              <a:rPr lang="hu-HU" altLang="hu-HU" sz="1600" dirty="0"/>
              <a:t>c) a vádlottnak és a védőnek kézbesíti a más által bejelentett fellebbezést és a másodfokú bíróság mellett működő ügyészség indítványát,</a:t>
            </a:r>
          </a:p>
          <a:p>
            <a:pPr marL="0" indent="0" algn="just">
              <a:buFontTx/>
              <a:buNone/>
            </a:pPr>
            <a:r>
              <a:rPr lang="hu-HU" altLang="hu-HU" sz="1600" dirty="0"/>
              <a:t>d) a vádlott vagy a védő fellebbezésének indokolását megküldi a másodfokú bíróság mellett működő ügyészségnek, ha azt a másodfokú bíróság előtt terjesztették elő és közvetlenül még nem küldték meg neki,</a:t>
            </a:r>
          </a:p>
          <a:p>
            <a:pPr marL="0" indent="0" algn="just">
              <a:buFontTx/>
              <a:buNone/>
            </a:pPr>
            <a:r>
              <a:rPr lang="hu-HU" altLang="hu-HU" sz="1600" dirty="0"/>
              <a:t>e) vizsgálja, hogy a másodfokú eljárásban kötelező-e az ügyész és a védő részvétele,</a:t>
            </a:r>
          </a:p>
          <a:p>
            <a:pPr marL="0" indent="0" algn="just">
              <a:buFontTx/>
              <a:buNone/>
            </a:pPr>
            <a:r>
              <a:rPr lang="hu-HU" altLang="hu-HU" sz="1600" dirty="0"/>
              <a:t>f) vizsgálja, szükséges-e személyi szabadságot érintő bírói engedélyes kényszerintézkedéssel kapcsolatban határozni – Be. 602. §.</a:t>
            </a:r>
          </a:p>
          <a:p>
            <a:pPr marL="0" indent="0" algn="just">
              <a:buFontTx/>
              <a:buNone/>
            </a:pPr>
            <a:endParaRPr lang="hu-HU" altLang="hu-HU" sz="1800" dirty="0"/>
          </a:p>
        </p:txBody>
      </p:sp>
    </p:spTree>
    <p:extLst>
      <p:ext uri="{BB962C8B-B14F-4D97-AF65-F5344CB8AC3E}">
        <p14:creationId xmlns:p14="http://schemas.microsoft.com/office/powerpoint/2010/main" val="14364466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artalom helye 2">
            <a:extLst>
              <a:ext uri="{FF2B5EF4-FFF2-40B4-BE49-F238E27FC236}">
                <a16:creationId xmlns:a16="http://schemas.microsoft.com/office/drawing/2014/main" id="{739587A6-1768-664B-B9EC-F4CACF2B0F88}"/>
              </a:ext>
            </a:extLst>
          </p:cNvPr>
          <p:cNvSpPr>
            <a:spLocks noGrp="1" noChangeArrowheads="1"/>
          </p:cNvSpPr>
          <p:nvPr>
            <p:ph idx="1"/>
          </p:nvPr>
        </p:nvSpPr>
        <p:spPr>
          <a:xfrm>
            <a:off x="1547813" y="260350"/>
            <a:ext cx="7416800" cy="6481763"/>
          </a:xfrm>
        </p:spPr>
        <p:txBody>
          <a:bodyPr/>
          <a:lstStyle/>
          <a:p>
            <a:pPr marL="0" indent="0" algn="just">
              <a:buFontTx/>
              <a:buNone/>
            </a:pPr>
            <a:r>
              <a:rPr lang="hu-HU" altLang="hu-HU" sz="2000" dirty="0"/>
              <a:t>- A tanács elnöke az ügyiratok érkezésétől számított két hónapon belül a lehető legközelebbi határnapra </a:t>
            </a:r>
            <a:r>
              <a:rPr lang="hu-HU" altLang="hu-HU" sz="2000" b="1" dirty="0"/>
              <a:t>a fellebbezés elbírálására tanácsülést, nyilvános ülést vagy tárgyalást tűz ki</a:t>
            </a:r>
            <a:r>
              <a:rPr lang="hu-HU" altLang="hu-HU" sz="2000" dirty="0"/>
              <a:t>.</a:t>
            </a:r>
          </a:p>
          <a:p>
            <a:pPr marL="0" indent="0" algn="just">
              <a:buFontTx/>
              <a:buNone/>
            </a:pPr>
            <a:endParaRPr lang="hu-HU" altLang="hu-HU" sz="2000" dirty="0"/>
          </a:p>
          <a:p>
            <a:pPr marL="0" indent="0" algn="just">
              <a:buFontTx/>
              <a:buNone/>
            </a:pPr>
            <a:r>
              <a:rPr lang="hu-HU" altLang="hu-HU" sz="2000" dirty="0"/>
              <a:t>- A másodfokú bíróság </a:t>
            </a:r>
            <a:r>
              <a:rPr lang="hu-HU" altLang="hu-HU" sz="2000" b="1" dirty="0"/>
              <a:t>a tárgyalás előtt bizonyítást rendelhet el</a:t>
            </a:r>
            <a:r>
              <a:rPr lang="hu-HU" altLang="hu-HU" sz="2000" dirty="0"/>
              <a:t>, és a tanács elnöke az emiatt szükséges intézkedéseket megteheti.</a:t>
            </a:r>
          </a:p>
          <a:p>
            <a:pPr marL="0" indent="0" algn="just">
              <a:buFontTx/>
              <a:buNone/>
            </a:pPr>
            <a:endParaRPr lang="hu-HU" altLang="hu-HU" sz="2000" dirty="0"/>
          </a:p>
        </p:txBody>
      </p:sp>
    </p:spTree>
    <p:extLst>
      <p:ext uri="{BB962C8B-B14F-4D97-AF65-F5344CB8AC3E}">
        <p14:creationId xmlns:p14="http://schemas.microsoft.com/office/powerpoint/2010/main" val="11983985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Cím 1">
            <a:extLst>
              <a:ext uri="{FF2B5EF4-FFF2-40B4-BE49-F238E27FC236}">
                <a16:creationId xmlns:a16="http://schemas.microsoft.com/office/drawing/2014/main" id="{BDF61992-98CB-1547-9814-D93787E7F555}"/>
              </a:ext>
            </a:extLst>
          </p:cNvPr>
          <p:cNvSpPr>
            <a:spLocks noGrp="1" noChangeArrowheads="1"/>
          </p:cNvSpPr>
          <p:nvPr>
            <p:ph type="title"/>
          </p:nvPr>
        </p:nvSpPr>
        <p:spPr>
          <a:xfrm>
            <a:off x="1476375" y="274638"/>
            <a:ext cx="7210425" cy="1143000"/>
          </a:xfrm>
        </p:spPr>
        <p:txBody>
          <a:bodyPr/>
          <a:lstStyle/>
          <a:p>
            <a:r>
              <a:rPr lang="hu-HU" altLang="hu-HU" sz="2400" b="1" dirty="0"/>
              <a:t>A fellebbezés elutasítása, áttétel, az eljárás felfüggesztése</a:t>
            </a:r>
            <a:endParaRPr lang="hu-HU" altLang="hu-HU" sz="3600" dirty="0"/>
          </a:p>
        </p:txBody>
      </p:sp>
      <p:sp>
        <p:nvSpPr>
          <p:cNvPr id="40963" name="Tartalom helye 2">
            <a:extLst>
              <a:ext uri="{FF2B5EF4-FFF2-40B4-BE49-F238E27FC236}">
                <a16:creationId xmlns:a16="http://schemas.microsoft.com/office/drawing/2014/main" id="{CAEBAF8A-EB2F-2843-A9B7-7A465348CA20}"/>
              </a:ext>
            </a:extLst>
          </p:cNvPr>
          <p:cNvSpPr>
            <a:spLocks noGrp="1" noChangeArrowheads="1"/>
          </p:cNvSpPr>
          <p:nvPr>
            <p:ph idx="1"/>
          </p:nvPr>
        </p:nvSpPr>
        <p:spPr>
          <a:xfrm>
            <a:off x="1619250" y="1628775"/>
            <a:ext cx="7345363" cy="5068888"/>
          </a:xfrm>
        </p:spPr>
        <p:txBody>
          <a:bodyPr/>
          <a:lstStyle/>
          <a:p>
            <a:pPr marL="0" indent="0" algn="just">
              <a:buFontTx/>
              <a:buNone/>
            </a:pPr>
            <a:r>
              <a:rPr lang="hu-HU" altLang="hu-HU" sz="2000"/>
              <a:t>- A másodfokú bíróság a </a:t>
            </a:r>
            <a:r>
              <a:rPr lang="hu-HU" altLang="hu-HU" sz="2000" b="1"/>
              <a:t>fellebbezést elutasítja</a:t>
            </a:r>
            <a:r>
              <a:rPr lang="hu-HU" altLang="hu-HU" sz="2000"/>
              <a:t>, ha az 588. § (1) bekezdésében felsorolt esetekben az elsőfokú bíróság elmulasztotta a fellebbezés elutasítását.</a:t>
            </a:r>
          </a:p>
          <a:p>
            <a:pPr marL="0" indent="0" algn="just">
              <a:buFontTx/>
              <a:buNone/>
            </a:pPr>
            <a:endParaRPr lang="hu-HU" altLang="hu-HU" sz="2000"/>
          </a:p>
          <a:p>
            <a:pPr marL="0" indent="0" algn="just">
              <a:buFontTx/>
              <a:buNone/>
            </a:pPr>
            <a:r>
              <a:rPr lang="hu-HU" altLang="hu-HU" sz="2000"/>
              <a:t>- Ha a másodfokú bíróságnak a fellebbezés elbírálására nincs hatásköre vagy illetékessége, az ügyiratokat tanácsülésen </a:t>
            </a:r>
            <a:r>
              <a:rPr lang="hu-HU" altLang="hu-HU" sz="2000" b="1"/>
              <a:t>a hatáskörrel és illetékességgel rendelkező bírósághoz teszi át</a:t>
            </a:r>
            <a:r>
              <a:rPr lang="hu-HU" altLang="hu-HU" sz="2000"/>
              <a:t>.</a:t>
            </a:r>
          </a:p>
          <a:p>
            <a:pPr marL="0" indent="0" algn="just">
              <a:buFontTx/>
              <a:buNone/>
            </a:pPr>
            <a:endParaRPr lang="hu-HU" altLang="hu-HU" sz="2000"/>
          </a:p>
          <a:p>
            <a:pPr marL="0" indent="0" algn="just">
              <a:buFontTx/>
              <a:buNone/>
            </a:pPr>
            <a:r>
              <a:rPr lang="hu-HU" altLang="hu-HU" sz="2000"/>
              <a:t>- A másodfokú bíróság </a:t>
            </a:r>
            <a:r>
              <a:rPr lang="hu-HU" altLang="hu-HU" sz="2000" b="1"/>
              <a:t>az eljárást tanácsülésen felfüggesztheti</a:t>
            </a:r>
            <a:r>
              <a:rPr lang="hu-HU" altLang="hu-HU" sz="2000"/>
              <a:t> a 487. §-ban, a 488. § (1) bekezdés a), c) és d)-g) pontjában, valamint a 489-490. §-ban meghatározott okokból.</a:t>
            </a:r>
          </a:p>
          <a:p>
            <a:pPr marL="0" indent="0" algn="just">
              <a:buFontTx/>
              <a:buNone/>
            </a:pPr>
            <a:endParaRPr lang="hu-HU" altLang="hu-HU" sz="2000"/>
          </a:p>
        </p:txBody>
      </p:sp>
    </p:spTree>
    <p:extLst>
      <p:ext uri="{BB962C8B-B14F-4D97-AF65-F5344CB8AC3E}">
        <p14:creationId xmlns:p14="http://schemas.microsoft.com/office/powerpoint/2010/main" val="42830521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ím 1">
            <a:extLst>
              <a:ext uri="{FF2B5EF4-FFF2-40B4-BE49-F238E27FC236}">
                <a16:creationId xmlns:a16="http://schemas.microsoft.com/office/drawing/2014/main" id="{B2E9C14E-8B9B-7344-A487-7B5BEEA4F86F}"/>
              </a:ext>
            </a:extLst>
          </p:cNvPr>
          <p:cNvSpPr>
            <a:spLocks noGrp="1" noChangeArrowheads="1"/>
          </p:cNvSpPr>
          <p:nvPr>
            <p:ph type="title"/>
          </p:nvPr>
        </p:nvSpPr>
        <p:spPr>
          <a:xfrm>
            <a:off x="1619250" y="274638"/>
            <a:ext cx="7067550" cy="633412"/>
          </a:xfrm>
        </p:spPr>
        <p:txBody>
          <a:bodyPr/>
          <a:lstStyle/>
          <a:p>
            <a:r>
              <a:rPr lang="hu-HU" altLang="hu-HU" sz="2400" b="1" dirty="0"/>
              <a:t>A tanácsülés</a:t>
            </a:r>
          </a:p>
        </p:txBody>
      </p:sp>
      <p:sp>
        <p:nvSpPr>
          <p:cNvPr id="41987" name="Tartalom helye 2">
            <a:extLst>
              <a:ext uri="{FF2B5EF4-FFF2-40B4-BE49-F238E27FC236}">
                <a16:creationId xmlns:a16="http://schemas.microsoft.com/office/drawing/2014/main" id="{0E6C8024-8F31-FA4F-8530-C6CD23618DDB}"/>
              </a:ext>
            </a:extLst>
          </p:cNvPr>
          <p:cNvSpPr>
            <a:spLocks noGrp="1" noChangeArrowheads="1"/>
          </p:cNvSpPr>
          <p:nvPr>
            <p:ph idx="1"/>
          </p:nvPr>
        </p:nvSpPr>
        <p:spPr>
          <a:xfrm>
            <a:off x="1619250" y="1052513"/>
            <a:ext cx="7345363" cy="5689600"/>
          </a:xfrm>
        </p:spPr>
        <p:txBody>
          <a:bodyPr/>
          <a:lstStyle/>
          <a:p>
            <a:pPr marL="0" indent="0" algn="just">
              <a:buFontTx/>
              <a:buNone/>
            </a:pPr>
            <a:r>
              <a:rPr lang="hu-HU" altLang="hu-HU" sz="1600" b="1"/>
              <a:t>A másodfokú bíróság tanácsülésen határoz</a:t>
            </a:r>
          </a:p>
          <a:p>
            <a:pPr marL="0" indent="0" algn="just">
              <a:buFontTx/>
              <a:buNone/>
            </a:pPr>
            <a:r>
              <a:rPr lang="hu-HU" altLang="hu-HU" sz="1600"/>
              <a:t>a) a fellebbezés elutasításáról, az ügy áttételéről, az ügyek egyesítéséről vagy elkülönítéséről, az eljárás felfüggesztéséről,</a:t>
            </a:r>
          </a:p>
          <a:p>
            <a:pPr marL="0" indent="0" algn="just">
              <a:buFontTx/>
              <a:buNone/>
            </a:pPr>
            <a:r>
              <a:rPr lang="hu-HU" altLang="hu-HU" sz="1600"/>
              <a:t>b) a vádlott felmentéséről vagy az eljárás vele szemben történő megszüntetéséről,</a:t>
            </a:r>
          </a:p>
          <a:p>
            <a:pPr marL="0" indent="0" algn="just">
              <a:buFontTx/>
              <a:buNone/>
            </a:pPr>
            <a:r>
              <a:rPr lang="hu-HU" altLang="hu-HU" sz="1600"/>
              <a:t>c) a fellebbezéssel nem érintett vádlott felmentéséről vagy az eljárás vele szemben történő megszüntetéséről, feltéve, hogy e rendelkezéseket a fellebbezéssel érintett vádlott esetében is tanácsülésen hozza meg,</a:t>
            </a:r>
          </a:p>
          <a:p>
            <a:pPr marL="0" indent="0" algn="just">
              <a:buFontTx/>
              <a:buNone/>
            </a:pPr>
            <a:r>
              <a:rPr lang="hu-HU" altLang="hu-HU" sz="1600"/>
              <a:t>d) ha az elsőfokú bíróság az ítéletét a 608. § (1) bekezdésében meghatározott eljárási szabálysértéssel hozta meg,</a:t>
            </a:r>
          </a:p>
          <a:p>
            <a:pPr marL="0" indent="0" algn="just">
              <a:buFontTx/>
              <a:buNone/>
            </a:pPr>
            <a:r>
              <a:rPr lang="hu-HU" altLang="hu-HU" sz="1600"/>
              <a:t>e) ha az elsőfokú bíróság a büntetőeljárást a 492. § alapján szüntette meg,</a:t>
            </a:r>
          </a:p>
          <a:p>
            <a:pPr marL="0" indent="0" algn="just">
              <a:buFontTx/>
              <a:buNone/>
            </a:pPr>
            <a:r>
              <a:rPr lang="hu-HU" altLang="hu-HU" sz="1600"/>
              <a:t>f) ha a fellebbezést kizárólag az 583. § (3) bekezdés b) pontja alapján jelentették be,</a:t>
            </a:r>
          </a:p>
          <a:p>
            <a:pPr marL="0" indent="0" algn="just">
              <a:buFontTx/>
              <a:buNone/>
            </a:pPr>
            <a:r>
              <a:rPr lang="hu-HU" altLang="hu-HU" sz="1600"/>
              <a:t>g) ha az elsőfokú bíróság nem ügydöntő végzése elleni fellebbezés bizonyítás felvétele nélkül elbírálható.</a:t>
            </a:r>
          </a:p>
          <a:p>
            <a:pPr marL="0" indent="0" algn="just">
              <a:buFontTx/>
              <a:buNone/>
            </a:pPr>
            <a:r>
              <a:rPr lang="hu-HU" altLang="hu-HU" sz="1600"/>
              <a:t>h) akkor is, ha az ítélet ellen a vádlott terhére nem jelentettek be fellebbezést, vagy a vádlott terhére bejelentett fellebbezés kizárólag az 583. § (3) bekezdés a), vagy c) pontján alapszik, és nyilvános ülés vagy tárgyalás kitűzését az ügyészség, a vádlott, a védő vagy a fellebbező nem indítványozza.</a:t>
            </a:r>
          </a:p>
          <a:p>
            <a:pPr marL="0" indent="0" algn="just">
              <a:buFontTx/>
              <a:buNone/>
            </a:pPr>
            <a:endParaRPr lang="hu-HU" altLang="hu-HU" sz="2000"/>
          </a:p>
        </p:txBody>
      </p:sp>
    </p:spTree>
    <p:extLst>
      <p:ext uri="{BB962C8B-B14F-4D97-AF65-F5344CB8AC3E}">
        <p14:creationId xmlns:p14="http://schemas.microsoft.com/office/powerpoint/2010/main" val="171039602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0712CAA4-EF0A-428B-92A9-3F0FABC7B066}"/>
              </a:ext>
            </a:extLst>
          </p:cNvPr>
          <p:cNvSpPr>
            <a:spLocks noGrp="1"/>
          </p:cNvSpPr>
          <p:nvPr>
            <p:ph idx="1"/>
          </p:nvPr>
        </p:nvSpPr>
        <p:spPr>
          <a:xfrm>
            <a:off x="1619250" y="188913"/>
            <a:ext cx="7273925" cy="6553200"/>
          </a:xfrm>
        </p:spPr>
        <p:txBody>
          <a:bodyPr/>
          <a:lstStyle/>
          <a:p>
            <a:pPr algn="just">
              <a:buFontTx/>
              <a:buChar char="-"/>
              <a:defRPr/>
            </a:pPr>
            <a:r>
              <a:rPr lang="hu-HU" sz="2000" dirty="0"/>
              <a:t>A tanács elnöke </a:t>
            </a:r>
            <a:r>
              <a:rPr lang="hu-HU" sz="2000" b="1" dirty="0"/>
              <a:t>tanácsülésre tartozó ügyben nyilvános ülést vagy tárgyalást tűzhet ki. </a:t>
            </a:r>
            <a:r>
              <a:rPr lang="hu-HU" sz="2000" b="1" dirty="0">
                <a:sym typeface="Wingdings" panose="05000000000000000000" pitchFamily="2" charset="2"/>
              </a:rPr>
              <a:t> </a:t>
            </a:r>
            <a:r>
              <a:rPr lang="hu-HU" sz="2000" dirty="0">
                <a:sym typeface="Wingdings" panose="05000000000000000000" pitchFamily="2" charset="2"/>
              </a:rPr>
              <a:t>Ha a másodfokú bíróság tanácsülésen állapítja meg, hogy az ügy tanácsülésen nem intézhető el, az ügyet nyilvános ülésre vagy tárgyalásra tűzi ki. A másodfokú bíróság a tanácsülésen hozható határozatot nyilvános ülésen vagy tárgyaláson is meghozhatja, ha az ennek alapjául szolgáló okot a nyilvános ülésen vagy a tárgyaláson észleli.</a:t>
            </a:r>
            <a:endParaRPr lang="hu-HU" sz="2000" dirty="0"/>
          </a:p>
          <a:p>
            <a:pPr marL="0" indent="0" algn="just">
              <a:buFontTx/>
              <a:buNone/>
              <a:defRPr/>
            </a:pPr>
            <a:endParaRPr lang="hu-HU" sz="2000" b="1" dirty="0"/>
          </a:p>
          <a:p>
            <a:pPr algn="just">
              <a:buFontTx/>
              <a:buChar char="-"/>
              <a:defRPr/>
            </a:pPr>
            <a:r>
              <a:rPr lang="hu-HU" sz="2000" b="1" dirty="0"/>
              <a:t>A tanács elnöke az ügyészséget, a vádlottat, a védőt és a fellebbezőt értesíti a tanácsülés kitűzéséről, a tanácsülés időpontjáról és tájékoztatja arról, </a:t>
            </a:r>
            <a:r>
              <a:rPr lang="hu-HU" sz="2000" dirty="0"/>
              <a:t>hogy nyolc napon belül a más által bejelentett fellebbezésre, indítványra vagy nyilatkozatra észrevételeket tehetnek.</a:t>
            </a:r>
          </a:p>
        </p:txBody>
      </p:sp>
    </p:spTree>
    <p:extLst>
      <p:ext uri="{BB962C8B-B14F-4D97-AF65-F5344CB8AC3E}">
        <p14:creationId xmlns:p14="http://schemas.microsoft.com/office/powerpoint/2010/main" val="30047037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Cím 1">
            <a:extLst>
              <a:ext uri="{FF2B5EF4-FFF2-40B4-BE49-F238E27FC236}">
                <a16:creationId xmlns:a16="http://schemas.microsoft.com/office/drawing/2014/main" id="{9BEC60D6-0211-4E4A-9F10-32291828D5E5}"/>
              </a:ext>
            </a:extLst>
          </p:cNvPr>
          <p:cNvSpPr>
            <a:spLocks noGrp="1" noChangeArrowheads="1"/>
          </p:cNvSpPr>
          <p:nvPr>
            <p:ph type="title"/>
          </p:nvPr>
        </p:nvSpPr>
        <p:spPr>
          <a:xfrm>
            <a:off x="1547813" y="274638"/>
            <a:ext cx="7138987" cy="1143000"/>
          </a:xfrm>
        </p:spPr>
        <p:txBody>
          <a:bodyPr/>
          <a:lstStyle/>
          <a:p>
            <a:r>
              <a:rPr lang="hu-HU" altLang="hu-HU" sz="2400" b="1" dirty="0"/>
              <a:t>A nyilvános ülés</a:t>
            </a:r>
          </a:p>
        </p:txBody>
      </p:sp>
      <p:sp>
        <p:nvSpPr>
          <p:cNvPr id="3" name="Tartalom helye 2">
            <a:extLst>
              <a:ext uri="{FF2B5EF4-FFF2-40B4-BE49-F238E27FC236}">
                <a16:creationId xmlns:a16="http://schemas.microsoft.com/office/drawing/2014/main" id="{2A2E150C-876D-455B-99CE-6D0A112F1BFA}"/>
              </a:ext>
            </a:extLst>
          </p:cNvPr>
          <p:cNvSpPr>
            <a:spLocks noGrp="1"/>
          </p:cNvSpPr>
          <p:nvPr>
            <p:ph idx="1"/>
          </p:nvPr>
        </p:nvSpPr>
        <p:spPr>
          <a:xfrm>
            <a:off x="1547813" y="1196975"/>
            <a:ext cx="7416800" cy="5545138"/>
          </a:xfrm>
        </p:spPr>
        <p:txBody>
          <a:bodyPr/>
          <a:lstStyle/>
          <a:p>
            <a:pPr marL="0" indent="0" algn="just">
              <a:buNone/>
              <a:defRPr/>
            </a:pPr>
            <a:r>
              <a:rPr lang="hu-HU" sz="2000" b="1" dirty="0"/>
              <a:t>A másodfokú bíróság a fellebbezés elintézésére nyilvános ülést tart, kivéve, ha az ügy tanácsülésen intézhető el, vagy tárgyalást kell tartani. (fő eljárási forma)</a:t>
            </a:r>
          </a:p>
          <a:p>
            <a:pPr marL="0" indent="0" algn="just">
              <a:buFontTx/>
              <a:buNone/>
              <a:defRPr/>
            </a:pPr>
            <a:endParaRPr lang="hu-HU" sz="2000" dirty="0"/>
          </a:p>
          <a:p>
            <a:pPr marL="0" indent="0" algn="just">
              <a:buFontTx/>
              <a:buNone/>
              <a:defRPr/>
            </a:pPr>
            <a:r>
              <a:rPr lang="hu-HU" sz="2000" dirty="0"/>
              <a:t>- </a:t>
            </a:r>
            <a:r>
              <a:rPr lang="hu-HU" sz="2000" b="1" dirty="0"/>
              <a:t>A másodfokú bíróság a nyilvános ülésen</a:t>
            </a:r>
          </a:p>
          <a:p>
            <a:pPr marL="0" indent="0" algn="just">
              <a:buFontTx/>
              <a:buNone/>
              <a:defRPr/>
            </a:pPr>
            <a:r>
              <a:rPr lang="hu-HU" sz="2000" dirty="0"/>
              <a:t>a) az elsőfokú bíróság ítéletének részbeni megalapozatlansága esetén megállapíthatja a hiánytalan, illetve a helyes tényállást, ha az az elsőfokú bíróság által lefolytatott bizonyítást érintő ügyiratok tartalma vagy ténybeli következtetés útján lehetséges,</a:t>
            </a:r>
          </a:p>
          <a:p>
            <a:pPr marL="0" indent="0" algn="just">
              <a:buFontTx/>
              <a:buNone/>
              <a:defRPr/>
            </a:pPr>
            <a:r>
              <a:rPr lang="hu-HU" sz="2000" dirty="0"/>
              <a:t>b) az ügyben a vádlottat a büntetéskiszabási körülmények további tisztázása érdekében meghallgathatja.</a:t>
            </a:r>
          </a:p>
          <a:p>
            <a:pPr marL="0" indent="0" algn="just">
              <a:buFontTx/>
              <a:buNone/>
              <a:defRPr/>
            </a:pPr>
            <a:endParaRPr lang="hu-HU" sz="2000" dirty="0"/>
          </a:p>
        </p:txBody>
      </p:sp>
    </p:spTree>
    <p:extLst>
      <p:ext uri="{BB962C8B-B14F-4D97-AF65-F5344CB8AC3E}">
        <p14:creationId xmlns:p14="http://schemas.microsoft.com/office/powerpoint/2010/main" val="382861984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B87DAA23-1D64-480F-9D4A-E1507FD9007F}"/>
              </a:ext>
            </a:extLst>
          </p:cNvPr>
          <p:cNvSpPr>
            <a:spLocks noGrp="1"/>
          </p:cNvSpPr>
          <p:nvPr>
            <p:ph idx="1"/>
          </p:nvPr>
        </p:nvSpPr>
        <p:spPr>
          <a:xfrm>
            <a:off x="1547813" y="188913"/>
            <a:ext cx="7416800" cy="6480175"/>
          </a:xfrm>
        </p:spPr>
        <p:txBody>
          <a:bodyPr/>
          <a:lstStyle/>
          <a:p>
            <a:pPr algn="just">
              <a:buFontTx/>
              <a:buChar char="-"/>
              <a:defRPr/>
            </a:pPr>
            <a:r>
              <a:rPr lang="hu-HU" sz="2000" dirty="0"/>
              <a:t>A nyilvános ülésen az ügy előadása - ha azt a jelenlévők nem indítványozzák - mellőzhető.</a:t>
            </a:r>
          </a:p>
          <a:p>
            <a:pPr marL="0" indent="0" algn="just">
              <a:buFontTx/>
              <a:buNone/>
              <a:defRPr/>
            </a:pPr>
            <a:endParaRPr lang="hu-HU" sz="2000" dirty="0"/>
          </a:p>
          <a:p>
            <a:pPr algn="just">
              <a:buFontTx/>
              <a:buChar char="-"/>
              <a:defRPr/>
            </a:pPr>
            <a:r>
              <a:rPr lang="hu-HU" sz="2000" b="1" dirty="0"/>
              <a:t>A nyilvános ülésen az ügyész jelenléte nem kötelező</a:t>
            </a:r>
            <a:r>
              <a:rPr lang="hu-HU" sz="2000" dirty="0"/>
              <a:t>.</a:t>
            </a:r>
          </a:p>
          <a:p>
            <a:pPr marL="0" indent="0" algn="just">
              <a:buFontTx/>
              <a:buNone/>
              <a:defRPr/>
            </a:pPr>
            <a:endParaRPr lang="hu-HU" sz="2000" dirty="0"/>
          </a:p>
          <a:p>
            <a:pPr marL="0" indent="0" algn="just">
              <a:buFontTx/>
              <a:buNone/>
              <a:defRPr/>
            </a:pPr>
            <a:r>
              <a:rPr lang="hu-HU" sz="2000" dirty="0"/>
              <a:t>- </a:t>
            </a:r>
            <a:r>
              <a:rPr lang="hu-HU" sz="2000" b="1" dirty="0"/>
              <a:t>A fellebbezés a szabályszerűen idézett vádlott távollétében akkor is elbírálható</a:t>
            </a:r>
            <a:r>
              <a:rPr lang="hu-HU" sz="2000" dirty="0"/>
              <a:t>, ha a nyilvános ülés eredményeként megállapítható, hogy a meghallgatása nem szükséges.</a:t>
            </a:r>
          </a:p>
          <a:p>
            <a:pPr marL="0" indent="0" algn="just">
              <a:buFontTx/>
              <a:buNone/>
              <a:defRPr/>
            </a:pPr>
            <a:endParaRPr lang="hu-HU" sz="2000" dirty="0"/>
          </a:p>
        </p:txBody>
      </p:sp>
    </p:spTree>
    <p:extLst>
      <p:ext uri="{BB962C8B-B14F-4D97-AF65-F5344CB8AC3E}">
        <p14:creationId xmlns:p14="http://schemas.microsoft.com/office/powerpoint/2010/main" val="10317380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ím 1">
            <a:extLst>
              <a:ext uri="{FF2B5EF4-FFF2-40B4-BE49-F238E27FC236}">
                <a16:creationId xmlns:a16="http://schemas.microsoft.com/office/drawing/2014/main" id="{A459DE98-50D3-7749-BEEF-CFB4D3379257}"/>
              </a:ext>
            </a:extLst>
          </p:cNvPr>
          <p:cNvSpPr>
            <a:spLocks noGrp="1" noChangeArrowheads="1"/>
          </p:cNvSpPr>
          <p:nvPr>
            <p:ph type="title"/>
          </p:nvPr>
        </p:nvSpPr>
        <p:spPr>
          <a:xfrm>
            <a:off x="1619250" y="274638"/>
            <a:ext cx="7067550" cy="1143000"/>
          </a:xfrm>
        </p:spPr>
        <p:txBody>
          <a:bodyPr/>
          <a:lstStyle/>
          <a:p>
            <a:r>
              <a:rPr lang="hu-HU" altLang="hu-HU" sz="2400" b="1" dirty="0"/>
              <a:t>A másodfokú bírósági eljárás általános szabályai</a:t>
            </a:r>
          </a:p>
        </p:txBody>
      </p:sp>
      <p:sp>
        <p:nvSpPr>
          <p:cNvPr id="7171" name="Tartalom helye 2">
            <a:extLst>
              <a:ext uri="{FF2B5EF4-FFF2-40B4-BE49-F238E27FC236}">
                <a16:creationId xmlns:a16="http://schemas.microsoft.com/office/drawing/2014/main" id="{3A83CB17-A0DA-8441-8041-1419615B2302}"/>
              </a:ext>
            </a:extLst>
          </p:cNvPr>
          <p:cNvSpPr>
            <a:spLocks noGrp="1" noChangeArrowheads="1"/>
          </p:cNvSpPr>
          <p:nvPr>
            <p:ph idx="1"/>
          </p:nvPr>
        </p:nvSpPr>
        <p:spPr>
          <a:xfrm>
            <a:off x="1475656" y="1268760"/>
            <a:ext cx="7488237" cy="5040313"/>
          </a:xfrm>
        </p:spPr>
        <p:txBody>
          <a:bodyPr/>
          <a:lstStyle/>
          <a:p>
            <a:pPr marL="0" indent="0" algn="just">
              <a:buFontTx/>
              <a:buNone/>
            </a:pPr>
            <a:r>
              <a:rPr lang="hu-HU" altLang="hu-HU" sz="2000" dirty="0"/>
              <a:t>A bírósági eljárás általános szabályait, valamint a tárgyalás előkészítése és az elsőfokú bírósági tárgyalás szabályozásánál  megállapított rendelkezéseket </a:t>
            </a:r>
            <a:r>
              <a:rPr lang="hu-HU" altLang="hu-HU" sz="2000" b="1" i="1" dirty="0"/>
              <a:t>a másodfokú bírósági eljárásban az e Részben foglalt eltérésekkel kell alkalmazni</a:t>
            </a:r>
            <a:r>
              <a:rPr lang="hu-HU" altLang="hu-HU" sz="2000" dirty="0"/>
              <a:t>.</a:t>
            </a:r>
          </a:p>
          <a:p>
            <a:pPr marL="0" indent="0" algn="just">
              <a:buFontTx/>
              <a:buNone/>
            </a:pPr>
            <a:endParaRPr lang="hu-HU" altLang="hu-HU" sz="2000" dirty="0"/>
          </a:p>
          <a:p>
            <a:pPr marL="0" indent="0" algn="just">
              <a:buFontTx/>
              <a:buNone/>
            </a:pPr>
            <a:r>
              <a:rPr lang="hu-HU" altLang="hu-HU" sz="2000" dirty="0"/>
              <a:t>A </a:t>
            </a:r>
            <a:r>
              <a:rPr lang="hu-HU" altLang="hu-HU" sz="2000" b="1" dirty="0"/>
              <a:t>fellebbezési rendszer</a:t>
            </a:r>
            <a:r>
              <a:rPr lang="hu-HU" altLang="hu-HU" sz="2000" dirty="0"/>
              <a:t>: a fellebbezési jogosultságra, illetve a fellebbezési bíróság eljárására, felülbírálati és döntési jogkörére vonatkozó alapvető szabályok összessége.</a:t>
            </a:r>
          </a:p>
          <a:p>
            <a:pPr marL="0" indent="0" algn="just">
              <a:buFontTx/>
              <a:buNone/>
            </a:pPr>
            <a:r>
              <a:rPr lang="hu-HU" altLang="hu-HU" sz="2000" dirty="0"/>
              <a:t>A fellebbezési rendszer jellegét meghatározó elvi szabályok:</a:t>
            </a:r>
          </a:p>
          <a:p>
            <a:pPr marL="0" indent="0" algn="just">
              <a:buFontTx/>
              <a:buNone/>
            </a:pPr>
            <a:r>
              <a:rPr lang="hu-HU" altLang="hu-HU" sz="2000" dirty="0"/>
              <a:t>1) a fellebbezési jog és a fellebbezés korlátai</a:t>
            </a:r>
          </a:p>
          <a:p>
            <a:pPr marL="0" indent="0" algn="just">
              <a:buFontTx/>
              <a:buNone/>
            </a:pPr>
            <a:r>
              <a:rPr lang="hu-HU" altLang="hu-HU" sz="2000" dirty="0"/>
              <a:t>2) a felülbírálat terjedelme</a:t>
            </a:r>
          </a:p>
          <a:p>
            <a:pPr marL="0" indent="0" algn="just">
              <a:buFontTx/>
              <a:buNone/>
            </a:pPr>
            <a:r>
              <a:rPr lang="hu-HU" altLang="hu-HU" sz="2000" dirty="0"/>
              <a:t>3) kötöttség az első fokú bíróság ítéletének tényállásához</a:t>
            </a:r>
          </a:p>
          <a:p>
            <a:pPr marL="0" indent="0" algn="just">
              <a:buFontTx/>
              <a:buNone/>
            </a:pPr>
            <a:r>
              <a:rPr lang="hu-HU" altLang="hu-HU" sz="2000" dirty="0"/>
              <a:t>4) bizonyítás a másodfokú bírósági eljárásban</a:t>
            </a:r>
          </a:p>
          <a:p>
            <a:pPr marL="0" indent="0" algn="just">
              <a:buFontTx/>
              <a:buNone/>
            </a:pPr>
            <a:r>
              <a:rPr lang="hu-HU" altLang="hu-HU" sz="2000" dirty="0"/>
              <a:t>5) súlyosítási tilalom</a:t>
            </a:r>
          </a:p>
          <a:p>
            <a:pPr marL="0" indent="0" algn="just">
              <a:buFontTx/>
              <a:buNone/>
            </a:pPr>
            <a:endParaRPr lang="hu-HU" altLang="hu-HU" sz="2000" dirty="0"/>
          </a:p>
        </p:txBody>
      </p:sp>
    </p:spTree>
    <p:extLst>
      <p:ext uri="{BB962C8B-B14F-4D97-AF65-F5344CB8AC3E}">
        <p14:creationId xmlns:p14="http://schemas.microsoft.com/office/powerpoint/2010/main" val="122957261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Cím 1">
            <a:extLst>
              <a:ext uri="{FF2B5EF4-FFF2-40B4-BE49-F238E27FC236}">
                <a16:creationId xmlns:a16="http://schemas.microsoft.com/office/drawing/2014/main" id="{9493B351-91F7-4B4B-B5A4-02D079376DD7}"/>
              </a:ext>
            </a:extLst>
          </p:cNvPr>
          <p:cNvSpPr>
            <a:spLocks noGrp="1" noChangeArrowheads="1"/>
          </p:cNvSpPr>
          <p:nvPr>
            <p:ph type="title"/>
          </p:nvPr>
        </p:nvSpPr>
        <p:spPr>
          <a:xfrm>
            <a:off x="1619250" y="274638"/>
            <a:ext cx="7067550" cy="1143000"/>
          </a:xfrm>
        </p:spPr>
        <p:txBody>
          <a:bodyPr/>
          <a:lstStyle/>
          <a:p>
            <a:r>
              <a:rPr lang="hu-HU" altLang="hu-HU" sz="2400" b="1" dirty="0"/>
              <a:t>A tárgyalás</a:t>
            </a:r>
          </a:p>
        </p:txBody>
      </p:sp>
      <p:sp>
        <p:nvSpPr>
          <p:cNvPr id="3" name="Tartalom helye 2">
            <a:extLst>
              <a:ext uri="{FF2B5EF4-FFF2-40B4-BE49-F238E27FC236}">
                <a16:creationId xmlns:a16="http://schemas.microsoft.com/office/drawing/2014/main" id="{43434331-ACF3-40F0-B3BE-3778437370D7}"/>
              </a:ext>
            </a:extLst>
          </p:cNvPr>
          <p:cNvSpPr>
            <a:spLocks noGrp="1"/>
          </p:cNvSpPr>
          <p:nvPr>
            <p:ph idx="1"/>
          </p:nvPr>
        </p:nvSpPr>
        <p:spPr>
          <a:xfrm>
            <a:off x="1476375" y="1196975"/>
            <a:ext cx="7559675" cy="5545138"/>
          </a:xfrm>
        </p:spPr>
        <p:txBody>
          <a:bodyPr/>
          <a:lstStyle/>
          <a:p>
            <a:pPr marL="0" indent="0" algn="just">
              <a:buFontTx/>
              <a:buNone/>
              <a:defRPr/>
            </a:pPr>
            <a:r>
              <a:rPr lang="hu-HU" sz="2000" dirty="0"/>
              <a:t>- </a:t>
            </a:r>
            <a:r>
              <a:rPr lang="hu-HU" sz="2000" b="1" dirty="0"/>
              <a:t>A másodfokú bíróság tárgyalást tart</a:t>
            </a:r>
            <a:r>
              <a:rPr lang="hu-HU" sz="2000" dirty="0"/>
              <a:t>, ha</a:t>
            </a:r>
          </a:p>
          <a:p>
            <a:pPr marL="0" indent="0" algn="just">
              <a:buFontTx/>
              <a:buNone/>
              <a:defRPr/>
            </a:pPr>
            <a:r>
              <a:rPr lang="hu-HU" sz="2000" dirty="0"/>
              <a:t>a) az ügy tanácsülésen nem intézhető el,</a:t>
            </a:r>
          </a:p>
          <a:p>
            <a:pPr marL="0" indent="0" algn="just">
              <a:buFontTx/>
              <a:buNone/>
              <a:defRPr/>
            </a:pPr>
            <a:r>
              <a:rPr lang="hu-HU" sz="2000" dirty="0"/>
              <a:t>b) bizonyítás felvétele szükséges,</a:t>
            </a:r>
          </a:p>
          <a:p>
            <a:pPr marL="0" indent="0" algn="just">
              <a:buFontTx/>
              <a:buNone/>
              <a:defRPr/>
            </a:pPr>
            <a:r>
              <a:rPr lang="hu-HU" sz="2000" dirty="0"/>
              <a:t>c) a tanácsülésre vagy a nyilvános ülésre tartozó ügyet a tanács elnöke tárgyalásra tűzte ki.</a:t>
            </a:r>
          </a:p>
          <a:p>
            <a:pPr marL="0" indent="0" algn="just">
              <a:buFontTx/>
              <a:buNone/>
              <a:defRPr/>
            </a:pPr>
            <a:endParaRPr lang="hu-HU" sz="2000" dirty="0"/>
          </a:p>
          <a:p>
            <a:pPr algn="just">
              <a:buFontTx/>
              <a:buChar char="-"/>
              <a:defRPr/>
            </a:pPr>
            <a:r>
              <a:rPr lang="hu-HU" sz="2000" b="1" dirty="0"/>
              <a:t>A tárgyalásról a sértettet és a fellebbezőt is értesíteni kell</a:t>
            </a:r>
            <a:r>
              <a:rPr lang="hu-HU" sz="2000" dirty="0"/>
              <a:t>.</a:t>
            </a:r>
          </a:p>
          <a:p>
            <a:pPr algn="just">
              <a:buFontTx/>
              <a:buChar char="-"/>
              <a:defRPr/>
            </a:pPr>
            <a:endParaRPr lang="hu-HU" sz="2000" dirty="0"/>
          </a:p>
          <a:p>
            <a:pPr algn="just">
              <a:buFontTx/>
              <a:buChar char="-"/>
              <a:defRPr/>
            </a:pPr>
            <a:r>
              <a:rPr lang="hu-HU" sz="2000" b="1" dirty="0"/>
              <a:t>A tárgyalást a szabályszerűen idézett vádlott távollétében akkor is meg lehet tartani</a:t>
            </a:r>
            <a:r>
              <a:rPr lang="hu-HU" sz="2000" dirty="0"/>
              <a:t>, és a fellebbezés elbírálható, ha a vádlott terhére nem jelentettek be fellebbezést.</a:t>
            </a:r>
          </a:p>
          <a:p>
            <a:pPr marL="0" indent="0" algn="just">
              <a:buFontTx/>
              <a:buNone/>
              <a:defRPr/>
            </a:pPr>
            <a:endParaRPr lang="hu-HU" sz="2000" dirty="0"/>
          </a:p>
          <a:p>
            <a:pPr algn="just">
              <a:buFontTx/>
              <a:buChar char="-"/>
              <a:defRPr/>
            </a:pPr>
            <a:r>
              <a:rPr lang="hu-HU" sz="2000" b="1" dirty="0"/>
              <a:t>A tárgyalás elmulasztása miatt nincs helye igazolásnak</a:t>
            </a:r>
            <a:r>
              <a:rPr lang="hu-HU" sz="2000" dirty="0"/>
              <a:t>.</a:t>
            </a:r>
          </a:p>
          <a:p>
            <a:pPr marL="0" indent="0" algn="just">
              <a:buFontTx/>
              <a:buNone/>
              <a:defRPr/>
            </a:pPr>
            <a:endParaRPr lang="hu-HU" sz="2000" dirty="0"/>
          </a:p>
          <a:p>
            <a:pPr marL="0" indent="0" algn="just">
              <a:buFontTx/>
              <a:buNone/>
              <a:defRPr/>
            </a:pPr>
            <a:endParaRPr lang="hu-HU" sz="2000" dirty="0"/>
          </a:p>
        </p:txBody>
      </p:sp>
    </p:spTree>
    <p:extLst>
      <p:ext uri="{BB962C8B-B14F-4D97-AF65-F5344CB8AC3E}">
        <p14:creationId xmlns:p14="http://schemas.microsoft.com/office/powerpoint/2010/main" val="22566324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1502E0A7-99D2-4BA9-9A2A-E1EBA3D55414}"/>
              </a:ext>
            </a:extLst>
          </p:cNvPr>
          <p:cNvSpPr>
            <a:spLocks noGrp="1"/>
          </p:cNvSpPr>
          <p:nvPr>
            <p:ph idx="1"/>
          </p:nvPr>
        </p:nvSpPr>
        <p:spPr>
          <a:xfrm>
            <a:off x="1619250" y="188913"/>
            <a:ext cx="7345363" cy="6480175"/>
          </a:xfrm>
        </p:spPr>
        <p:txBody>
          <a:bodyPr/>
          <a:lstStyle/>
          <a:p>
            <a:pPr marL="0" indent="0" algn="ctr">
              <a:buNone/>
              <a:defRPr/>
            </a:pPr>
            <a:r>
              <a:rPr lang="hu-HU" sz="2000" b="1" dirty="0"/>
              <a:t>A tárgyalás menete</a:t>
            </a:r>
            <a:endParaRPr lang="hu-HU" sz="2000" dirty="0"/>
          </a:p>
          <a:p>
            <a:pPr marL="0" indent="0" algn="ctr">
              <a:buNone/>
              <a:defRPr/>
            </a:pPr>
            <a:endParaRPr lang="hu-HU" sz="2000" dirty="0"/>
          </a:p>
          <a:p>
            <a:pPr algn="just">
              <a:buFont typeface="Wingdings" pitchFamily="2" charset="2"/>
              <a:buChar char="§"/>
              <a:defRPr/>
            </a:pPr>
            <a:r>
              <a:rPr lang="hu-HU" sz="1400" dirty="0"/>
              <a:t>A tárgyaláson a tanács elnöke által kijelölt bíró az ügyet előadja. Ismerteti az elsőfokú bíróság ítéletének, a fellebbezésnek és az arra tett észrevételeknek a lényegét, továbbá az ügyiratokból azt, amely a felülbírálathoz szükséges. Az elsőfokú bíróság ítélete indokolásának ismertetése mellőzhető, ha azt a jelenlévők nem indítványozzák, és azt a másodfokú bíróság sem tartja szükségesnek.</a:t>
            </a:r>
          </a:p>
          <a:p>
            <a:pPr algn="just">
              <a:buFont typeface="Wingdings" pitchFamily="2" charset="2"/>
              <a:buChar char="§"/>
              <a:defRPr/>
            </a:pPr>
            <a:r>
              <a:rPr lang="hu-HU" sz="1400" dirty="0"/>
              <a:t>A bíróság tagjai, az ügyész, a vádlott, a védő és a sértett az ügy előadásának kiegészítését kérhetik, ezután a fellebbezésre jogosultaknak lehetővé kell tenni, hogy az észrevételeiket, illetve indítványaikat - bizonyítási indítvány esetén az 584. § (5) bekezdés keretei között - megtehessék.</a:t>
            </a:r>
          </a:p>
          <a:p>
            <a:pPr algn="just">
              <a:buFont typeface="Wingdings" pitchFamily="2" charset="2"/>
              <a:buChar char="§"/>
              <a:defRPr/>
            </a:pPr>
            <a:r>
              <a:rPr lang="hu-HU" sz="1400" dirty="0"/>
              <a:t>A bizonyítást az ügy előadása, illetve a fentebb meghatározott indítványok megtétele után kell felvenni.</a:t>
            </a:r>
          </a:p>
          <a:p>
            <a:pPr algn="just">
              <a:buFont typeface="Wingdings" pitchFamily="2" charset="2"/>
              <a:buChar char="§"/>
              <a:defRPr/>
            </a:pPr>
            <a:r>
              <a:rPr lang="hu-HU" sz="1400" dirty="0"/>
              <a:t>Az 520. §-t a bizonyítási eljárás megkezdése után előterjesztett bizonyítási indítvány esetén kell alkalmazni.</a:t>
            </a:r>
          </a:p>
          <a:p>
            <a:pPr algn="just">
              <a:buFont typeface="Wingdings" pitchFamily="2" charset="2"/>
              <a:buChar char="§"/>
              <a:defRPr/>
            </a:pPr>
            <a:r>
              <a:rPr lang="hu-HU" sz="1400" dirty="0"/>
              <a:t> Az ügy előadása, illetve a bizonyítás felvétele után az erre jogosultak perbeszédet tartanak, vagy felszólalnak. Perbeszédet először a fellebbező tart. Ha az ügyészség is fellebbezett, először az ügyész mondja el a perbeszédet.</a:t>
            </a:r>
          </a:p>
          <a:p>
            <a:pPr algn="just">
              <a:buFont typeface="Wingdings" pitchFamily="2" charset="2"/>
              <a:buChar char="§"/>
              <a:defRPr/>
            </a:pPr>
            <a:r>
              <a:rPr lang="hu-HU" sz="1400" dirty="0"/>
              <a:t>Ha a másodfokú bíróság az ügydöntő határozat meghozatala előtt azt állapítja meg, hogy a cselekmény az elsőfokú bíróság által megállapított minősítéstől eltérően minősülhet, az 548. §-ban foglaltaknak megfelelően jár el.</a:t>
            </a:r>
          </a:p>
          <a:p>
            <a:pPr marL="0" indent="0" algn="just">
              <a:buFontTx/>
              <a:buNone/>
              <a:defRPr/>
            </a:pPr>
            <a:endParaRPr lang="hu-HU" sz="1700" dirty="0"/>
          </a:p>
        </p:txBody>
      </p:sp>
    </p:spTree>
    <p:extLst>
      <p:ext uri="{BB962C8B-B14F-4D97-AF65-F5344CB8AC3E}">
        <p14:creationId xmlns:p14="http://schemas.microsoft.com/office/powerpoint/2010/main" val="231507629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Cím 1">
            <a:extLst>
              <a:ext uri="{FF2B5EF4-FFF2-40B4-BE49-F238E27FC236}">
                <a16:creationId xmlns:a16="http://schemas.microsoft.com/office/drawing/2014/main" id="{248488BF-8308-E64A-A269-731D43C8D7E9}"/>
              </a:ext>
            </a:extLst>
          </p:cNvPr>
          <p:cNvSpPr>
            <a:spLocks noGrp="1" noChangeArrowheads="1"/>
          </p:cNvSpPr>
          <p:nvPr>
            <p:ph type="title"/>
          </p:nvPr>
        </p:nvSpPr>
        <p:spPr>
          <a:xfrm>
            <a:off x="1547813" y="274638"/>
            <a:ext cx="7138987" cy="1143000"/>
          </a:xfrm>
        </p:spPr>
        <p:txBody>
          <a:bodyPr/>
          <a:lstStyle/>
          <a:p>
            <a:r>
              <a:rPr lang="hu-HU" altLang="hu-HU" sz="2400" b="1" dirty="0"/>
              <a:t>Intézkedések a másodfokú bírósági eljárás befejezése után</a:t>
            </a:r>
          </a:p>
        </p:txBody>
      </p:sp>
      <p:sp>
        <p:nvSpPr>
          <p:cNvPr id="3" name="Tartalom helye 2">
            <a:extLst>
              <a:ext uri="{FF2B5EF4-FFF2-40B4-BE49-F238E27FC236}">
                <a16:creationId xmlns:a16="http://schemas.microsoft.com/office/drawing/2014/main" id="{F8A18369-62C8-4637-A4F7-516A17EBC1EB}"/>
              </a:ext>
            </a:extLst>
          </p:cNvPr>
          <p:cNvSpPr>
            <a:spLocks noGrp="1"/>
          </p:cNvSpPr>
          <p:nvPr>
            <p:ph idx="1"/>
          </p:nvPr>
        </p:nvSpPr>
        <p:spPr>
          <a:xfrm>
            <a:off x="1547813" y="1600200"/>
            <a:ext cx="7488237" cy="5141913"/>
          </a:xfrm>
        </p:spPr>
        <p:txBody>
          <a:bodyPr/>
          <a:lstStyle/>
          <a:p>
            <a:pPr marL="0" indent="0" algn="just">
              <a:buFontTx/>
              <a:buNone/>
              <a:defRPr/>
            </a:pPr>
            <a:r>
              <a:rPr lang="hu-HU" sz="2000" dirty="0"/>
              <a:t>A másodfokú bírósági eljárás befejezése után </a:t>
            </a:r>
            <a:r>
              <a:rPr lang="hu-HU" sz="2000" b="1" dirty="0"/>
              <a:t>a másodfokú bíróság a határozatát kézbesíti</a:t>
            </a:r>
            <a:r>
              <a:rPr lang="hu-HU" sz="2000" dirty="0"/>
              <a:t>.</a:t>
            </a:r>
          </a:p>
          <a:p>
            <a:pPr algn="just">
              <a:defRPr/>
            </a:pPr>
            <a:r>
              <a:rPr lang="hu-HU" sz="2000" dirty="0"/>
              <a:t>Az elsőfokú bíróság ítéletét hatályon kívül helyező végzést akkor is kézbesíteni kell a fellebbezőnek, a sértettnek és annak is, aki a másodfokú bíróság határozata ellen fellebbezésre jogosult, ha velük a határozat rendelkező részét kihirdetés útján már közölték.</a:t>
            </a:r>
          </a:p>
          <a:p>
            <a:pPr marL="0" indent="0" algn="just">
              <a:buFontTx/>
              <a:buNone/>
              <a:defRPr/>
            </a:pPr>
            <a:endParaRPr lang="hu-HU" sz="2000" dirty="0"/>
          </a:p>
          <a:p>
            <a:pPr marL="0" indent="0" algn="just">
              <a:buFontTx/>
              <a:buNone/>
              <a:defRPr/>
            </a:pPr>
            <a:r>
              <a:rPr lang="hu-HU" sz="2000" b="1" dirty="0"/>
              <a:t>A másodfokú bíróság az ügyiratokat a határozatával és a tárgyalásról készített jegyzőkönyvvel együtt visszaküldi az elsőfokú bíróságnak</a:t>
            </a:r>
            <a:r>
              <a:rPr lang="hu-HU" sz="2000" dirty="0"/>
              <a:t>, ha a másodfokú határozat ellen nem jelentettek be fellebbezést, vagy azt a másodfokú bíróság elutasította.</a:t>
            </a:r>
          </a:p>
          <a:p>
            <a:pPr marL="0" indent="0" algn="just">
              <a:buFontTx/>
              <a:buNone/>
              <a:defRPr/>
            </a:pPr>
            <a:endParaRPr lang="hu-HU" sz="2000" dirty="0"/>
          </a:p>
        </p:txBody>
      </p:sp>
    </p:spTree>
    <p:extLst>
      <p:ext uri="{BB962C8B-B14F-4D97-AF65-F5344CB8AC3E}">
        <p14:creationId xmlns:p14="http://schemas.microsoft.com/office/powerpoint/2010/main" val="54161960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Cím 1">
            <a:extLst>
              <a:ext uri="{FF2B5EF4-FFF2-40B4-BE49-F238E27FC236}">
                <a16:creationId xmlns:a16="http://schemas.microsoft.com/office/drawing/2014/main" id="{D80E9325-580D-EE4D-B812-B0B4FA3E9581}"/>
              </a:ext>
            </a:extLst>
          </p:cNvPr>
          <p:cNvSpPr>
            <a:spLocks noGrp="1" noChangeArrowheads="1"/>
          </p:cNvSpPr>
          <p:nvPr>
            <p:ph type="title"/>
          </p:nvPr>
        </p:nvSpPr>
        <p:spPr>
          <a:xfrm>
            <a:off x="1476375" y="274638"/>
            <a:ext cx="7210425" cy="1143000"/>
          </a:xfrm>
        </p:spPr>
        <p:txBody>
          <a:bodyPr/>
          <a:lstStyle/>
          <a:p>
            <a:r>
              <a:rPr lang="hu-HU" altLang="hu-HU" sz="2400" b="1" dirty="0"/>
              <a:t>A másodfokú bíróság határozatai</a:t>
            </a:r>
          </a:p>
        </p:txBody>
      </p:sp>
      <p:sp>
        <p:nvSpPr>
          <p:cNvPr id="49155" name="Tartalom helye 2">
            <a:extLst>
              <a:ext uri="{FF2B5EF4-FFF2-40B4-BE49-F238E27FC236}">
                <a16:creationId xmlns:a16="http://schemas.microsoft.com/office/drawing/2014/main" id="{9CEDBFD6-5AB4-AE41-B68D-E2CDDCFBE928}"/>
              </a:ext>
            </a:extLst>
          </p:cNvPr>
          <p:cNvSpPr>
            <a:spLocks noGrp="1" noChangeArrowheads="1"/>
          </p:cNvSpPr>
          <p:nvPr>
            <p:ph idx="1"/>
          </p:nvPr>
        </p:nvSpPr>
        <p:spPr>
          <a:xfrm>
            <a:off x="1619250" y="1196975"/>
            <a:ext cx="7345363" cy="5472113"/>
          </a:xfrm>
        </p:spPr>
        <p:txBody>
          <a:bodyPr/>
          <a:lstStyle/>
          <a:p>
            <a:pPr marL="0" indent="0" algn="just">
              <a:buFontTx/>
              <a:buNone/>
            </a:pPr>
            <a:endParaRPr lang="hu-HU" altLang="hu-HU" sz="1800" dirty="0"/>
          </a:p>
          <a:p>
            <a:pPr marL="0" indent="0" algn="just">
              <a:buFontTx/>
              <a:buNone/>
            </a:pPr>
            <a:r>
              <a:rPr lang="hu-HU" altLang="hu-HU" sz="1800" dirty="0"/>
              <a:t>A másodfokú bíróság - az e törvényben meghatározott esetekben - az elsőfokú bíróság ítéletét</a:t>
            </a:r>
          </a:p>
          <a:p>
            <a:pPr marL="0" indent="0" algn="just">
              <a:buFontTx/>
              <a:buNone/>
            </a:pPr>
            <a:r>
              <a:rPr lang="hu-HU" altLang="hu-HU" sz="1800" dirty="0"/>
              <a:t>a) helybenhagyja (</a:t>
            </a:r>
            <a:r>
              <a:rPr lang="hu-HU" altLang="hu-HU" sz="1800" dirty="0" err="1"/>
              <a:t>affirmatórius</a:t>
            </a:r>
            <a:r>
              <a:rPr lang="hu-HU" altLang="hu-HU" sz="1800" dirty="0"/>
              <a:t> jogkör),</a:t>
            </a:r>
          </a:p>
          <a:p>
            <a:pPr marL="0" indent="0" algn="just">
              <a:buFontTx/>
              <a:buNone/>
            </a:pPr>
            <a:r>
              <a:rPr lang="hu-HU" altLang="hu-HU" sz="1800" dirty="0"/>
              <a:t>b) megváltoztatja (</a:t>
            </a:r>
            <a:r>
              <a:rPr lang="hu-HU" altLang="hu-HU" sz="1800" dirty="0" err="1"/>
              <a:t>reformatórius</a:t>
            </a:r>
            <a:r>
              <a:rPr lang="hu-HU" altLang="hu-HU" sz="1800" dirty="0"/>
              <a:t> jogkör) </a:t>
            </a:r>
          </a:p>
          <a:p>
            <a:pPr marL="0" indent="0" algn="just">
              <a:buFontTx/>
              <a:buNone/>
            </a:pPr>
            <a:r>
              <a:rPr lang="hu-HU" altLang="hu-HU" sz="1800" dirty="0"/>
              <a:t>c) hatályon kívül helyezi (</a:t>
            </a:r>
            <a:r>
              <a:rPr lang="hu-HU" altLang="hu-HU" sz="1800" dirty="0" err="1"/>
              <a:t>kasszációs</a:t>
            </a:r>
            <a:r>
              <a:rPr lang="hu-HU" altLang="hu-HU" sz="1800" dirty="0"/>
              <a:t> jogkör), és</a:t>
            </a:r>
          </a:p>
          <a:p>
            <a:pPr marL="0" indent="0" algn="just">
              <a:buFontTx/>
              <a:buNone/>
            </a:pPr>
            <a:r>
              <a:rPr lang="hu-HU" altLang="hu-HU" sz="1800" dirty="0" err="1"/>
              <a:t>ca</a:t>
            </a:r>
            <a:r>
              <a:rPr lang="hu-HU" altLang="hu-HU" sz="1800" dirty="0"/>
              <a:t>) az eljárást megszünteti vagy</a:t>
            </a:r>
          </a:p>
          <a:p>
            <a:pPr marL="0" indent="0" algn="just">
              <a:buFontTx/>
              <a:buNone/>
            </a:pPr>
            <a:r>
              <a:rPr lang="hu-HU" altLang="hu-HU" sz="1800" dirty="0" err="1"/>
              <a:t>cb</a:t>
            </a:r>
            <a:r>
              <a:rPr lang="hu-HU" altLang="hu-HU" sz="1800" dirty="0"/>
              <a:t>) az elsőfokú bíróságot új eljárásra utasítja.</a:t>
            </a:r>
          </a:p>
          <a:p>
            <a:pPr marL="0" indent="0" algn="just">
              <a:buFontTx/>
              <a:buNone/>
            </a:pPr>
            <a:endParaRPr lang="hu-HU" altLang="hu-HU" sz="1800" dirty="0"/>
          </a:p>
          <a:p>
            <a:pPr marL="0" indent="0" algn="just">
              <a:buFontTx/>
              <a:buNone/>
            </a:pPr>
            <a:r>
              <a:rPr lang="hu-HU" altLang="hu-HU" sz="1800" dirty="0"/>
              <a:t>A másodfokú bíróság az elsőfokú bíróság ítéletének megváltoztatása esetén ítélettel, egyébként végzéssel határoz.</a:t>
            </a:r>
          </a:p>
          <a:p>
            <a:pPr marL="0" indent="0" algn="just">
              <a:buFontTx/>
              <a:buNone/>
            </a:pPr>
            <a:endParaRPr lang="hu-HU" altLang="hu-HU" sz="1800" dirty="0"/>
          </a:p>
        </p:txBody>
      </p:sp>
    </p:spTree>
    <p:extLst>
      <p:ext uri="{BB962C8B-B14F-4D97-AF65-F5344CB8AC3E}">
        <p14:creationId xmlns:p14="http://schemas.microsoft.com/office/powerpoint/2010/main" val="33285769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Cím 1">
            <a:extLst>
              <a:ext uri="{FF2B5EF4-FFF2-40B4-BE49-F238E27FC236}">
                <a16:creationId xmlns:a16="http://schemas.microsoft.com/office/drawing/2014/main" id="{179B79ED-A955-4544-A668-055DEADDA933}"/>
              </a:ext>
            </a:extLst>
          </p:cNvPr>
          <p:cNvSpPr>
            <a:spLocks noGrp="1" noChangeArrowheads="1"/>
          </p:cNvSpPr>
          <p:nvPr>
            <p:ph type="title"/>
          </p:nvPr>
        </p:nvSpPr>
        <p:spPr>
          <a:xfrm>
            <a:off x="1547813" y="274638"/>
            <a:ext cx="7138987" cy="1143000"/>
          </a:xfrm>
        </p:spPr>
        <p:txBody>
          <a:bodyPr/>
          <a:lstStyle/>
          <a:p>
            <a:r>
              <a:rPr lang="hu-HU" altLang="hu-HU" sz="2400" b="1" dirty="0"/>
              <a:t>Az elsőfokú bíróság ítéletének helybenhagyása</a:t>
            </a:r>
          </a:p>
        </p:txBody>
      </p:sp>
      <p:sp>
        <p:nvSpPr>
          <p:cNvPr id="3" name="Tartalom helye 2">
            <a:extLst>
              <a:ext uri="{FF2B5EF4-FFF2-40B4-BE49-F238E27FC236}">
                <a16:creationId xmlns:a16="http://schemas.microsoft.com/office/drawing/2014/main" id="{24BCDA4E-F6D8-4231-AC33-BCE43FB1D6F3}"/>
              </a:ext>
            </a:extLst>
          </p:cNvPr>
          <p:cNvSpPr>
            <a:spLocks noGrp="1"/>
          </p:cNvSpPr>
          <p:nvPr>
            <p:ph idx="1"/>
          </p:nvPr>
        </p:nvSpPr>
        <p:spPr>
          <a:xfrm>
            <a:off x="1547813" y="1600200"/>
            <a:ext cx="7416800" cy="5141913"/>
          </a:xfrm>
        </p:spPr>
        <p:txBody>
          <a:bodyPr/>
          <a:lstStyle/>
          <a:p>
            <a:pPr marL="0" indent="0" algn="just">
              <a:buFontTx/>
              <a:buNone/>
              <a:defRPr/>
            </a:pPr>
            <a:r>
              <a:rPr lang="hu-HU" sz="1800" dirty="0"/>
              <a:t>- </a:t>
            </a:r>
            <a:r>
              <a:rPr lang="hu-HU" sz="1600" b="1" dirty="0"/>
              <a:t>A másodfokú bíróság az elsőfokú bíróság ítéletét helybenhagyja, </a:t>
            </a:r>
            <a:r>
              <a:rPr lang="hu-HU" sz="1600" dirty="0"/>
              <a:t>ha </a:t>
            </a:r>
          </a:p>
          <a:p>
            <a:pPr marL="457200" indent="-457200" algn="just">
              <a:buFontTx/>
              <a:buAutoNum type="arabicPeriod"/>
              <a:defRPr/>
            </a:pPr>
            <a:r>
              <a:rPr lang="hu-HU" sz="1600" dirty="0"/>
              <a:t>a fellebbezés alaptalan, és egyébként az ítéletet nem kell hatályon kívül helyezni, továbbá </a:t>
            </a:r>
          </a:p>
          <a:p>
            <a:pPr marL="457200" indent="-457200" algn="just">
              <a:buFontTx/>
              <a:buAutoNum type="arabicPeriod"/>
              <a:defRPr/>
            </a:pPr>
            <a:r>
              <a:rPr lang="hu-HU" sz="1600" dirty="0"/>
              <a:t>ha nem kell, vagy - a súlyosítási tilalom, a felülbírálat terjedelmének </a:t>
            </a:r>
            <a:r>
              <a:rPr lang="hu-HU" sz="1600" dirty="0" err="1"/>
              <a:t>korlátai</a:t>
            </a:r>
            <a:r>
              <a:rPr lang="hu-HU" sz="1600" dirty="0"/>
              <a:t> miatt - nem lehet megváltoztatni.</a:t>
            </a:r>
          </a:p>
          <a:p>
            <a:pPr marL="0" indent="0" algn="just">
              <a:buFontTx/>
              <a:buNone/>
              <a:defRPr/>
            </a:pPr>
            <a:endParaRPr lang="hu-HU" sz="1600" dirty="0"/>
          </a:p>
          <a:p>
            <a:pPr algn="just">
              <a:buFontTx/>
              <a:buChar char="-"/>
              <a:defRPr/>
            </a:pPr>
            <a:r>
              <a:rPr lang="hu-HU" sz="1600" dirty="0"/>
              <a:t>Ha a másodfokú bíróság a tényállást nem egészítette ki, illetve nem helyesbítette, az elsőfokú bíróság ítéletében a törvényi büntetési tételkeretek között kiszabott büntetés kisebb megváltoztatásának nincs helye.</a:t>
            </a:r>
          </a:p>
          <a:p>
            <a:pPr marL="0" indent="0" algn="just">
              <a:buFontTx/>
              <a:buNone/>
              <a:defRPr/>
            </a:pPr>
            <a:endParaRPr lang="hu-HU" sz="1600" dirty="0"/>
          </a:p>
          <a:p>
            <a:pPr algn="just">
              <a:buFontTx/>
              <a:buChar char="-"/>
              <a:defRPr/>
            </a:pPr>
            <a:r>
              <a:rPr lang="hu-HU" sz="1600" b="1" dirty="0"/>
              <a:t>A másodfokú bíróságnak az elsőfokú bíróság ítéletét helybenhagyó végzése ügydöntő határozat.</a:t>
            </a:r>
          </a:p>
          <a:p>
            <a:pPr marL="0" indent="0" algn="just">
              <a:buFontTx/>
              <a:buNone/>
              <a:defRPr/>
            </a:pPr>
            <a:endParaRPr lang="hu-HU" sz="1600" dirty="0"/>
          </a:p>
          <a:p>
            <a:pPr marL="0" indent="0" algn="just">
              <a:buFontTx/>
              <a:buNone/>
              <a:defRPr/>
            </a:pPr>
            <a:r>
              <a:rPr lang="hu-HU" sz="1600" dirty="0"/>
              <a:t>- </a:t>
            </a:r>
            <a:r>
              <a:rPr lang="hu-HU" sz="1600" b="1" dirty="0"/>
              <a:t>A határozat indokolásának a helybenhagyás indokait röviden kell tartalmaznia</a:t>
            </a:r>
            <a:r>
              <a:rPr lang="hu-HU" sz="1600" dirty="0"/>
              <a:t>.</a:t>
            </a:r>
          </a:p>
          <a:p>
            <a:pPr marL="0" indent="0" algn="just">
              <a:buFontTx/>
              <a:buNone/>
              <a:defRPr/>
            </a:pPr>
            <a:endParaRPr lang="hu-HU" sz="1600" dirty="0"/>
          </a:p>
        </p:txBody>
      </p:sp>
    </p:spTree>
    <p:extLst>
      <p:ext uri="{BB962C8B-B14F-4D97-AF65-F5344CB8AC3E}">
        <p14:creationId xmlns:p14="http://schemas.microsoft.com/office/powerpoint/2010/main" val="167589532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Cím 1">
            <a:extLst>
              <a:ext uri="{FF2B5EF4-FFF2-40B4-BE49-F238E27FC236}">
                <a16:creationId xmlns:a16="http://schemas.microsoft.com/office/drawing/2014/main" id="{E3868F7B-ECDC-3347-A316-23E780A47940}"/>
              </a:ext>
            </a:extLst>
          </p:cNvPr>
          <p:cNvSpPr>
            <a:spLocks noGrp="1" noChangeArrowheads="1"/>
          </p:cNvSpPr>
          <p:nvPr>
            <p:ph type="title"/>
          </p:nvPr>
        </p:nvSpPr>
        <p:spPr>
          <a:xfrm>
            <a:off x="1547813" y="274638"/>
            <a:ext cx="7138987" cy="1143000"/>
          </a:xfrm>
        </p:spPr>
        <p:txBody>
          <a:bodyPr/>
          <a:lstStyle/>
          <a:p>
            <a:r>
              <a:rPr lang="hu-HU" altLang="hu-HU" sz="2400" b="1" dirty="0"/>
              <a:t>Az elsőfokú bíróság ítéletének megváltoztatása</a:t>
            </a:r>
          </a:p>
        </p:txBody>
      </p:sp>
      <p:sp>
        <p:nvSpPr>
          <p:cNvPr id="3" name="Tartalom helye 2">
            <a:extLst>
              <a:ext uri="{FF2B5EF4-FFF2-40B4-BE49-F238E27FC236}">
                <a16:creationId xmlns:a16="http://schemas.microsoft.com/office/drawing/2014/main" id="{410AA32A-2196-4CED-B157-5BAA42812D42}"/>
              </a:ext>
            </a:extLst>
          </p:cNvPr>
          <p:cNvSpPr>
            <a:spLocks noGrp="1"/>
          </p:cNvSpPr>
          <p:nvPr>
            <p:ph idx="1"/>
          </p:nvPr>
        </p:nvSpPr>
        <p:spPr>
          <a:xfrm>
            <a:off x="1547813" y="1600200"/>
            <a:ext cx="7416800" cy="5141913"/>
          </a:xfrm>
        </p:spPr>
        <p:txBody>
          <a:bodyPr/>
          <a:lstStyle/>
          <a:p>
            <a:pPr algn="just">
              <a:buFontTx/>
              <a:buChar char="-"/>
              <a:defRPr/>
            </a:pPr>
            <a:r>
              <a:rPr lang="hu-HU" sz="1800" b="1" dirty="0"/>
              <a:t>Esetei</a:t>
            </a:r>
            <a:r>
              <a:rPr lang="hu-HU" sz="1800" dirty="0"/>
              <a:t>:</a:t>
            </a:r>
          </a:p>
          <a:p>
            <a:pPr marL="0" indent="0" algn="just">
              <a:buFontTx/>
              <a:buNone/>
              <a:defRPr/>
            </a:pPr>
            <a:r>
              <a:rPr lang="hu-HU" sz="1800" dirty="0"/>
              <a:t>1. Ha az elsőfokú bíróság jogszabályt helytelenül alkalmazott, és az ítéletét nem kell hatályon kívül helyezni, a másodfokú bíróság az ítéletet megváltoztatja, és a törvénynek megfelelő határozatot hoz.</a:t>
            </a:r>
          </a:p>
          <a:p>
            <a:pPr marL="0" indent="0" algn="just">
              <a:buFontTx/>
              <a:buNone/>
              <a:defRPr/>
            </a:pPr>
            <a:r>
              <a:rPr lang="hu-HU" sz="1800" dirty="0"/>
              <a:t>(2. A másodfokú bíróság az elsőfokú bíróság ítéletét megváltoztathatja akkor is, ha az elsőfokú bíróság ítéletének részbeni megalapozatlanságát kiküszöbölte.</a:t>
            </a:r>
          </a:p>
          <a:p>
            <a:pPr marL="0" indent="0" algn="just">
              <a:buFontTx/>
              <a:buNone/>
              <a:defRPr/>
            </a:pPr>
            <a:endParaRPr lang="hu-HU" sz="1800" dirty="0"/>
          </a:p>
          <a:p>
            <a:pPr marL="0" indent="0" algn="just">
              <a:buFontTx/>
              <a:buNone/>
              <a:defRPr/>
            </a:pPr>
            <a:r>
              <a:rPr lang="hu-HU" sz="1800" dirty="0"/>
              <a:t>- </a:t>
            </a:r>
            <a:r>
              <a:rPr lang="hu-HU" sz="1800" b="1" dirty="0"/>
              <a:t>Ha az elsőfokú bíróság ítélete a vádlott beismerő nyilatkozatának elfogadásán alapult</a:t>
            </a:r>
            <a:r>
              <a:rPr lang="hu-HU" sz="1800" dirty="0"/>
              <a:t>, a másodfokú bíróság a fellebbezéssel megtámadott ítéletnek a bűnösség megállapítására, a váddal egyező tényállásra, valamint a vádirati minősítéssel egyező minősítésre vonatkozó rendelkezéseit akkor változtathatja meg, ha a terhelt felmentésének vagy az eljárás megszüntetésének van helye.</a:t>
            </a:r>
          </a:p>
          <a:p>
            <a:pPr marL="0" indent="0" algn="just">
              <a:buFontTx/>
              <a:buNone/>
              <a:defRPr/>
            </a:pPr>
            <a:endParaRPr lang="hu-HU" sz="1800" dirty="0"/>
          </a:p>
        </p:txBody>
      </p:sp>
    </p:spTree>
    <p:extLst>
      <p:ext uri="{BB962C8B-B14F-4D97-AF65-F5344CB8AC3E}">
        <p14:creationId xmlns:p14="http://schemas.microsoft.com/office/powerpoint/2010/main" val="398620298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artalom helye 2">
            <a:extLst>
              <a:ext uri="{FF2B5EF4-FFF2-40B4-BE49-F238E27FC236}">
                <a16:creationId xmlns:a16="http://schemas.microsoft.com/office/drawing/2014/main" id="{13D3A6C6-E476-5F45-84DC-6FBAAA7F38D5}"/>
              </a:ext>
            </a:extLst>
          </p:cNvPr>
          <p:cNvSpPr>
            <a:spLocks noGrp="1" noChangeArrowheads="1"/>
          </p:cNvSpPr>
          <p:nvPr>
            <p:ph idx="1"/>
          </p:nvPr>
        </p:nvSpPr>
        <p:spPr>
          <a:xfrm>
            <a:off x="1547813" y="188913"/>
            <a:ext cx="7345362" cy="6553200"/>
          </a:xfrm>
        </p:spPr>
        <p:txBody>
          <a:bodyPr/>
          <a:lstStyle/>
          <a:p>
            <a:pPr marL="0" indent="0" algn="just">
              <a:buFontTx/>
              <a:buNone/>
            </a:pPr>
            <a:r>
              <a:rPr lang="hu-HU" altLang="hu-HU" sz="2000"/>
              <a:t>- </a:t>
            </a:r>
            <a:r>
              <a:rPr lang="hu-HU" altLang="hu-HU" sz="2000" b="1"/>
              <a:t>Kiegészítő rendelkezés</a:t>
            </a:r>
            <a:r>
              <a:rPr lang="hu-HU" altLang="hu-HU" sz="2000"/>
              <a:t>: A másodfokú bíróság az 590. § (6) bekezdése esetén az elsőfokú bíróság ítéletének a büntetés kiszabására, vagy intézkedés alkalmazására vonatkozó rendelkezését akkor változtathatja meg, ha a büntetés, illetve az intézkedés törvénysértő, eltúlzottan súlyos vagy eltúlzottan enyhe.</a:t>
            </a:r>
          </a:p>
        </p:txBody>
      </p:sp>
    </p:spTree>
    <p:extLst>
      <p:ext uri="{BB962C8B-B14F-4D97-AF65-F5344CB8AC3E}">
        <p14:creationId xmlns:p14="http://schemas.microsoft.com/office/powerpoint/2010/main" val="3967774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Cím 1">
            <a:extLst>
              <a:ext uri="{FF2B5EF4-FFF2-40B4-BE49-F238E27FC236}">
                <a16:creationId xmlns:a16="http://schemas.microsoft.com/office/drawing/2014/main" id="{8DC9517B-17C1-7B41-97DF-D6EFB0BB08C6}"/>
              </a:ext>
            </a:extLst>
          </p:cNvPr>
          <p:cNvSpPr>
            <a:spLocks noGrp="1" noChangeArrowheads="1"/>
          </p:cNvSpPr>
          <p:nvPr>
            <p:ph type="title"/>
          </p:nvPr>
        </p:nvSpPr>
        <p:spPr>
          <a:xfrm>
            <a:off x="1547813" y="274638"/>
            <a:ext cx="7138987" cy="1143000"/>
          </a:xfrm>
        </p:spPr>
        <p:txBody>
          <a:bodyPr/>
          <a:lstStyle/>
          <a:p>
            <a:r>
              <a:rPr lang="hu-HU" altLang="hu-HU" sz="2400" b="1" dirty="0"/>
              <a:t>Az elsőfokú bíróság ítéletének hatályon kívül helyezése</a:t>
            </a:r>
          </a:p>
        </p:txBody>
      </p:sp>
      <p:sp>
        <p:nvSpPr>
          <p:cNvPr id="53251" name="Tartalom helye 2">
            <a:extLst>
              <a:ext uri="{FF2B5EF4-FFF2-40B4-BE49-F238E27FC236}">
                <a16:creationId xmlns:a16="http://schemas.microsoft.com/office/drawing/2014/main" id="{3EC81A4C-E3D7-4A89-A368-F96404E45983}"/>
              </a:ext>
            </a:extLst>
          </p:cNvPr>
          <p:cNvSpPr>
            <a:spLocks noGrp="1" noChangeArrowheads="1"/>
          </p:cNvSpPr>
          <p:nvPr>
            <p:ph idx="1"/>
          </p:nvPr>
        </p:nvSpPr>
        <p:spPr>
          <a:xfrm>
            <a:off x="1547813" y="1600200"/>
            <a:ext cx="7488237" cy="5257800"/>
          </a:xfrm>
        </p:spPr>
        <p:txBody>
          <a:bodyPr/>
          <a:lstStyle/>
          <a:p>
            <a:pPr marL="0" indent="0" algn="just">
              <a:buNone/>
              <a:defRPr/>
            </a:pPr>
            <a:r>
              <a:rPr lang="hu-HU" altLang="hu-HU" sz="1600" b="1" dirty="0"/>
              <a:t>Hatályon kívül helyezés és az eljárás megszüntetése</a:t>
            </a:r>
          </a:p>
          <a:p>
            <a:pPr marL="0" indent="0" algn="just">
              <a:buNone/>
              <a:defRPr/>
            </a:pPr>
            <a:endParaRPr lang="hu-HU" altLang="hu-HU" sz="1600" dirty="0"/>
          </a:p>
          <a:p>
            <a:pPr marL="0" indent="0" algn="ctr">
              <a:buFontTx/>
              <a:buNone/>
              <a:defRPr/>
            </a:pPr>
            <a:r>
              <a:rPr lang="hu-HU" altLang="hu-HU" sz="1600" i="1" dirty="0"/>
              <a:t>Esetei:</a:t>
            </a:r>
          </a:p>
          <a:p>
            <a:pPr marL="0" indent="0" algn="just">
              <a:buFontTx/>
              <a:buNone/>
              <a:defRPr/>
            </a:pPr>
            <a:r>
              <a:rPr lang="hu-HU" altLang="hu-HU" sz="1600" dirty="0"/>
              <a:t>a) halál, elévülés, kegyelem vagy törvényben meghatározott egyéb okból a vádlott büntethetősége megszűnt,</a:t>
            </a:r>
          </a:p>
          <a:p>
            <a:pPr marL="0" indent="0" algn="just">
              <a:buFontTx/>
              <a:buNone/>
              <a:defRPr/>
            </a:pPr>
            <a:r>
              <a:rPr lang="hu-HU" altLang="hu-HU" sz="1600" dirty="0"/>
              <a:t>b) a cselekményt jogerősen elbírálták,</a:t>
            </a:r>
          </a:p>
          <a:p>
            <a:pPr marL="0" indent="0" algn="just">
              <a:buFontTx/>
              <a:buNone/>
              <a:defRPr/>
            </a:pPr>
            <a:r>
              <a:rPr lang="hu-HU" altLang="hu-HU" sz="1600" dirty="0"/>
              <a:t>c) az ügyészség a vádat ejtette és magánvádnak vagy pótmagánvádnak nincs helye, illetve a sértett magánvádlóként vagy pótmagánvádlóként nem lépett fel,</a:t>
            </a:r>
          </a:p>
          <a:p>
            <a:pPr marL="0" indent="0" algn="just">
              <a:buFontTx/>
              <a:buNone/>
              <a:defRPr/>
            </a:pPr>
            <a:r>
              <a:rPr lang="hu-HU" altLang="hu-HU" sz="1600" dirty="0"/>
              <a:t>d) a büntetőeljárás átvétele vagy az Európai Unió tagállamaival folytatott bűnügyi együttműködésről szóló törvényben meghatározott konzultációs eljárás eredménye alapján a büntetőeljárást más állam hatósága folytatja le,</a:t>
            </a:r>
          </a:p>
          <a:p>
            <a:pPr marL="0" indent="0" algn="just">
              <a:buFontTx/>
              <a:buNone/>
              <a:defRPr/>
            </a:pPr>
            <a:r>
              <a:rPr lang="hu-HU" altLang="hu-HU" sz="1600" dirty="0"/>
              <a:t>e) az ügy nem tartozik magyar büntető joghatóság alá, vagy</a:t>
            </a:r>
          </a:p>
          <a:p>
            <a:pPr marL="0" indent="0" algn="just">
              <a:buFontTx/>
              <a:buNone/>
              <a:defRPr/>
            </a:pPr>
            <a:r>
              <a:rPr lang="hu-HU" altLang="hu-HU" sz="1600" dirty="0"/>
              <a:t>f) olyan bűncselekmény miatt van folyamatban, amelynek a vád tárgyává tett jelentősebb tárgyi súlyú bűncselekmény mellett a felelősségre vonás szempontjából nincs jelentősége</a:t>
            </a:r>
          </a:p>
          <a:p>
            <a:pPr marL="0" indent="0" algn="just">
              <a:buFontTx/>
              <a:buNone/>
              <a:defRPr/>
            </a:pPr>
            <a:endParaRPr lang="hu-HU" altLang="hu-HU" sz="1600" dirty="0"/>
          </a:p>
        </p:txBody>
      </p:sp>
    </p:spTree>
    <p:extLst>
      <p:ext uri="{BB962C8B-B14F-4D97-AF65-F5344CB8AC3E}">
        <p14:creationId xmlns:p14="http://schemas.microsoft.com/office/powerpoint/2010/main" val="320084871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artalom helye 2">
            <a:extLst>
              <a:ext uri="{FF2B5EF4-FFF2-40B4-BE49-F238E27FC236}">
                <a16:creationId xmlns:a16="http://schemas.microsoft.com/office/drawing/2014/main" id="{B351CF77-AF8F-D74C-9276-17A36A002384}"/>
              </a:ext>
            </a:extLst>
          </p:cNvPr>
          <p:cNvSpPr>
            <a:spLocks noGrp="1" noChangeArrowheads="1"/>
          </p:cNvSpPr>
          <p:nvPr>
            <p:ph idx="1"/>
          </p:nvPr>
        </p:nvSpPr>
        <p:spPr>
          <a:xfrm>
            <a:off x="1547813" y="260350"/>
            <a:ext cx="7416800" cy="6481763"/>
          </a:xfrm>
        </p:spPr>
        <p:txBody>
          <a:bodyPr/>
          <a:lstStyle/>
          <a:p>
            <a:pPr marL="0" indent="0" algn="just">
              <a:buFontTx/>
              <a:buNone/>
            </a:pPr>
            <a:r>
              <a:rPr lang="hu-HU" altLang="hu-HU" sz="2000"/>
              <a:t>g) a feljelentés vagy a legfőbb ügyésznek a 4. § (9) bekezdésében vagy a Btk. 3. § (3) bekezdésében meghatározott rendelkezése hiányzik,</a:t>
            </a:r>
          </a:p>
          <a:p>
            <a:pPr marL="0" indent="0" algn="just">
              <a:buFontTx/>
              <a:buNone/>
            </a:pPr>
            <a:r>
              <a:rPr lang="hu-HU" altLang="hu-HU" sz="2000"/>
              <a:t>h) a magánindítvány hiányzik és az a 381. § (4) bekezdése alapján már nem pótolható,</a:t>
            </a:r>
          </a:p>
          <a:p>
            <a:pPr marL="0" indent="0" algn="just">
              <a:buFontTx/>
              <a:buNone/>
            </a:pPr>
            <a:r>
              <a:rPr lang="hu-HU" altLang="hu-HU" sz="2000"/>
              <a:t>i) a vádat nem az arra jogosult emelte, vagy</a:t>
            </a:r>
          </a:p>
          <a:p>
            <a:pPr marL="0" indent="0" algn="just">
              <a:buFontTx/>
              <a:buNone/>
            </a:pPr>
            <a:r>
              <a:rPr lang="hu-HU" altLang="hu-HU" sz="2000"/>
              <a:t>j) a vádirat nem vagy hiányosan tartalmazza a 422. § (1) bekezdésében írt törvényes elemeket, és emiatt a vád érdemi elbírálásra alkalmatlan.</a:t>
            </a:r>
          </a:p>
          <a:p>
            <a:pPr marL="0" indent="0" algn="just">
              <a:buFontTx/>
              <a:buNone/>
            </a:pPr>
            <a:endParaRPr lang="hu-HU" altLang="hu-HU" sz="2000"/>
          </a:p>
        </p:txBody>
      </p:sp>
    </p:spTree>
    <p:extLst>
      <p:ext uri="{BB962C8B-B14F-4D97-AF65-F5344CB8AC3E}">
        <p14:creationId xmlns:p14="http://schemas.microsoft.com/office/powerpoint/2010/main" val="189670789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A7354FA3-12FF-4E7E-A830-5D7EDC9B06BA}"/>
              </a:ext>
            </a:extLst>
          </p:cNvPr>
          <p:cNvSpPr>
            <a:spLocks noGrp="1"/>
          </p:cNvSpPr>
          <p:nvPr>
            <p:ph idx="1"/>
          </p:nvPr>
        </p:nvSpPr>
        <p:spPr>
          <a:xfrm>
            <a:off x="1547813" y="188913"/>
            <a:ext cx="7416800" cy="6669087"/>
          </a:xfrm>
        </p:spPr>
        <p:txBody>
          <a:bodyPr/>
          <a:lstStyle/>
          <a:p>
            <a:pPr marL="0" indent="0" algn="just">
              <a:buFontTx/>
              <a:buNone/>
              <a:defRPr/>
            </a:pPr>
            <a:r>
              <a:rPr lang="hu-HU" sz="2000" b="1" dirty="0"/>
              <a:t>Kiegészítő rendelkezések:</a:t>
            </a:r>
          </a:p>
          <a:p>
            <a:pPr algn="just">
              <a:buFont typeface="Wingdings" pitchFamily="2" charset="2"/>
              <a:buChar char="§"/>
              <a:defRPr/>
            </a:pPr>
            <a:r>
              <a:rPr lang="hu-HU" sz="2000" dirty="0"/>
              <a:t>Ha a másodfokú bíróság az eljárást azért szünteti meg, mert a vádlott büntethetősége megszűnt, az elsőfokú bíróság ítéletének az elkobzásra, a vagyonelkobzásra, az elektronikus adat végleges hozzáférhetetlenné tételére és a polgári jogi igény megállapítására vonatkozó rendelkezését hatályban tartja, ha ezekre nézve nem jelentettek be fellebbezést.</a:t>
            </a:r>
          </a:p>
          <a:p>
            <a:pPr algn="just">
              <a:buFont typeface="Wingdings" pitchFamily="2" charset="2"/>
              <a:buChar char="§"/>
              <a:defRPr/>
            </a:pPr>
            <a:r>
              <a:rPr lang="hu-HU" sz="2000" dirty="0"/>
              <a:t>Ha az elsőfokú bíróság ítélete több bűncselekményről rendelkezett, a másodfokú bíróság az elsőfokú bíróság ítéletének csak azon bűncselekményre vonatkozó rendelkezését helyezi hatályon kívül, amelyet a hatályon kívül helyezés oka érint.</a:t>
            </a:r>
          </a:p>
          <a:p>
            <a:pPr marL="0" indent="0" algn="just">
              <a:buFontTx/>
              <a:buNone/>
              <a:defRPr/>
            </a:pPr>
            <a:endParaRPr lang="hu-HU" sz="2000" b="1" dirty="0"/>
          </a:p>
        </p:txBody>
      </p:sp>
    </p:spTree>
    <p:extLst>
      <p:ext uri="{BB962C8B-B14F-4D97-AF65-F5344CB8AC3E}">
        <p14:creationId xmlns:p14="http://schemas.microsoft.com/office/powerpoint/2010/main" val="31592730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ím 1">
            <a:extLst>
              <a:ext uri="{FF2B5EF4-FFF2-40B4-BE49-F238E27FC236}">
                <a16:creationId xmlns:a16="http://schemas.microsoft.com/office/drawing/2014/main" id="{5845803C-6AF9-DB4C-8B34-3A82288B1C08}"/>
              </a:ext>
            </a:extLst>
          </p:cNvPr>
          <p:cNvSpPr>
            <a:spLocks noGrp="1" noChangeArrowheads="1"/>
          </p:cNvSpPr>
          <p:nvPr>
            <p:ph type="title"/>
          </p:nvPr>
        </p:nvSpPr>
        <p:spPr>
          <a:xfrm>
            <a:off x="1547813" y="274638"/>
            <a:ext cx="7416800" cy="1143000"/>
          </a:xfrm>
        </p:spPr>
        <p:txBody>
          <a:bodyPr/>
          <a:lstStyle/>
          <a:p>
            <a:r>
              <a:rPr lang="hu-HU" altLang="hu-HU" sz="2400" b="1" dirty="0"/>
              <a:t>A fellebbezési jog és a fellebbezés korlátai</a:t>
            </a:r>
          </a:p>
        </p:txBody>
      </p:sp>
      <p:sp>
        <p:nvSpPr>
          <p:cNvPr id="3" name="Tartalom helye 2">
            <a:extLst>
              <a:ext uri="{FF2B5EF4-FFF2-40B4-BE49-F238E27FC236}">
                <a16:creationId xmlns:a16="http://schemas.microsoft.com/office/drawing/2014/main" id="{FF6CE360-65B3-4724-8740-6493EBA2068E}"/>
              </a:ext>
            </a:extLst>
          </p:cNvPr>
          <p:cNvSpPr>
            <a:spLocks noGrp="1"/>
          </p:cNvSpPr>
          <p:nvPr>
            <p:ph idx="1"/>
          </p:nvPr>
        </p:nvSpPr>
        <p:spPr>
          <a:xfrm>
            <a:off x="1547813" y="1341438"/>
            <a:ext cx="7416800" cy="5140325"/>
          </a:xfrm>
        </p:spPr>
        <p:txBody>
          <a:bodyPr/>
          <a:lstStyle/>
          <a:p>
            <a:pPr marL="0" indent="0" algn="just">
              <a:buNone/>
              <a:defRPr/>
            </a:pPr>
            <a:r>
              <a:rPr lang="hu-HU" sz="2000" b="1" dirty="0"/>
              <a:t>A fellebbezési jog:</a:t>
            </a:r>
          </a:p>
          <a:p>
            <a:pPr marL="0" indent="0" algn="just">
              <a:buFontTx/>
              <a:buNone/>
              <a:defRPr/>
            </a:pPr>
            <a:r>
              <a:rPr lang="hu-HU" sz="2000" dirty="0"/>
              <a:t>- főszabály: az elsőfokú bíróság ügydöntő határozata ellen fellebbezésnek van helye a másodfokú bírósághoz.</a:t>
            </a:r>
          </a:p>
          <a:p>
            <a:pPr marL="0" indent="0" algn="just">
              <a:buFontTx/>
              <a:buNone/>
              <a:defRPr/>
            </a:pPr>
            <a:r>
              <a:rPr lang="hu-HU" sz="2000" dirty="0"/>
              <a:t>- Az elsőfokú bíróság nem ügydöntő végzése ellen fellebbezésnek van helye a másodfokú bírósághoz, ha azt e törvény nem zárja ki.</a:t>
            </a:r>
          </a:p>
          <a:p>
            <a:pPr marL="0" indent="0" algn="just">
              <a:buFontTx/>
              <a:buNone/>
              <a:defRPr/>
            </a:pPr>
            <a:endParaRPr lang="hu-HU" sz="2000" dirty="0"/>
          </a:p>
          <a:p>
            <a:pPr marL="0" indent="0" algn="just">
              <a:buFontTx/>
              <a:buNone/>
              <a:defRPr/>
            </a:pPr>
            <a:r>
              <a:rPr lang="hu-HU" sz="2000" dirty="0"/>
              <a:t>- A végzés elleni fellebbezés elintézésére az ítélet elleni fellebbezés szabályai megfelelően irányadók azzal, hogy nem ügydöntő végzés esetén</a:t>
            </a:r>
          </a:p>
          <a:p>
            <a:pPr marL="0" indent="0" algn="just">
              <a:buFontTx/>
              <a:buNone/>
              <a:defRPr/>
            </a:pPr>
            <a:r>
              <a:rPr lang="hu-HU" sz="2000" dirty="0"/>
              <a:t>a) nem alkalmazható az 583. § (3) bekezdése (korlátozott fellebbezés bejelentése), valamint az 590. § (5) bekezdése (a korlátozott </a:t>
            </a:r>
            <a:r>
              <a:rPr lang="hu-HU" sz="2000" dirty="0" err="1"/>
              <a:t>felülbírálat</a:t>
            </a:r>
            <a:r>
              <a:rPr lang="hu-HU" sz="2000" dirty="0"/>
              <a:t> terjedelme) és</a:t>
            </a:r>
          </a:p>
          <a:p>
            <a:pPr marL="0" indent="0" algn="just">
              <a:buFontTx/>
              <a:buNone/>
              <a:defRPr/>
            </a:pPr>
            <a:r>
              <a:rPr lang="hu-HU" sz="2000" dirty="0"/>
              <a:t>b) fellebbezésre jogosult az egyéb érdekelt is.</a:t>
            </a:r>
          </a:p>
          <a:p>
            <a:pPr marL="0" indent="0" algn="just">
              <a:buFontTx/>
              <a:buNone/>
              <a:defRPr/>
            </a:pPr>
            <a:endParaRPr lang="hu-HU" sz="2000" b="1" dirty="0"/>
          </a:p>
        </p:txBody>
      </p:sp>
    </p:spTree>
    <p:extLst>
      <p:ext uri="{BB962C8B-B14F-4D97-AF65-F5344CB8AC3E}">
        <p14:creationId xmlns:p14="http://schemas.microsoft.com/office/powerpoint/2010/main" val="418162348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artalom helye 2">
            <a:extLst>
              <a:ext uri="{FF2B5EF4-FFF2-40B4-BE49-F238E27FC236}">
                <a16:creationId xmlns:a16="http://schemas.microsoft.com/office/drawing/2014/main" id="{97203F9B-AF75-D347-AB77-47CEF4E50993}"/>
              </a:ext>
            </a:extLst>
          </p:cNvPr>
          <p:cNvSpPr>
            <a:spLocks noGrp="1" noChangeArrowheads="1"/>
          </p:cNvSpPr>
          <p:nvPr>
            <p:ph idx="1"/>
          </p:nvPr>
        </p:nvSpPr>
        <p:spPr>
          <a:xfrm>
            <a:off x="1547813" y="260350"/>
            <a:ext cx="7345362" cy="6408738"/>
          </a:xfrm>
        </p:spPr>
        <p:txBody>
          <a:bodyPr/>
          <a:lstStyle/>
          <a:p>
            <a:pPr marL="0" indent="0" algn="just">
              <a:buFontTx/>
              <a:buNone/>
            </a:pPr>
            <a:r>
              <a:rPr lang="hu-HU" altLang="hu-HU" sz="2000" b="1" dirty="0"/>
              <a:t>A másodfokú bíróság nem ügydöntő végzésével hatályon kívül helyezi az elsőfokú bíróság ítéletét, és az elsőfokú bíróságot új eljárásra utasítja</a:t>
            </a:r>
            <a:r>
              <a:rPr lang="hu-HU" altLang="hu-HU" sz="2000" dirty="0"/>
              <a:t> (ún. abszolút eljárási szabálysértések)</a:t>
            </a:r>
          </a:p>
          <a:p>
            <a:pPr marL="0" indent="0" algn="ctr">
              <a:buFontTx/>
              <a:buNone/>
            </a:pPr>
            <a:r>
              <a:rPr lang="hu-HU" altLang="hu-HU" sz="2000" i="1" dirty="0"/>
              <a:t>Esetei: </a:t>
            </a:r>
          </a:p>
          <a:p>
            <a:pPr marL="0" indent="0" algn="just">
              <a:buFontTx/>
              <a:buNone/>
            </a:pPr>
            <a:r>
              <a:rPr lang="hu-HU" altLang="hu-HU" sz="2000" dirty="0"/>
              <a:t>a) a bíróság nem volt törvényesen megalakítva, vagy a tárgyaláson a tanács tagjai nem voltak mindvégig jelen,</a:t>
            </a:r>
          </a:p>
          <a:p>
            <a:pPr marL="0" indent="0" algn="just">
              <a:buFontTx/>
              <a:buNone/>
            </a:pPr>
            <a:r>
              <a:rPr lang="hu-HU" altLang="hu-HU" sz="2000" dirty="0"/>
              <a:t>b) az ítélet meghozatalában a törvény szerint kizárt bíró vett részt,</a:t>
            </a:r>
          </a:p>
          <a:p>
            <a:pPr marL="0" indent="0" algn="just">
              <a:buFontTx/>
              <a:buNone/>
            </a:pPr>
            <a:r>
              <a:rPr lang="hu-HU" altLang="hu-HU" sz="2000" dirty="0"/>
              <a:t>c) a bíróság a hatáskörét túllépte, katonai büntetőeljárásra vagy más bíróság kizárólagos illetékességébe tartozó ügyet bírált el,</a:t>
            </a:r>
          </a:p>
          <a:p>
            <a:pPr marL="0" indent="0" algn="just">
              <a:buFontTx/>
              <a:buNone/>
            </a:pPr>
            <a:r>
              <a:rPr lang="hu-HU" altLang="hu-HU" sz="2000" dirty="0"/>
              <a:t>d) a tárgyalást olyan személy távollétében tartották meg, akinek a jelenléte a törvény értelmében kötelező + 608. § (2) </a:t>
            </a:r>
            <a:r>
              <a:rPr lang="hu-HU" altLang="hu-HU" sz="2000" dirty="0" err="1"/>
              <a:t>bek</a:t>
            </a:r>
            <a:r>
              <a:rPr lang="hu-HU" altLang="hu-HU" sz="2000" dirty="0"/>
              <a:t>.</a:t>
            </a:r>
          </a:p>
          <a:p>
            <a:pPr marL="0" indent="0" algn="just">
              <a:buFontTx/>
              <a:buNone/>
            </a:pPr>
            <a:r>
              <a:rPr lang="hu-HU" altLang="hu-HU" sz="2000" dirty="0"/>
              <a:t>e) a bíróság az 567. § (1) bekezdés a)-b) és d)-e) pontjában, valamint (2) bekezdésében meghatározott valamely ok törvénysértő megállapítása miatt az eljárást megszüntette,</a:t>
            </a:r>
          </a:p>
          <a:p>
            <a:pPr marL="0" indent="0" algn="just">
              <a:buFontTx/>
              <a:buNone/>
            </a:pPr>
            <a:r>
              <a:rPr lang="hu-HU" altLang="hu-HU" sz="2000" dirty="0"/>
              <a:t>f) az elsőfokú ítélet indokolása a rendelkező résszel teljes mértékben ellentétes.</a:t>
            </a:r>
          </a:p>
          <a:p>
            <a:pPr marL="0" indent="0" algn="just">
              <a:buFontTx/>
              <a:buNone/>
            </a:pPr>
            <a:endParaRPr lang="hu-HU" altLang="hu-HU" sz="2000" dirty="0"/>
          </a:p>
        </p:txBody>
      </p:sp>
    </p:spTree>
    <p:extLst>
      <p:ext uri="{BB962C8B-B14F-4D97-AF65-F5344CB8AC3E}">
        <p14:creationId xmlns:p14="http://schemas.microsoft.com/office/powerpoint/2010/main" val="229647315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artalom helye 2">
            <a:extLst>
              <a:ext uri="{FF2B5EF4-FFF2-40B4-BE49-F238E27FC236}">
                <a16:creationId xmlns:a16="http://schemas.microsoft.com/office/drawing/2014/main" id="{B9D3BCBF-8B29-8547-9142-CBCD063A2F05}"/>
              </a:ext>
            </a:extLst>
          </p:cNvPr>
          <p:cNvSpPr>
            <a:spLocks noGrp="1" noChangeArrowheads="1"/>
          </p:cNvSpPr>
          <p:nvPr>
            <p:ph idx="1"/>
          </p:nvPr>
        </p:nvSpPr>
        <p:spPr>
          <a:xfrm>
            <a:off x="1547813" y="188913"/>
            <a:ext cx="7416800" cy="6553200"/>
          </a:xfrm>
        </p:spPr>
        <p:txBody>
          <a:bodyPr/>
          <a:lstStyle/>
          <a:p>
            <a:pPr marL="0" indent="0" algn="just">
              <a:buFontTx/>
              <a:buNone/>
            </a:pPr>
            <a:r>
              <a:rPr lang="hu-HU" altLang="hu-HU" sz="1800" b="1" dirty="0"/>
              <a:t>A másodfokú bíróság nem ügydöntő végzésével hatályon kívül helyezi az elsőfokú bíróság ítéletét, és az elsőfokú bíróságot új eljárásra utasítja, ha</a:t>
            </a:r>
            <a:r>
              <a:rPr lang="hu-HU" altLang="hu-HU" sz="1800" dirty="0"/>
              <a:t> az előbbi esetekben fel nem sorolt, és a másodfokú eljárásban nem orvosolható olyan eljárási szabálysértés történt, amely lényeges hatással volt az eljárás lefolytatására, a bűnösség megállapítására, a bűncselekmény minősítésére, a büntetés kiszabására, illetve az intézkedés alkalmazására (ún. relatív eljárási szabálysértések)</a:t>
            </a:r>
          </a:p>
          <a:p>
            <a:pPr marL="0" indent="0" algn="just">
              <a:buFontTx/>
              <a:buNone/>
            </a:pPr>
            <a:endParaRPr lang="hu-HU" altLang="hu-HU" sz="1800" dirty="0"/>
          </a:p>
          <a:p>
            <a:pPr marL="0" indent="0" algn="just">
              <a:buFontTx/>
              <a:buNone/>
            </a:pPr>
            <a:r>
              <a:rPr lang="hu-HU" altLang="hu-HU" sz="1600" dirty="0"/>
              <a:t>Ilyen eljárási szabálysértésnek minősül különösen, ha</a:t>
            </a:r>
          </a:p>
          <a:p>
            <a:pPr marL="0" indent="0" algn="just">
              <a:buFontTx/>
              <a:buNone/>
            </a:pPr>
            <a:r>
              <a:rPr lang="hu-HU" altLang="hu-HU" sz="1600" dirty="0"/>
              <a:t>a) a bizonyítás törvényességére vonatkozó rendelkezéseket a vádemelés után megsértették,</a:t>
            </a:r>
          </a:p>
          <a:p>
            <a:pPr marL="0" indent="0" algn="just">
              <a:buFontTx/>
              <a:buNone/>
            </a:pPr>
            <a:r>
              <a:rPr lang="hu-HU" altLang="hu-HU" sz="1600" dirty="0"/>
              <a:t>b) a büntetőeljárásban részt vevő személyek a vádemelés után a törvényes jogaikat nem gyakorolhatták, vagy ezek gyakorlásában őket korlátozták,</a:t>
            </a:r>
          </a:p>
          <a:p>
            <a:pPr marL="0" indent="0" algn="just">
              <a:buFontTx/>
              <a:buNone/>
            </a:pPr>
            <a:r>
              <a:rPr lang="hu-HU" altLang="hu-HU" sz="1600" dirty="0"/>
              <a:t>c) a tárgyalásról a nyilvánosságot törvényes ok nélkül kizárták,</a:t>
            </a:r>
          </a:p>
          <a:p>
            <a:pPr marL="0" indent="0" algn="just">
              <a:buFontTx/>
              <a:buNone/>
            </a:pPr>
            <a:r>
              <a:rPr lang="hu-HU" altLang="hu-HU" sz="1600" dirty="0"/>
              <a:t>d) a bűnösség megállapítása, a felmentés, az eljárás megszüntetése, a cselekmény Btk. szerinti minősítése vagy a büntetés kiszabása, illetve az intézkedés alkalmazása tekintetében az elsőfokú bíróság az indokolási kötelezettségének nem vagy csak részben tett eleget,</a:t>
            </a:r>
          </a:p>
          <a:p>
            <a:pPr marL="0" indent="0" algn="just">
              <a:buFontTx/>
              <a:buNone/>
            </a:pPr>
            <a:r>
              <a:rPr lang="hu-HU" altLang="hu-HU" sz="1600" dirty="0"/>
              <a:t>e) az elsőfokú bíróság a bűnösséget beismerő nyilatkozatot az 504. § (2) bekezdésében meghatározott feltételek hiányában fogadta el.</a:t>
            </a:r>
          </a:p>
          <a:p>
            <a:pPr marL="0" indent="0" algn="just">
              <a:buFontTx/>
              <a:buNone/>
            </a:pPr>
            <a:endParaRPr lang="hu-HU" altLang="hu-HU" sz="1800" dirty="0"/>
          </a:p>
        </p:txBody>
      </p:sp>
    </p:spTree>
    <p:extLst>
      <p:ext uri="{BB962C8B-B14F-4D97-AF65-F5344CB8AC3E}">
        <p14:creationId xmlns:p14="http://schemas.microsoft.com/office/powerpoint/2010/main" val="187257241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8BEA5482-625E-4E3E-BAD9-4D3F52403C68}"/>
              </a:ext>
            </a:extLst>
          </p:cNvPr>
          <p:cNvSpPr>
            <a:spLocks noGrp="1"/>
          </p:cNvSpPr>
          <p:nvPr>
            <p:ph idx="1"/>
          </p:nvPr>
        </p:nvSpPr>
        <p:spPr>
          <a:xfrm>
            <a:off x="1619250" y="115888"/>
            <a:ext cx="7345363" cy="6626225"/>
          </a:xfrm>
        </p:spPr>
        <p:txBody>
          <a:bodyPr/>
          <a:lstStyle/>
          <a:p>
            <a:pPr marL="0" indent="0" algn="just">
              <a:buFontTx/>
              <a:buNone/>
              <a:defRPr/>
            </a:pPr>
            <a:r>
              <a:rPr lang="hu-HU" sz="2000" b="1" dirty="0"/>
              <a:t>Kiegészítő rendelkezések</a:t>
            </a:r>
            <a:r>
              <a:rPr lang="hu-HU" sz="2000" dirty="0"/>
              <a:t>: </a:t>
            </a:r>
          </a:p>
          <a:p>
            <a:pPr algn="just">
              <a:buFont typeface="Wingdings" pitchFamily="2" charset="2"/>
              <a:buChar char="§"/>
              <a:defRPr/>
            </a:pPr>
            <a:r>
              <a:rPr lang="hu-HU" sz="2000" dirty="0"/>
              <a:t>Az ítélet felmentő, illetve eljárást megszüntető rendelkezését nem kell hatályon kívül helyezni, ha a fenti eljárási szabálysértés a vádlott vagy a védő törvényes jogainak gyakorlását korlátozta.</a:t>
            </a:r>
          </a:p>
          <a:p>
            <a:pPr algn="just">
              <a:buFont typeface="Wingdings" pitchFamily="2" charset="2"/>
              <a:buChar char="§"/>
              <a:defRPr/>
            </a:pPr>
            <a:r>
              <a:rPr lang="hu-HU" sz="2000" dirty="0"/>
              <a:t>Ha az elsőfokú bíróság a lefoglalt dologról, az elkobzásról, a vagyonelkobzásról, illetve az elektronikus adat végleges hozzáférhetetlenné tételéről a törvény rendelkezése ellenére nem rendelkezett, és a döntéshez szükséges adatok a másodfokú eljárás során bizonyítás felvétele keretében nem tisztázhatók, a másodfokú bíróság az elsőfokú bíróságot a CVI. Fejezet szerinti eljárás ( = Eljárás vagyon vagy dolog elvonása, adat hozzáférhetetlenné tétele érdekében) lefolytatására utasítja.</a:t>
            </a:r>
          </a:p>
          <a:p>
            <a:pPr marL="0" indent="0" algn="just">
              <a:buFontTx/>
              <a:buNone/>
              <a:defRPr/>
            </a:pPr>
            <a:endParaRPr lang="hu-HU" sz="2000" dirty="0"/>
          </a:p>
        </p:txBody>
      </p:sp>
    </p:spTree>
    <p:extLst>
      <p:ext uri="{BB962C8B-B14F-4D97-AF65-F5344CB8AC3E}">
        <p14:creationId xmlns:p14="http://schemas.microsoft.com/office/powerpoint/2010/main" val="408040777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artalom helye 2">
            <a:extLst>
              <a:ext uri="{FF2B5EF4-FFF2-40B4-BE49-F238E27FC236}">
                <a16:creationId xmlns:a16="http://schemas.microsoft.com/office/drawing/2014/main" id="{D0BE1029-AE6F-5640-A018-BC6A1CCC87EA}"/>
              </a:ext>
            </a:extLst>
          </p:cNvPr>
          <p:cNvSpPr>
            <a:spLocks noGrp="1" noChangeArrowheads="1"/>
          </p:cNvSpPr>
          <p:nvPr>
            <p:ph idx="1"/>
          </p:nvPr>
        </p:nvSpPr>
        <p:spPr>
          <a:xfrm>
            <a:off x="1547813" y="188913"/>
            <a:ext cx="7416800" cy="6553200"/>
          </a:xfrm>
        </p:spPr>
        <p:txBody>
          <a:bodyPr/>
          <a:lstStyle/>
          <a:p>
            <a:pPr marL="0" indent="0" algn="just">
              <a:buFontTx/>
              <a:buNone/>
            </a:pPr>
            <a:r>
              <a:rPr lang="hu-HU" altLang="hu-HU" sz="2000" b="1" dirty="0"/>
              <a:t>Hatályon kívül helyezés teljes megalapozatlanság miatt</a:t>
            </a:r>
            <a:r>
              <a:rPr lang="hu-HU" altLang="hu-HU" sz="2000" dirty="0"/>
              <a:t>: teljes megalapozatlanság esetén a másodfokú bíróság nem ügydöntő végzésével hatályon kívül helyezi az elsőfokú bíróság ítéletét és az elsőfokú bíróságot új eljárásra utasítja.</a:t>
            </a:r>
          </a:p>
        </p:txBody>
      </p:sp>
      <p:sp>
        <p:nvSpPr>
          <p:cNvPr id="4" name="Tartalom helye 2">
            <a:extLst>
              <a:ext uri="{FF2B5EF4-FFF2-40B4-BE49-F238E27FC236}">
                <a16:creationId xmlns:a16="http://schemas.microsoft.com/office/drawing/2014/main" id="{0E602A47-1E3E-584C-B84D-91BF50A654E1}"/>
              </a:ext>
            </a:extLst>
          </p:cNvPr>
          <p:cNvSpPr txBox="1">
            <a:spLocks noChangeArrowheads="1"/>
          </p:cNvSpPr>
          <p:nvPr/>
        </p:nvSpPr>
        <p:spPr bwMode="auto">
          <a:xfrm>
            <a:off x="1547813" y="1988840"/>
            <a:ext cx="7416800" cy="3240088"/>
          </a:xfrm>
          <a:prstGeom prst="rect">
            <a:avLst/>
          </a:prstGeom>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dk1"/>
                </a:solidFill>
                <a:latin typeface="+mn-lt"/>
                <a:ea typeface="+mn-ea"/>
                <a:cs typeface="+mn-cs"/>
              </a:defRPr>
            </a:lvl1pPr>
            <a:lvl2pPr marL="742950" indent="-285750" algn="l" rtl="0" eaLnBrk="1" fontAlgn="base" hangingPunct="1">
              <a:spcBef>
                <a:spcPct val="20000"/>
              </a:spcBef>
              <a:spcAft>
                <a:spcPct val="0"/>
              </a:spcAft>
              <a:buChar char="–"/>
              <a:defRPr sz="2800">
                <a:solidFill>
                  <a:schemeClr val="dk1"/>
                </a:solidFill>
                <a:latin typeface="+mn-lt"/>
                <a:ea typeface="+mn-ea"/>
                <a:cs typeface="+mn-cs"/>
              </a:defRPr>
            </a:lvl2pPr>
            <a:lvl3pPr marL="1143000" indent="-228600" algn="l" rtl="0" eaLnBrk="1" fontAlgn="base" hangingPunct="1">
              <a:spcBef>
                <a:spcPct val="20000"/>
              </a:spcBef>
              <a:spcAft>
                <a:spcPct val="0"/>
              </a:spcAft>
              <a:buChar char="•"/>
              <a:defRPr sz="2400">
                <a:solidFill>
                  <a:schemeClr val="dk1"/>
                </a:solidFill>
                <a:latin typeface="+mn-lt"/>
                <a:ea typeface="+mn-ea"/>
                <a:cs typeface="+mn-cs"/>
              </a:defRPr>
            </a:lvl3pPr>
            <a:lvl4pPr marL="1600200" indent="-228600" algn="l" rtl="0" eaLnBrk="1" fontAlgn="base" hangingPunct="1">
              <a:spcBef>
                <a:spcPct val="20000"/>
              </a:spcBef>
              <a:spcAft>
                <a:spcPct val="0"/>
              </a:spcAft>
              <a:buChar char="–"/>
              <a:defRPr sz="2000">
                <a:solidFill>
                  <a:schemeClr val="dk1"/>
                </a:solidFill>
                <a:latin typeface="+mn-lt"/>
                <a:ea typeface="+mn-ea"/>
                <a:cs typeface="+mn-cs"/>
              </a:defRPr>
            </a:lvl4pPr>
            <a:lvl5pPr marL="2057400" indent="-228600" algn="l" rtl="0" eaLnBrk="1" fontAlgn="base" hangingPunct="1">
              <a:spcBef>
                <a:spcPct val="20000"/>
              </a:spcBef>
              <a:spcAft>
                <a:spcPct val="0"/>
              </a:spcAft>
              <a:buChar char="»"/>
              <a:defRPr sz="2000">
                <a:solidFill>
                  <a:schemeClr val="dk1"/>
                </a:solidFill>
                <a:latin typeface="+mn-lt"/>
                <a:ea typeface="+mn-ea"/>
                <a:cs typeface="+mn-cs"/>
              </a:defRPr>
            </a:lvl5pPr>
            <a:lvl6pPr marL="2514600" indent="-228600" algn="l" rtl="0" eaLnBrk="1" fontAlgn="base" hangingPunct="1">
              <a:spcBef>
                <a:spcPct val="20000"/>
              </a:spcBef>
              <a:spcAft>
                <a:spcPct val="0"/>
              </a:spcAft>
              <a:buChar char="»"/>
              <a:defRPr sz="2000">
                <a:solidFill>
                  <a:schemeClr val="dk1"/>
                </a:solidFill>
                <a:latin typeface="+mn-lt"/>
                <a:ea typeface="+mn-ea"/>
                <a:cs typeface="+mn-cs"/>
              </a:defRPr>
            </a:lvl6pPr>
            <a:lvl7pPr marL="2971800" indent="-228600" algn="l" rtl="0" eaLnBrk="1" fontAlgn="base" hangingPunct="1">
              <a:spcBef>
                <a:spcPct val="20000"/>
              </a:spcBef>
              <a:spcAft>
                <a:spcPct val="0"/>
              </a:spcAft>
              <a:buChar char="»"/>
              <a:defRPr sz="2000">
                <a:solidFill>
                  <a:schemeClr val="dk1"/>
                </a:solidFill>
                <a:latin typeface="+mn-lt"/>
                <a:ea typeface="+mn-ea"/>
                <a:cs typeface="+mn-cs"/>
              </a:defRPr>
            </a:lvl7pPr>
            <a:lvl8pPr marL="3429000" indent="-228600" algn="l" rtl="0" eaLnBrk="1" fontAlgn="base" hangingPunct="1">
              <a:spcBef>
                <a:spcPct val="20000"/>
              </a:spcBef>
              <a:spcAft>
                <a:spcPct val="0"/>
              </a:spcAft>
              <a:buChar char="»"/>
              <a:defRPr sz="2000">
                <a:solidFill>
                  <a:schemeClr val="dk1"/>
                </a:solidFill>
                <a:latin typeface="+mn-lt"/>
                <a:ea typeface="+mn-ea"/>
                <a:cs typeface="+mn-cs"/>
              </a:defRPr>
            </a:lvl8pPr>
            <a:lvl9pPr marL="3886200" indent="-228600" algn="l" rtl="0" eaLnBrk="1" fontAlgn="base" hangingPunct="1">
              <a:spcBef>
                <a:spcPct val="20000"/>
              </a:spcBef>
              <a:spcAft>
                <a:spcPct val="0"/>
              </a:spcAft>
              <a:buChar char="»"/>
              <a:defRPr sz="2000">
                <a:solidFill>
                  <a:schemeClr val="dk1"/>
                </a:solidFill>
                <a:latin typeface="+mn-lt"/>
                <a:ea typeface="+mn-ea"/>
                <a:cs typeface="+mn-cs"/>
              </a:defRPr>
            </a:lvl9pPr>
          </a:lstStyle>
          <a:p>
            <a:pPr marL="0" indent="0" algn="just" defTabSz="914400">
              <a:buFontTx/>
              <a:buNone/>
            </a:pPr>
            <a:r>
              <a:rPr lang="hu-HU" altLang="hu-HU" sz="2000" kern="0"/>
              <a:t>A másodfokú bíróságnak az elsőfokú ítéletet hatályon kívül helyező végzése </a:t>
            </a:r>
            <a:r>
              <a:rPr lang="hu-HU" altLang="hu-HU" sz="2000" b="1" i="1" kern="0"/>
              <a:t>nem ügydöntő határozat</a:t>
            </a:r>
            <a:r>
              <a:rPr lang="hu-HU" altLang="hu-HU" sz="2000" kern="0"/>
              <a:t>, </a:t>
            </a:r>
            <a:r>
              <a:rPr lang="hu-HU" altLang="hu-HU" sz="2000" b="1" i="1" kern="0"/>
              <a:t>indokolásának kötelező tartalmi eleme</a:t>
            </a:r>
            <a:r>
              <a:rPr lang="hu-HU" altLang="hu-HU" sz="2000" kern="0"/>
              <a:t> a hatályon kívül helyezés oka és a másodfokú bíróságnak a megismételt eljárásra vonatkozó iránymutatása.</a:t>
            </a:r>
          </a:p>
          <a:p>
            <a:pPr marL="0" indent="0" algn="just" defTabSz="914400">
              <a:buFontTx/>
              <a:buNone/>
            </a:pPr>
            <a:endParaRPr lang="hu-HU" altLang="hu-HU" sz="2000" kern="0"/>
          </a:p>
          <a:p>
            <a:pPr marL="0" indent="0" algn="just" defTabSz="914400">
              <a:buFontTx/>
              <a:buNone/>
            </a:pPr>
            <a:r>
              <a:rPr lang="hu-HU" altLang="hu-HU" sz="2000" kern="0"/>
              <a:t>A másodfokú bíróság elrendelheti, hogy az ügyet az elsőfokú bíróság más tanácsa vagy - kivételesen - más bíróság tárgyalja.</a:t>
            </a:r>
            <a:endParaRPr lang="hu-HU" altLang="hu-HU" sz="2000" kern="0" dirty="0"/>
          </a:p>
        </p:txBody>
      </p:sp>
    </p:spTree>
    <p:extLst>
      <p:ext uri="{BB962C8B-B14F-4D97-AF65-F5344CB8AC3E}">
        <p14:creationId xmlns:p14="http://schemas.microsoft.com/office/powerpoint/2010/main" val="93177332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Cím 1">
            <a:extLst>
              <a:ext uri="{FF2B5EF4-FFF2-40B4-BE49-F238E27FC236}">
                <a16:creationId xmlns:a16="http://schemas.microsoft.com/office/drawing/2014/main" id="{8AC68948-D346-6C45-9D90-5EA28A0A5701}"/>
              </a:ext>
            </a:extLst>
          </p:cNvPr>
          <p:cNvSpPr>
            <a:spLocks noGrp="1" noChangeArrowheads="1"/>
          </p:cNvSpPr>
          <p:nvPr>
            <p:ph type="title"/>
          </p:nvPr>
        </p:nvSpPr>
        <p:spPr>
          <a:xfrm>
            <a:off x="1619250" y="274638"/>
            <a:ext cx="7067550" cy="1143000"/>
          </a:xfrm>
        </p:spPr>
        <p:txBody>
          <a:bodyPr/>
          <a:lstStyle/>
          <a:p>
            <a:r>
              <a:rPr lang="hu-HU" altLang="hu-HU" sz="2400" b="1" dirty="0"/>
              <a:t>A nem ügydöntő végzés elleni fellebbezés</a:t>
            </a:r>
          </a:p>
        </p:txBody>
      </p:sp>
      <p:sp>
        <p:nvSpPr>
          <p:cNvPr id="3" name="Tartalom helye 2">
            <a:extLst>
              <a:ext uri="{FF2B5EF4-FFF2-40B4-BE49-F238E27FC236}">
                <a16:creationId xmlns:a16="http://schemas.microsoft.com/office/drawing/2014/main" id="{8CC09789-F936-453D-983A-AFBE9F62F9F8}"/>
              </a:ext>
            </a:extLst>
          </p:cNvPr>
          <p:cNvSpPr>
            <a:spLocks noGrp="1"/>
          </p:cNvSpPr>
          <p:nvPr>
            <p:ph idx="1"/>
          </p:nvPr>
        </p:nvSpPr>
        <p:spPr>
          <a:xfrm>
            <a:off x="1516062" y="1441449"/>
            <a:ext cx="7273925" cy="5141913"/>
          </a:xfrm>
        </p:spPr>
        <p:txBody>
          <a:bodyPr/>
          <a:lstStyle/>
          <a:p>
            <a:pPr algn="just">
              <a:buFontTx/>
              <a:buChar char="-"/>
              <a:defRPr/>
            </a:pPr>
            <a:r>
              <a:rPr lang="hu-HU" sz="1800" dirty="0"/>
              <a:t>A másodfokú bírósági eljárásban, a harmadfokú bírósági eljárásban és a hatályon kívül helyező végzés elleni fellebbezés elbírálása iránti eljárásban hozott olyan, nem ügydöntő végzés elleni fellebbezésre, amely ellen az elsőfokú eljárásban jogorvoslatnak lenne helye, a másodfokú bírósági eljárásra vonatkozó rendelkezéseket az itt meghatározott eltérésekkel kell alkalmazni.</a:t>
            </a:r>
          </a:p>
          <a:p>
            <a:pPr marL="0" indent="0" algn="just">
              <a:buFontTx/>
              <a:buNone/>
              <a:defRPr/>
            </a:pPr>
            <a:endParaRPr lang="hu-HU" sz="1800" dirty="0"/>
          </a:p>
          <a:p>
            <a:pPr algn="just">
              <a:buFontTx/>
              <a:buChar char="-"/>
              <a:defRPr/>
            </a:pPr>
            <a:r>
              <a:rPr lang="hu-HU" sz="1800" dirty="0"/>
              <a:t>Nincs helye fellebbezésnek, ha a fentiekben meghatározott határozatot a Kúria hozta.</a:t>
            </a:r>
          </a:p>
          <a:p>
            <a:pPr marL="0" indent="0" algn="just">
              <a:buFontTx/>
              <a:buNone/>
              <a:defRPr/>
            </a:pPr>
            <a:endParaRPr lang="hu-HU" sz="1800" dirty="0"/>
          </a:p>
          <a:p>
            <a:pPr algn="just">
              <a:buFontTx/>
              <a:buChar char="-"/>
              <a:defRPr/>
            </a:pPr>
            <a:r>
              <a:rPr lang="hu-HU" sz="1800" dirty="0"/>
              <a:t>A végzés elleni fellebbezést</a:t>
            </a:r>
          </a:p>
          <a:p>
            <a:pPr marL="0" indent="0" algn="just">
              <a:buFontTx/>
              <a:buNone/>
              <a:defRPr/>
            </a:pPr>
            <a:r>
              <a:rPr lang="hu-HU" sz="1800" dirty="0"/>
              <a:t>a) az ítélőtábla bírálja el, ha a végzést a törvényszék hozta,</a:t>
            </a:r>
          </a:p>
          <a:p>
            <a:pPr marL="0" indent="0" algn="just">
              <a:buFontTx/>
              <a:buNone/>
              <a:defRPr/>
            </a:pPr>
            <a:r>
              <a:rPr lang="hu-HU" sz="1800" dirty="0"/>
              <a:t>b) a Kúria bírálja el, ha a végzést az ítélőtábla hozta.</a:t>
            </a:r>
          </a:p>
          <a:p>
            <a:pPr marL="0" indent="0" algn="just">
              <a:buFontTx/>
              <a:buNone/>
              <a:defRPr/>
            </a:pPr>
            <a:endParaRPr lang="hu-HU" sz="1800" dirty="0"/>
          </a:p>
          <a:p>
            <a:pPr marL="0" indent="0" algn="just">
              <a:buFontTx/>
              <a:buNone/>
              <a:defRPr/>
            </a:pPr>
            <a:endParaRPr lang="hu-HU" sz="1800" dirty="0"/>
          </a:p>
          <a:p>
            <a:pPr algn="just">
              <a:buFontTx/>
              <a:buChar char="-"/>
              <a:defRPr/>
            </a:pPr>
            <a:r>
              <a:rPr lang="hu-HU" sz="1800" dirty="0">
                <a:solidFill>
                  <a:schemeClr val="bg1"/>
                </a:solidFill>
              </a:rPr>
              <a:t>Az ítélőtábla és a Kúria a fellebbezést tanácsülésen bírálja el.</a:t>
            </a:r>
          </a:p>
          <a:p>
            <a:pPr marL="0" indent="0" algn="just">
              <a:buFontTx/>
              <a:buNone/>
              <a:defRPr/>
            </a:pPr>
            <a:endParaRPr lang="hu-HU" sz="1800" dirty="0"/>
          </a:p>
          <a:p>
            <a:pPr marL="0" indent="0" algn="just">
              <a:buFontTx/>
              <a:buNone/>
              <a:defRPr/>
            </a:pPr>
            <a:endParaRPr lang="hu-HU" sz="2000" dirty="0"/>
          </a:p>
        </p:txBody>
      </p:sp>
    </p:spTree>
    <p:extLst>
      <p:ext uri="{BB962C8B-B14F-4D97-AF65-F5344CB8AC3E}">
        <p14:creationId xmlns:p14="http://schemas.microsoft.com/office/powerpoint/2010/main" val="325771986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Cím 1"/>
          <p:cNvSpPr>
            <a:spLocks noGrp="1"/>
          </p:cNvSpPr>
          <p:nvPr>
            <p:ph type="title"/>
          </p:nvPr>
        </p:nvSpPr>
        <p:spPr>
          <a:xfrm>
            <a:off x="1043608" y="1412776"/>
            <a:ext cx="4419600" cy="1440160"/>
          </a:xfrm>
        </p:spPr>
        <p:txBody>
          <a:bodyPr/>
          <a:lstStyle/>
          <a:p>
            <a:r>
              <a:rPr lang="hu-HU" dirty="0"/>
              <a:t>KÖSZÖNÖM </a:t>
            </a:r>
            <a:br>
              <a:rPr lang="hu-HU" dirty="0"/>
            </a:br>
            <a:r>
              <a:rPr lang="hu-HU" dirty="0"/>
              <a:t>A FIGYELMET!</a:t>
            </a:r>
            <a:br>
              <a:rPr lang="hu-HU" dirty="0"/>
            </a:br>
            <a:br>
              <a:rPr lang="hu-HU" dirty="0"/>
            </a:br>
            <a:br>
              <a:rPr lang="hu-HU" dirty="0"/>
            </a:br>
            <a:endParaRPr lang="hu-HU" dirty="0"/>
          </a:p>
        </p:txBody>
      </p:sp>
      <p:sp>
        <p:nvSpPr>
          <p:cNvPr id="3" name="Cím 1">
            <a:extLst>
              <a:ext uri="{FF2B5EF4-FFF2-40B4-BE49-F238E27FC236}">
                <a16:creationId xmlns:a16="http://schemas.microsoft.com/office/drawing/2014/main" id="{70D842E3-E868-42B6-9CC0-642DE97DE470}"/>
              </a:ext>
            </a:extLst>
          </p:cNvPr>
          <p:cNvSpPr txBox="1">
            <a:spLocks/>
          </p:cNvSpPr>
          <p:nvPr/>
        </p:nvSpPr>
        <p:spPr bwMode="auto">
          <a:xfrm>
            <a:off x="-108520" y="4719262"/>
            <a:ext cx="5819666" cy="1440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algn="l" rtl="0" eaLnBrk="1" fontAlgn="base" hangingPunct="1">
              <a:spcBef>
                <a:spcPct val="0"/>
              </a:spcBef>
              <a:spcAft>
                <a:spcPct val="0"/>
              </a:spcAft>
              <a:defRPr sz="4400" b="1" cap="all" baseline="0">
                <a:solidFill>
                  <a:schemeClr val="bg1"/>
                </a:solidFill>
                <a:latin typeface="Arial"/>
                <a:ea typeface="+mj-ea"/>
                <a:cs typeface="Arial"/>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pPr algn="ctr" defTabSz="914400"/>
            <a:r>
              <a:rPr lang="hu-HU" sz="1800" dirty="0"/>
              <a:t>Jelen tananyag a Szegedi Tudományegyetemen készült az Európai Unió támogatásával. Projekt azonosító: EFOP-3.4.3-16-2016-00014</a:t>
            </a:r>
            <a:endParaRPr lang="hu-HU" sz="1800" kern="0" dirty="0"/>
          </a:p>
        </p:txBody>
      </p:sp>
    </p:spTree>
    <p:extLst>
      <p:ext uri="{BB962C8B-B14F-4D97-AF65-F5344CB8AC3E}">
        <p14:creationId xmlns:p14="http://schemas.microsoft.com/office/powerpoint/2010/main" val="37655289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artalom helye 2">
            <a:extLst>
              <a:ext uri="{FF2B5EF4-FFF2-40B4-BE49-F238E27FC236}">
                <a16:creationId xmlns:a16="http://schemas.microsoft.com/office/drawing/2014/main" id="{FA816D4F-80EC-D74B-A650-60CC85CAA36E}"/>
              </a:ext>
            </a:extLst>
          </p:cNvPr>
          <p:cNvSpPr>
            <a:spLocks noGrp="1" noChangeArrowheads="1"/>
          </p:cNvSpPr>
          <p:nvPr>
            <p:ph idx="1"/>
          </p:nvPr>
        </p:nvSpPr>
        <p:spPr>
          <a:xfrm>
            <a:off x="1547813" y="188913"/>
            <a:ext cx="7416800" cy="6480175"/>
          </a:xfrm>
        </p:spPr>
        <p:txBody>
          <a:bodyPr/>
          <a:lstStyle/>
          <a:p>
            <a:pPr marL="0" indent="0" algn="ctr">
              <a:buFontTx/>
              <a:buNone/>
            </a:pPr>
            <a:r>
              <a:rPr lang="hu-HU" altLang="hu-HU" sz="2400" b="1" dirty="0"/>
              <a:t>A fellebbezés korlátai</a:t>
            </a:r>
          </a:p>
          <a:p>
            <a:pPr marL="0" indent="0" algn="ctr">
              <a:buFontTx/>
              <a:buNone/>
            </a:pPr>
            <a:endParaRPr lang="hu-HU" altLang="hu-HU" sz="2000" dirty="0"/>
          </a:p>
          <a:p>
            <a:pPr marL="0" indent="0" algn="just">
              <a:buFontTx/>
              <a:buNone/>
            </a:pPr>
            <a:r>
              <a:rPr lang="hu-HU" altLang="hu-HU" sz="2000" b="1" i="1" dirty="0"/>
              <a:t>1) Nincs helye fellebbezésnek</a:t>
            </a:r>
          </a:p>
          <a:p>
            <a:pPr marL="0" indent="0" algn="just">
              <a:buFontTx/>
              <a:buNone/>
            </a:pPr>
            <a:r>
              <a:rPr lang="hu-HU" altLang="hu-HU" sz="2000" dirty="0"/>
              <a:t>a) a szülői felügyeleti jog megszüntetésére irányuló indítvány, valamint a polgári jogi igény érvényesítésének egyéb törvényes útra utasítása ellen,</a:t>
            </a:r>
          </a:p>
          <a:p>
            <a:pPr marL="0" indent="0" algn="just">
              <a:buFontTx/>
              <a:buNone/>
            </a:pPr>
            <a:r>
              <a:rPr lang="hu-HU" altLang="hu-HU" sz="2000" dirty="0"/>
              <a:t>b) az ítélet tudomásulvételét követően bejelentett fellebbezés elutasítása ellen,</a:t>
            </a:r>
          </a:p>
          <a:p>
            <a:pPr marL="0" indent="0" algn="just">
              <a:buFontTx/>
              <a:buNone/>
            </a:pPr>
            <a:r>
              <a:rPr lang="hu-HU" altLang="hu-HU" sz="2000" dirty="0"/>
              <a:t>c) azon a címen, hogy a bíróság a vádlott távollétében hozott ügydöntő határozatot, ha a vádlott jelenléte a tárgyaláson nem volt kötelező,</a:t>
            </a:r>
          </a:p>
          <a:p>
            <a:pPr marL="0" indent="0" algn="just">
              <a:buFontTx/>
              <a:buNone/>
            </a:pPr>
            <a:r>
              <a:rPr lang="hu-HU" altLang="hu-HU" sz="2000" dirty="0"/>
              <a:t>d) a pervezető végzéssel szemben, valamint</a:t>
            </a:r>
          </a:p>
          <a:p>
            <a:pPr marL="0" indent="0" algn="just">
              <a:buFontTx/>
              <a:buNone/>
            </a:pPr>
            <a:r>
              <a:rPr lang="hu-HU" altLang="hu-HU" sz="2000" dirty="0"/>
              <a:t>e) a határozati formát nem igénylő bírói intézkedéssel szemben.</a:t>
            </a:r>
          </a:p>
          <a:p>
            <a:pPr marL="0" indent="0" algn="just">
              <a:buFontTx/>
              <a:buNone/>
            </a:pPr>
            <a:endParaRPr lang="hu-HU" altLang="hu-HU" sz="2000" dirty="0"/>
          </a:p>
        </p:txBody>
      </p:sp>
    </p:spTree>
    <p:extLst>
      <p:ext uri="{BB962C8B-B14F-4D97-AF65-F5344CB8AC3E}">
        <p14:creationId xmlns:p14="http://schemas.microsoft.com/office/powerpoint/2010/main" val="32301317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artalom helye 2">
            <a:extLst>
              <a:ext uri="{FF2B5EF4-FFF2-40B4-BE49-F238E27FC236}">
                <a16:creationId xmlns:a16="http://schemas.microsoft.com/office/drawing/2014/main" id="{A8F45764-5C4D-0547-B67A-39903878484F}"/>
              </a:ext>
            </a:extLst>
          </p:cNvPr>
          <p:cNvSpPr>
            <a:spLocks noGrp="1" noChangeArrowheads="1"/>
          </p:cNvSpPr>
          <p:nvPr>
            <p:ph idx="1"/>
          </p:nvPr>
        </p:nvSpPr>
        <p:spPr>
          <a:xfrm>
            <a:off x="1547813" y="188913"/>
            <a:ext cx="7488237" cy="6553200"/>
          </a:xfrm>
        </p:spPr>
        <p:txBody>
          <a:bodyPr/>
          <a:lstStyle/>
          <a:p>
            <a:pPr marL="0" indent="0" algn="just">
              <a:buFontTx/>
              <a:buNone/>
            </a:pPr>
            <a:r>
              <a:rPr lang="hu-HU" altLang="hu-HU" sz="2000" b="1" i="1" dirty="0"/>
              <a:t>2) Ha a bíróság a vádlott bűnösséget beismerő nyilatkozatát végzéssel elfogadta, nincs helye fellebbezésnek </a:t>
            </a:r>
            <a:r>
              <a:rPr lang="hu-HU" altLang="hu-HU" sz="2000" dirty="0"/>
              <a:t>az ítélet ellen</a:t>
            </a:r>
          </a:p>
          <a:p>
            <a:pPr marL="0" indent="0" algn="just">
              <a:buFontTx/>
              <a:buNone/>
            </a:pPr>
            <a:r>
              <a:rPr lang="hu-HU" altLang="hu-HU" sz="2000" dirty="0"/>
              <a:t>a) a bűnösség megállapítása, illetve</a:t>
            </a:r>
          </a:p>
          <a:p>
            <a:pPr marL="0" indent="0" algn="just">
              <a:buFontTx/>
              <a:buNone/>
            </a:pPr>
            <a:r>
              <a:rPr lang="hu-HU" altLang="hu-HU" sz="2000" dirty="0"/>
              <a:t>b) a váddal egyező tényállás és minősítés</a:t>
            </a:r>
          </a:p>
          <a:p>
            <a:pPr marL="0" indent="0" algn="just">
              <a:buFontTx/>
              <a:buNone/>
            </a:pPr>
            <a:r>
              <a:rPr lang="hu-HU" altLang="hu-HU" sz="2000" dirty="0"/>
              <a:t>miatt.</a:t>
            </a:r>
          </a:p>
          <a:p>
            <a:pPr marL="0" indent="0" algn="just">
              <a:buFontTx/>
              <a:buNone/>
            </a:pPr>
            <a:endParaRPr lang="hu-HU" altLang="hu-HU" sz="2000" dirty="0"/>
          </a:p>
          <a:p>
            <a:pPr marL="0" indent="0" algn="just">
              <a:buFontTx/>
              <a:buNone/>
            </a:pPr>
            <a:r>
              <a:rPr lang="hu-HU" altLang="hu-HU" sz="2000" b="1" i="1" dirty="0"/>
              <a:t>3) Ha a bíróság végzése vagy intézkedése ellen nincs helye fellebbezésnek</a:t>
            </a:r>
            <a:r>
              <a:rPr lang="hu-HU" altLang="hu-HU" sz="2000" dirty="0"/>
              <a:t>, az ügydöntő határozat elleni fellebbezésre jogosult a bíróság végzését vagy intézkedését az ügydöntő határozat elleni fellebbezésében sérelmezheti.</a:t>
            </a:r>
          </a:p>
          <a:p>
            <a:pPr marL="0" indent="0" algn="just">
              <a:buFontTx/>
              <a:buNone/>
            </a:pPr>
            <a:endParaRPr lang="hu-HU" altLang="hu-HU" sz="2000" dirty="0"/>
          </a:p>
        </p:txBody>
      </p:sp>
    </p:spTree>
    <p:extLst>
      <p:ext uri="{BB962C8B-B14F-4D97-AF65-F5344CB8AC3E}">
        <p14:creationId xmlns:p14="http://schemas.microsoft.com/office/powerpoint/2010/main" val="33920021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artalom helye 2">
            <a:extLst>
              <a:ext uri="{FF2B5EF4-FFF2-40B4-BE49-F238E27FC236}">
                <a16:creationId xmlns:a16="http://schemas.microsoft.com/office/drawing/2014/main" id="{3BE0572A-19D0-D547-818A-19D9942FFC16}"/>
              </a:ext>
            </a:extLst>
          </p:cNvPr>
          <p:cNvSpPr>
            <a:spLocks noGrp="1" noChangeArrowheads="1"/>
          </p:cNvSpPr>
          <p:nvPr>
            <p:ph idx="1"/>
          </p:nvPr>
        </p:nvSpPr>
        <p:spPr>
          <a:xfrm>
            <a:off x="1547813" y="115888"/>
            <a:ext cx="7416800" cy="6626225"/>
          </a:xfrm>
        </p:spPr>
        <p:txBody>
          <a:bodyPr/>
          <a:lstStyle/>
          <a:p>
            <a:pPr marL="0" indent="0" algn="ctr">
              <a:buFontTx/>
              <a:buNone/>
            </a:pPr>
            <a:r>
              <a:rPr lang="hu-HU" altLang="hu-HU" sz="2000" b="1" dirty="0"/>
              <a:t>A fellebbezésre jogosultak</a:t>
            </a:r>
          </a:p>
          <a:p>
            <a:pPr marL="0" indent="0" algn="ctr">
              <a:buFontTx/>
              <a:buNone/>
            </a:pPr>
            <a:r>
              <a:rPr lang="hu-HU" altLang="hu-HU" sz="2000" dirty="0"/>
              <a:t>	Az elsőfokú bíróság ítélete ellen fellebbezésre jogosult (Be. 581. § alapján)</a:t>
            </a:r>
          </a:p>
          <a:p>
            <a:pPr marL="0" indent="0" algn="just">
              <a:buFontTx/>
              <a:buNone/>
            </a:pPr>
            <a:endParaRPr lang="hu-HU" altLang="hu-HU" sz="2000" dirty="0"/>
          </a:p>
          <a:p>
            <a:pPr marL="0" indent="0" algn="just">
              <a:buFontTx/>
              <a:buNone/>
            </a:pPr>
            <a:endParaRPr lang="hu-HU" altLang="hu-HU" sz="2000" dirty="0"/>
          </a:p>
          <a:p>
            <a:pPr marL="0" indent="0" algn="just">
              <a:buFontTx/>
              <a:buNone/>
            </a:pPr>
            <a:endParaRPr lang="hu-HU" altLang="hu-HU" sz="2000" dirty="0"/>
          </a:p>
          <a:p>
            <a:pPr marL="0" indent="0" algn="just">
              <a:buFontTx/>
              <a:buNone/>
            </a:pPr>
            <a:endParaRPr lang="hu-HU" altLang="hu-HU" sz="2000" dirty="0"/>
          </a:p>
          <a:p>
            <a:pPr marL="0" indent="0" algn="just">
              <a:buFontTx/>
              <a:buNone/>
            </a:pPr>
            <a:endParaRPr lang="hu-HU" altLang="hu-HU" sz="2000" dirty="0"/>
          </a:p>
          <a:p>
            <a:pPr marL="0" indent="0" algn="just">
              <a:buFontTx/>
              <a:buNone/>
            </a:pPr>
            <a:endParaRPr lang="hu-HU" altLang="hu-HU" sz="2000" dirty="0"/>
          </a:p>
          <a:p>
            <a:pPr marL="0" indent="0" algn="just">
              <a:buFontTx/>
              <a:buNone/>
            </a:pPr>
            <a:endParaRPr lang="hu-HU" altLang="hu-HU" sz="2000" dirty="0"/>
          </a:p>
          <a:p>
            <a:pPr marL="0" indent="0" algn="just">
              <a:buFontTx/>
              <a:buNone/>
            </a:pPr>
            <a:endParaRPr lang="hu-HU" altLang="hu-HU" sz="2000" dirty="0"/>
          </a:p>
          <a:p>
            <a:pPr marL="0" indent="0" algn="just">
              <a:buFontTx/>
              <a:buNone/>
            </a:pPr>
            <a:endParaRPr lang="hu-HU" altLang="hu-HU" sz="2000" dirty="0"/>
          </a:p>
          <a:p>
            <a:pPr marL="0" indent="0" algn="just">
              <a:buFontTx/>
              <a:buNone/>
            </a:pPr>
            <a:endParaRPr lang="hu-HU" altLang="hu-HU" sz="2000" dirty="0"/>
          </a:p>
          <a:p>
            <a:pPr marL="0" indent="0" algn="just">
              <a:buFontTx/>
              <a:buNone/>
            </a:pPr>
            <a:endParaRPr lang="hu-HU" altLang="hu-HU" sz="2000" dirty="0"/>
          </a:p>
          <a:p>
            <a:pPr marL="0" indent="0" algn="just">
              <a:buFontTx/>
              <a:buNone/>
            </a:pPr>
            <a:endParaRPr lang="hu-HU" altLang="hu-HU" sz="2000" dirty="0"/>
          </a:p>
          <a:p>
            <a:pPr marL="0" indent="0" algn="just">
              <a:buFontTx/>
              <a:buNone/>
            </a:pPr>
            <a:endParaRPr lang="hu-HU" altLang="hu-HU" sz="2000" dirty="0"/>
          </a:p>
          <a:p>
            <a:pPr marL="0" indent="0" algn="just">
              <a:buFontTx/>
              <a:buNone/>
            </a:pPr>
            <a:endParaRPr lang="hu-HU" altLang="hu-HU" sz="2000" dirty="0"/>
          </a:p>
          <a:p>
            <a:pPr marL="0" indent="0" algn="just">
              <a:buFontTx/>
              <a:buNone/>
            </a:pPr>
            <a:r>
              <a:rPr lang="hu-HU" altLang="hu-HU" sz="1800" b="1" i="1" dirty="0" err="1">
                <a:solidFill>
                  <a:schemeClr val="bg1"/>
                </a:solidFill>
              </a:rPr>
              <a:t>NB:az</a:t>
            </a:r>
            <a:r>
              <a:rPr lang="hu-HU" altLang="hu-HU" sz="1800" b="1" i="1" dirty="0">
                <a:solidFill>
                  <a:schemeClr val="bg1"/>
                </a:solidFill>
              </a:rPr>
              <a:t> ügyészségnek a fellebbezésében meg kell jelölnie, ha az a vádlott terhére irányul!</a:t>
            </a:r>
          </a:p>
          <a:p>
            <a:pPr marL="0" indent="0" algn="just">
              <a:buFontTx/>
              <a:buNone/>
            </a:pPr>
            <a:endParaRPr lang="hu-HU" altLang="hu-HU" sz="2000" dirty="0"/>
          </a:p>
          <a:p>
            <a:pPr marL="0" indent="0" algn="just">
              <a:buFontTx/>
              <a:buNone/>
            </a:pPr>
            <a:endParaRPr lang="hu-HU" altLang="hu-HU" sz="2000" dirty="0"/>
          </a:p>
        </p:txBody>
      </p:sp>
      <p:pic>
        <p:nvPicPr>
          <p:cNvPr id="11267" name="Picture 2">
            <a:extLst>
              <a:ext uri="{FF2B5EF4-FFF2-40B4-BE49-F238E27FC236}">
                <a16:creationId xmlns:a16="http://schemas.microsoft.com/office/drawing/2014/main" id="{9C04D434-5FAD-1D48-8B00-EFE3628672E3}"/>
              </a:ext>
            </a:extLst>
          </p:cNvPr>
          <p:cNvPicPr>
            <a:picLocks noChangeAspect="1" noChangeArrowheads="1"/>
          </p:cNvPicPr>
          <p:nvPr/>
        </p:nvPicPr>
        <p:blipFill>
          <a:blip r:embed="rId2">
            <a:duotone>
              <a:schemeClr val="accent2">
                <a:shade val="45000"/>
                <a:satMod val="135000"/>
              </a:schemeClr>
              <a:prstClr val="white"/>
            </a:duotone>
            <a:extLst>
              <a:ext uri="{BEBA8EAE-BF5A-486C-A8C5-ECC9F3942E4B}">
                <a14:imgProps xmlns:a14="http://schemas.microsoft.com/office/drawing/2010/main">
                  <a14:imgLayer r:embed="rId3">
                    <a14:imgEffect>
                      <a14:colorTemperature colorTemp="4700"/>
                    </a14:imgEffect>
                  </a14:imgLayer>
                </a14:imgProps>
              </a:ext>
              <a:ext uri="{28A0092B-C50C-407E-A947-70E740481C1C}">
                <a14:useLocalDpi xmlns:a14="http://schemas.microsoft.com/office/drawing/2010/main" val="0"/>
              </a:ext>
            </a:extLst>
          </a:blip>
          <a:srcRect/>
          <a:stretch>
            <a:fillRect/>
          </a:stretch>
        </p:blipFill>
        <p:spPr bwMode="auto">
          <a:xfrm>
            <a:off x="250825" y="1238250"/>
            <a:ext cx="8713788" cy="4625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67812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artalom helye 2">
            <a:extLst>
              <a:ext uri="{FF2B5EF4-FFF2-40B4-BE49-F238E27FC236}">
                <a16:creationId xmlns:a16="http://schemas.microsoft.com/office/drawing/2014/main" id="{8949C067-9CEE-3042-BAAA-4E2C6DD72F66}"/>
              </a:ext>
            </a:extLst>
          </p:cNvPr>
          <p:cNvSpPr>
            <a:spLocks noGrp="1" noChangeArrowheads="1"/>
          </p:cNvSpPr>
          <p:nvPr>
            <p:ph idx="1"/>
          </p:nvPr>
        </p:nvSpPr>
        <p:spPr>
          <a:xfrm>
            <a:off x="1547813" y="188913"/>
            <a:ext cx="7488237" cy="6553200"/>
          </a:xfrm>
        </p:spPr>
        <p:txBody>
          <a:bodyPr/>
          <a:lstStyle/>
          <a:p>
            <a:pPr marL="0" indent="0" algn="ctr">
              <a:buFontTx/>
              <a:buNone/>
            </a:pPr>
            <a:r>
              <a:rPr lang="hu-HU" altLang="hu-HU" sz="2400" b="1" dirty="0"/>
              <a:t>A fellebbezés bejelentése</a:t>
            </a:r>
          </a:p>
          <a:p>
            <a:pPr marL="0" indent="0" algn="just">
              <a:buFontTx/>
              <a:buNone/>
            </a:pPr>
            <a:endParaRPr lang="hu-HU" altLang="hu-HU" sz="2000" b="1" dirty="0"/>
          </a:p>
          <a:p>
            <a:pPr marL="0" indent="0" algn="just">
              <a:buFontTx/>
              <a:buNone/>
            </a:pPr>
            <a:endParaRPr lang="hu-HU" altLang="hu-HU" sz="2000" b="1" dirty="0"/>
          </a:p>
          <a:p>
            <a:pPr marL="0" indent="0" algn="just">
              <a:buFontTx/>
              <a:buNone/>
            </a:pPr>
            <a:endParaRPr lang="hu-HU" altLang="hu-HU" sz="2000" b="1" dirty="0"/>
          </a:p>
          <a:p>
            <a:pPr marL="0" indent="0" algn="just">
              <a:buFontTx/>
              <a:buNone/>
            </a:pPr>
            <a:endParaRPr lang="hu-HU" altLang="hu-HU" sz="2000" b="1" dirty="0"/>
          </a:p>
          <a:p>
            <a:pPr marL="0" indent="0" algn="just">
              <a:buFontTx/>
              <a:buNone/>
            </a:pPr>
            <a:endParaRPr lang="hu-HU" altLang="hu-HU" sz="2000" b="1" dirty="0"/>
          </a:p>
          <a:p>
            <a:pPr marL="0" indent="0" algn="just">
              <a:buFontTx/>
              <a:buNone/>
            </a:pPr>
            <a:endParaRPr lang="hu-HU" altLang="hu-HU" sz="2000" b="1" dirty="0"/>
          </a:p>
          <a:p>
            <a:pPr marL="0" indent="0" algn="just">
              <a:buFontTx/>
              <a:buNone/>
            </a:pPr>
            <a:endParaRPr lang="hu-HU" altLang="hu-HU" sz="2000" b="1" dirty="0"/>
          </a:p>
          <a:p>
            <a:pPr marL="0" indent="0" algn="just">
              <a:buFontTx/>
              <a:buNone/>
            </a:pPr>
            <a:endParaRPr lang="hu-HU" altLang="hu-HU" sz="2000" b="1" dirty="0"/>
          </a:p>
          <a:p>
            <a:pPr marL="0" indent="0" algn="just">
              <a:buFontTx/>
              <a:buNone/>
            </a:pPr>
            <a:endParaRPr lang="hu-HU" altLang="hu-HU" sz="2000" b="1" dirty="0"/>
          </a:p>
          <a:p>
            <a:pPr marL="0" indent="0" algn="just">
              <a:buFontTx/>
              <a:buNone/>
            </a:pPr>
            <a:endParaRPr lang="hu-HU" altLang="hu-HU" sz="2000" b="1" dirty="0"/>
          </a:p>
          <a:p>
            <a:pPr marL="0" indent="0" algn="just">
              <a:buFontTx/>
              <a:buNone/>
            </a:pPr>
            <a:endParaRPr lang="hu-HU" altLang="hu-HU" sz="2000" b="1" dirty="0"/>
          </a:p>
          <a:p>
            <a:pPr marL="0" indent="0" algn="just">
              <a:buFontTx/>
              <a:buNone/>
            </a:pPr>
            <a:endParaRPr lang="hu-HU" altLang="hu-HU" sz="2000" b="1" dirty="0"/>
          </a:p>
          <a:p>
            <a:pPr marL="0" indent="0" algn="just">
              <a:buFontTx/>
              <a:buNone/>
            </a:pPr>
            <a:r>
              <a:rPr lang="hu-HU" altLang="hu-HU" sz="2000" i="1" dirty="0"/>
              <a:t>+ Első fokú bíróság tájékoztatási kötelezettsége: ha az ügyész nem a kihirdetéskor fellebbezett az első fokú bíróság tájékoztatja a vádlottat / védőt.</a:t>
            </a:r>
          </a:p>
          <a:p>
            <a:pPr marL="0" indent="0" algn="just">
              <a:buFontTx/>
              <a:buNone/>
            </a:pPr>
            <a:endParaRPr lang="hu-HU" altLang="hu-HU" sz="2000" b="1" dirty="0"/>
          </a:p>
        </p:txBody>
      </p:sp>
      <p:pic>
        <p:nvPicPr>
          <p:cNvPr id="12291" name="Picture 3">
            <a:extLst>
              <a:ext uri="{FF2B5EF4-FFF2-40B4-BE49-F238E27FC236}">
                <a16:creationId xmlns:a16="http://schemas.microsoft.com/office/drawing/2014/main" id="{553C57E4-E214-D14B-823A-221B162750FD}"/>
              </a:ext>
            </a:extLst>
          </p:cNvPr>
          <p:cNvPicPr>
            <a:picLocks noChangeAspect="1" noChangeArrowheads="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15106" y="1124744"/>
            <a:ext cx="8713788" cy="3786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02795938"/>
      </p:ext>
    </p:extLst>
  </p:cSld>
  <p:clrMapOvr>
    <a:masterClrMapping/>
  </p:clrMapOvr>
</p:sld>
</file>

<file path=ppt/theme/theme1.xml><?xml version="1.0" encoding="utf-8"?>
<a:theme xmlns:a="http://schemas.openxmlformats.org/drawingml/2006/main" name="SZTE">
  <a:themeElements>
    <a:clrScheme name="Alapértelmezett ter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lapértelmezett terv">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lapértelmezett ter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lapértelmezett terv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lapértelmezett terv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lapértelmezett terv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lapértelmezett terv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lapértelmezett terv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lapértelmezett terv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lapértelmezett terv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lapértelmezett terv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lapértelmezett terv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lapértelmezett terv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lapértelmezett terv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ZTE" id="{16AFD42C-3CB9-49E3-A10B-5BC11A1E63F8}" vid="{BDC7B3DF-2A2F-4402-B00A-F3E9F62ED550}"/>
    </a:ext>
  </a:ext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SZTE</Template>
  <TotalTime>2111</TotalTime>
  <Words>5357</Words>
  <Application>Microsoft Macintosh PowerPoint</Application>
  <PresentationFormat>Diavetítés a képernyőre (4:3 oldalarány)</PresentationFormat>
  <Paragraphs>371</Paragraphs>
  <Slides>55</Slides>
  <Notes>2</Notes>
  <HiddenSlides>0</HiddenSlides>
  <MMClips>0</MMClips>
  <ScaleCrop>false</ScaleCrop>
  <HeadingPairs>
    <vt:vector size="6" baseType="variant">
      <vt:variant>
        <vt:lpstr>Használt betűtípusok</vt:lpstr>
      </vt:variant>
      <vt:variant>
        <vt:i4>3</vt:i4>
      </vt:variant>
      <vt:variant>
        <vt:lpstr>Téma</vt:lpstr>
      </vt:variant>
      <vt:variant>
        <vt:i4>1</vt:i4>
      </vt:variant>
      <vt:variant>
        <vt:lpstr>Diacímek</vt:lpstr>
      </vt:variant>
      <vt:variant>
        <vt:i4>55</vt:i4>
      </vt:variant>
    </vt:vector>
  </HeadingPairs>
  <TitlesOfParts>
    <vt:vector size="59" baseType="lpstr">
      <vt:lpstr>Arial</vt:lpstr>
      <vt:lpstr>Calibri</vt:lpstr>
      <vt:lpstr>Wingdings</vt:lpstr>
      <vt:lpstr>SZTE</vt:lpstr>
      <vt:lpstr>  EFOP-3.4.3-16-2016-00014 </vt:lpstr>
      <vt:lpstr>Előzetes kérdések</vt:lpstr>
      <vt:lpstr>PowerPoint-bemutató</vt:lpstr>
      <vt:lpstr>A másodfokú bírósági eljárás általános szabályai</vt:lpstr>
      <vt:lpstr>A fellebbezési jog és a fellebbezés korlátai</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Az elsőfokú bíróság és az ügyészség teendői a fellebbezést követően</vt:lpstr>
      <vt:lpstr>A felülbírálat terjedelme</vt:lpstr>
      <vt:lpstr>PowerPoint-bemutató</vt:lpstr>
      <vt:lpstr>PowerPoint-bemutató</vt:lpstr>
      <vt:lpstr>PowerPoint-bemutató</vt:lpstr>
      <vt:lpstr>PowerPoint-bemutató</vt:lpstr>
      <vt:lpstr>PowerPoint-bemutató</vt:lpstr>
      <vt:lpstr>Kötöttség az első fokú bíróság ítéletének tényállásához</vt:lpstr>
      <vt:lpstr>PowerPoint-bemutató</vt:lpstr>
      <vt:lpstr>PowerPoint-bemutató</vt:lpstr>
      <vt:lpstr>PowerPoint-bemutató</vt:lpstr>
      <vt:lpstr>Bizonyítás a másodfokú bírósági eljárásban</vt:lpstr>
      <vt:lpstr>Súlyosítási tilalom  (Reformatio in peius tilalma)</vt:lpstr>
      <vt:lpstr>PowerPoint-bemutató</vt:lpstr>
      <vt:lpstr>PowerPoint-bemutató</vt:lpstr>
      <vt:lpstr>PowerPoint-bemutató</vt:lpstr>
      <vt:lpstr>PowerPoint-bemutató</vt:lpstr>
      <vt:lpstr>A fellebbezés elintézésének előkészítése</vt:lpstr>
      <vt:lpstr>PowerPoint-bemutató</vt:lpstr>
      <vt:lpstr>A fellebbezés elutasítása, áttétel, az eljárás felfüggesztése</vt:lpstr>
      <vt:lpstr>A tanácsülés</vt:lpstr>
      <vt:lpstr>PowerPoint-bemutató</vt:lpstr>
      <vt:lpstr>A nyilvános ülés</vt:lpstr>
      <vt:lpstr>PowerPoint-bemutató</vt:lpstr>
      <vt:lpstr>A tárgyalás</vt:lpstr>
      <vt:lpstr>PowerPoint-bemutató</vt:lpstr>
      <vt:lpstr>Intézkedések a másodfokú bírósági eljárás befejezése után</vt:lpstr>
      <vt:lpstr>A másodfokú bíróság határozatai</vt:lpstr>
      <vt:lpstr>Az elsőfokú bíróság ítéletének helybenhagyása</vt:lpstr>
      <vt:lpstr>Az elsőfokú bíróság ítéletének megváltoztatása</vt:lpstr>
      <vt:lpstr>PowerPoint-bemutató</vt:lpstr>
      <vt:lpstr>Az elsőfokú bíróság ítéletének hatályon kívül helyezése</vt:lpstr>
      <vt:lpstr>PowerPoint-bemutató</vt:lpstr>
      <vt:lpstr>PowerPoint-bemutató</vt:lpstr>
      <vt:lpstr>PowerPoint-bemutató</vt:lpstr>
      <vt:lpstr>PowerPoint-bemutató</vt:lpstr>
      <vt:lpstr>PowerPoint-bemutató</vt:lpstr>
      <vt:lpstr>PowerPoint-bemutató</vt:lpstr>
      <vt:lpstr>A nem ügydöntő végzés elleni fellebbezés</vt:lpstr>
      <vt:lpstr>KÖSZÖNÖM  A FIGYELMET!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EFOP-3.4.3-16-2016-00014</dc:title>
  <dc:creator>Lichtenstein András</dc:creator>
  <cp:lastModifiedBy>András Lichtenstein</cp:lastModifiedBy>
  <cp:revision>21</cp:revision>
  <dcterms:created xsi:type="dcterms:W3CDTF">2014-03-03T11:13:53Z</dcterms:created>
  <dcterms:modified xsi:type="dcterms:W3CDTF">2019-01-31T15:15:41Z</dcterms:modified>
</cp:coreProperties>
</file>