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305" r:id="rId3"/>
    <p:sldId id="286" r:id="rId4"/>
    <p:sldId id="306" r:id="rId5"/>
    <p:sldId id="307" r:id="rId6"/>
    <p:sldId id="308" r:id="rId7"/>
    <p:sldId id="29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5" autoAdjust="0"/>
    <p:restoredTop sz="0" autoAdjust="0"/>
  </p:normalViewPr>
  <p:slideViewPr>
    <p:cSldViewPr snapToObjects="1">
      <p:cViewPr varScale="1">
        <p:scale>
          <a:sx n="112" d="100"/>
          <a:sy n="112" d="100"/>
        </p:scale>
        <p:origin x="1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928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bíróság eljárása vádemelés előtt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8 képernyő			</a:t>
            </a:r>
            <a:r>
              <a:rPr lang="hu-HU" b="1">
                <a:solidFill>
                  <a:schemeClr val="bg1"/>
                </a:solidFill>
              </a:rPr>
              <a:t>	10 </a:t>
            </a:r>
            <a:r>
              <a:rPr lang="hu-HU" b="1" dirty="0">
                <a:solidFill>
                  <a:schemeClr val="bg1"/>
                </a:solidFill>
              </a:rPr>
              <a:t>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artalom helye 2">
            <a:extLst>
              <a:ext uri="{FF2B5EF4-FFF2-40B4-BE49-F238E27FC236}">
                <a16:creationId xmlns:a16="http://schemas.microsoft.com/office/drawing/2014/main" id="{725A4E4B-6BF5-1646-ADF6-B35F3AE917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260648"/>
            <a:ext cx="7488237" cy="583264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dirty="0"/>
              <a:t>A nyomozási bíró eljárása</a:t>
            </a:r>
            <a:r>
              <a:rPr lang="hu-HU" altLang="hu-HU" sz="2000" dirty="0"/>
              <a:t>: a </a:t>
            </a:r>
            <a:r>
              <a:rPr lang="hu-HU" altLang="hu-HU" sz="2000" i="1" dirty="0"/>
              <a:t>vádemelés előt</a:t>
            </a:r>
            <a:r>
              <a:rPr lang="hu-HU" altLang="hu-HU" sz="2000" i="1" u="sng" dirty="0"/>
              <a:t>t</a:t>
            </a:r>
            <a:r>
              <a:rPr lang="hu-HU" altLang="hu-HU" sz="2000" dirty="0"/>
              <a:t> a bíróság feladatait elsőfokon a járásbíróságnak a törvényszék elnöke által kijelölt bírája nyomozási bíróként látja el.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hu-HU" sz="2000" b="1" dirty="0"/>
              <a:t>A nyomozási bíró eljárására a bírósági eljárás általános szabályai irányadók</a:t>
            </a:r>
            <a:r>
              <a:rPr lang="hu-HU" altLang="hu-HU" sz="2000" dirty="0"/>
              <a:t>, </a:t>
            </a:r>
            <a:r>
              <a:rPr lang="hu-HU" altLang="hu-HU" sz="2000" b="1" dirty="0"/>
              <a:t>DE</a:t>
            </a:r>
            <a:r>
              <a:rPr lang="hu-HU" altLang="hu-HU" sz="2000" dirty="0"/>
              <a:t>: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a nyomozási bíró hatásköre és illetékessége:  </a:t>
            </a:r>
            <a:r>
              <a:rPr lang="hu-HU" altLang="hu-HU" sz="2000" i="1" dirty="0"/>
              <a:t>hatásköre</a:t>
            </a:r>
            <a:r>
              <a:rPr lang="hu-HU" altLang="hu-HU" sz="2000" dirty="0"/>
              <a:t> a feladatkörébe tartozó döntéseket illetően bármely bűncselekményre kiterjed; </a:t>
            </a:r>
            <a:r>
              <a:rPr lang="hu-HU" altLang="hu-HU" sz="2000" i="1" dirty="0"/>
              <a:t>illetékessége</a:t>
            </a:r>
            <a:r>
              <a:rPr lang="hu-HU" altLang="hu-HU" sz="2000" dirty="0"/>
              <a:t> alapvetően a törvényszék illetékességi területéhez igazodik, a törvényszék elnökének kijelölése szerint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az ügyek egyesítésének vagy elkülönítésének nincs helye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vádemelés előtt az eljárást nem szüntetheti meg és nem függesztheti fel.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41F3711F-7C08-4AE2-A865-6B64F2239A58}"/>
              </a:ext>
            </a:extLst>
          </p:cNvPr>
          <p:cNvSpPr txBox="1"/>
          <p:nvPr/>
        </p:nvSpPr>
        <p:spPr>
          <a:xfrm>
            <a:off x="5256089" y="1484784"/>
            <a:ext cx="37799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u-HU" dirty="0"/>
              <a:t>Bíróság vádemelés előtti feladatai: Be. 464. § (1) – (3) </a:t>
            </a:r>
            <a:r>
              <a:rPr lang="hu-HU" dirty="0" err="1"/>
              <a:t>bek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598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artalom helye 2">
            <a:extLst>
              <a:ext uri="{FF2B5EF4-FFF2-40B4-BE49-F238E27FC236}">
                <a16:creationId xmlns:a16="http://schemas.microsoft.com/office/drawing/2014/main" id="{3BB52EA8-8A81-4DD0-AE32-A1D3239A3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1" y="188913"/>
            <a:ext cx="8064450" cy="666908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sz="2400" b="1" dirty="0"/>
              <a:t>A nyomozási bíró ülésen vagy ügyiratok alapján dönt</a:t>
            </a:r>
            <a:r>
              <a:rPr lang="hu-HU" altLang="hu-HU" sz="2400" dirty="0"/>
              <a:t>.</a:t>
            </a:r>
          </a:p>
          <a:p>
            <a:pPr marL="0" indent="0" algn="just">
              <a:buFontTx/>
              <a:buNone/>
              <a:defRPr/>
            </a:pPr>
            <a:endParaRPr lang="hu-HU" altLang="hu-HU" sz="2000" b="1" i="1" dirty="0"/>
          </a:p>
          <a:p>
            <a:pPr marL="0" indent="0" algn="just">
              <a:buFontTx/>
              <a:buNone/>
              <a:defRPr/>
            </a:pPr>
            <a:r>
              <a:rPr lang="hu-HU" altLang="hu-HU" sz="2000" b="1" i="1" dirty="0"/>
              <a:t>I. Ülés</a:t>
            </a:r>
            <a:r>
              <a:rPr lang="hu-HU" altLang="hu-HU" sz="2000" dirty="0"/>
              <a:t>:</a:t>
            </a:r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tartásának esetei</a:t>
            </a:r>
            <a:r>
              <a:rPr lang="hu-HU" altLang="hu-HU" sz="1800" dirty="0"/>
              <a:t>: Be. 466. § (1) </a:t>
            </a:r>
            <a:r>
              <a:rPr lang="hu-HU" altLang="hu-HU" sz="1800" dirty="0" err="1"/>
              <a:t>bek</a:t>
            </a:r>
            <a:r>
              <a:rPr lang="hu-HU" altLang="hu-HU" sz="1800" dirty="0"/>
              <a:t>. (jelentősebb döntések meghozatalára szolgáló eljárási forma)</a:t>
            </a:r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előkészítése</a:t>
            </a:r>
            <a:r>
              <a:rPr lang="hu-HU" altLang="hu-HU" sz="1800" dirty="0"/>
              <a:t>: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u-HU" altLang="hu-HU" sz="1800" dirty="0"/>
              <a:t>ülés időpontjának meghatározása (differenciált az indítványozó személye és az indítvány tárgya alapján) – lásd: Be. 468. § (1)-(7) </a:t>
            </a:r>
            <a:r>
              <a:rPr lang="hu-HU" altLang="hu-HU" sz="1800" dirty="0" err="1"/>
              <a:t>bek</a:t>
            </a:r>
            <a:r>
              <a:rPr lang="hu-HU" altLang="hu-HU" sz="1800" dirty="0"/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u-HU" altLang="hu-HU" sz="1800" dirty="0" err="1"/>
              <a:t>kontradiktórius</a:t>
            </a:r>
            <a:r>
              <a:rPr lang="hu-HU" altLang="hu-HU" sz="1800" dirty="0"/>
              <a:t> eljárás jellemzi, ezért a büntetőeljárás során a tájékoztatáshoz való jogról szóló 2012/13/EU európai parlamenti és tanácsi irányelv előírásainak is megfelelően a törvény biztosítja a terhelt számára az érdemi védekezés lehetőségét (Be. 470. §)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u-HU" altLang="hu-HU" sz="1800" dirty="0"/>
              <a:t>ha az ülés tartására [Be. 466. § (1) </a:t>
            </a:r>
            <a:r>
              <a:rPr lang="hu-HU" altLang="hu-HU" sz="1800" dirty="0" err="1"/>
              <a:t>bek</a:t>
            </a:r>
            <a:r>
              <a:rPr lang="hu-HU" altLang="hu-HU" sz="1800" dirty="0"/>
              <a:t>.] vonatkozó indítványt az ügyészség terjesztette elő, az ügyészség az indítvány előterjesztésével egyidejűleg a bíróságnak átadja a nyomozás ügyiratait. Az ügyészség az indítvány előterjesztésével egyidejűleg indítványát megküldi a gyanúsítottnak és a védőnek.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u-HU" altLang="hu-HU" sz="1800" dirty="0"/>
              <a:t>ülésen jelenlévőkre vonatkozó szabályokat az indítványozó személye és az indítvány tárgya határozza meg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97773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330523-F353-49B4-89F2-EB3C9609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88237" cy="6480175"/>
          </a:xfrm>
        </p:spPr>
        <p:txBody>
          <a:bodyPr/>
          <a:lstStyle/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Az ülésen az ügyész jelenléte kötelező. Az ülésen ügyész helyett alügyész is eljárhat.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Az ülésen a terhelt jelenléte kötelező, ha az ülést a bíróság a 466. § (1) bekezdése alapján tartja. A 466. § (1) bekezdés e) pontja esetén, ha a terhelt ismeretlen helyen tartózkodik, az ülés a terhelt távollétében megtartható.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védő jelenléte az ülésen kötelező, ha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                </a:t>
            </a:r>
            <a:r>
              <a:rPr lang="hu-HU" sz="1600" dirty="0"/>
              <a:t>a) az indítvány tárgya elmeállapot megfigyelésének </a:t>
            </a:r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                  elrendelése,</a:t>
            </a:r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                   b) az indítvány tárgya előzetes kényszergyógykezelés  </a:t>
            </a:r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                   elrendelése vagy</a:t>
            </a:r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                    c) a 466. § (1) bekezdés e) pontja esetén az ülést a </a:t>
            </a:r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                    terhelt távollétében tartják meg.</a:t>
            </a:r>
          </a:p>
          <a:p>
            <a:pPr marL="0" indent="0" algn="just">
              <a:buFontTx/>
              <a:buNone/>
              <a:defRPr/>
            </a:pPr>
            <a:endParaRPr lang="hu-HU" sz="1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/>
              <a:t>- </a:t>
            </a:r>
            <a:r>
              <a:rPr lang="hu-HU" sz="2000" i="1"/>
              <a:t>Az </a:t>
            </a:r>
            <a:r>
              <a:rPr lang="hu-HU" sz="2000" i="1" dirty="0"/>
              <a:t>indítvány hallgatólagos visszavonása</a:t>
            </a:r>
            <a:r>
              <a:rPr lang="hu-HU" sz="2000" dirty="0"/>
              <a:t>: Ha az ülésen az indítványozó nem jelenik meg, azt úgy kell tekinteni, hogy az indítványt visszavonta.</a:t>
            </a:r>
            <a:endParaRPr lang="hu-HU" sz="1600" dirty="0"/>
          </a:p>
          <a:p>
            <a:pPr marL="0" indent="0" algn="just">
              <a:buFontTx/>
              <a:buNone/>
              <a:defRPr/>
            </a:pPr>
            <a:endParaRPr lang="hu-HU" sz="16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3866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AB3520-C7F5-419D-90BB-F6BC3498A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233363"/>
            <a:ext cx="7416800" cy="6624637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i="1" dirty="0"/>
              <a:t>Menete</a:t>
            </a:r>
            <a:r>
              <a:rPr lang="hu-HU" sz="2000" dirty="0"/>
              <a:t>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az indítványozó az indítványt szóban ismerteti és megjelöli az azt megalapozó bizonyítékokat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jelenlévőknek módot kell adni arra, hogy az indítványozó bizonyítékait megismerjék. (Ha az értesített nem jelent meg, de az észrevételét írásban benyújtotta, ezt a bíróság ismerteti.)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bíróság megvizsgálja, hogy az indítvány és az ülés megtartásának törvényi előfeltételei fennállnak-e, nincs-e akadálya a büntetőeljárásnak, és az indítvány megalapozottsága iránt nem támaszthatók-e észszerű kételyek. [A 466. § (1) bekezdés a)-c) és e) pontja esetén a vizsgálat kiterjed a gyanúsított személyi körülményeire is.]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457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9EDBD5-BAF2-4D1F-917B-218A87F8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15888"/>
            <a:ext cx="7273925" cy="66262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b="1" i="1" dirty="0"/>
              <a:t>II. Ügyiratok alapján való döntés</a:t>
            </a:r>
            <a:r>
              <a:rPr lang="hu-HU" sz="2000" dirty="0"/>
              <a:t>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esetei: Be. 466. § (2) </a:t>
            </a:r>
            <a:r>
              <a:rPr lang="hu-HU" sz="2000" dirty="0" err="1"/>
              <a:t>bek</a:t>
            </a:r>
            <a:r>
              <a:rPr lang="hu-HU" sz="2000" dirty="0"/>
              <a:t>.; 467. §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bíróság az ügyiratok alapján - ha e törvény eltérően nem rendelkezik - az indítvány </a:t>
            </a:r>
            <a:r>
              <a:rPr lang="hu-HU" sz="2000" i="1" dirty="0"/>
              <a:t>bíróságra érkezését követő nyolc napon belül dönt</a:t>
            </a:r>
            <a:r>
              <a:rPr lang="hu-HU" sz="2000" dirty="0"/>
              <a:t>.</a:t>
            </a:r>
          </a:p>
          <a:p>
            <a:pPr marL="0" indent="0" algn="just">
              <a:buNone/>
              <a:defRPr/>
            </a:pPr>
            <a:endParaRPr lang="hu-HU" sz="2000" dirty="0"/>
          </a:p>
          <a:p>
            <a:pPr marL="0" indent="0" algn="ctr">
              <a:buFontTx/>
              <a:buNone/>
              <a:defRPr/>
            </a:pPr>
            <a:r>
              <a:rPr lang="hu-HU" sz="2000" b="1" dirty="0"/>
              <a:t>A bíróság döntései (ülésen és ügyiratok alapján egyaránt)</a:t>
            </a: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Ha az indítványt az ügyészség terjesztette elő és a bíróság az ülés megkezdését megelőzően megállapítja, hogy az ülés megtartásának a feltételei hiányoznak, a bíróság az ügyiratokat </a:t>
            </a:r>
            <a:r>
              <a:rPr lang="hu-HU" sz="2000" i="1" dirty="0"/>
              <a:t>határozat hozatala nélkül visszaadja az ügyészségnek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Ha a vádemeléskor a vádemelés előtt benyújtott indítványt a bíróság feladatait a vádemelés előtt ellátó bíróság még nem bírálta el, </a:t>
            </a:r>
            <a:r>
              <a:rPr lang="hu-HU" sz="2000" i="1" dirty="0"/>
              <a:t>a bíróság az ügyiratokat átteszi ahhoz a bírósághoz, amelynél az ügyészség vádat emelt</a:t>
            </a:r>
            <a:r>
              <a:rPr lang="hu-HU" sz="2000" dirty="0"/>
              <a:t>. </a:t>
            </a:r>
          </a:p>
          <a:p>
            <a:pPr marL="457200" indent="-457200" algn="just">
              <a:buFontTx/>
              <a:buAutoNum type="arabicPeriod"/>
              <a:defRPr/>
            </a:pP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321735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67AE1F-5346-469F-BCF6-E92929F5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3. Ha az indítvány elbírálásának nincs akadálya, a bíróság </a:t>
            </a:r>
            <a:r>
              <a:rPr lang="hu-HU" sz="2000" i="1" dirty="0"/>
              <a:t>nem ügydöntő végzéssel</a:t>
            </a:r>
            <a:r>
              <a:rPr lang="hu-HU" sz="2000" dirty="0"/>
              <a:t> határoz, amelyben az </a:t>
            </a:r>
            <a:r>
              <a:rPr lang="hu-HU" sz="2000" i="1" dirty="0"/>
              <a:t>indítványnak helyt ad, részben ad helyt vagy azt elutasítja</a:t>
            </a:r>
            <a:r>
              <a:rPr lang="hu-HU" sz="2000" dirty="0"/>
              <a:t>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 dirty="0"/>
              <a:t>A határozatot az ülésen kihirdetés útján kell közölni. Ha a bíróság az ügyiratok alapján döntött, a határozatot az írásba foglalást követően haladéktalanul kézbesíteni kell.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hu-HU" sz="1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 dirty="0"/>
              <a:t>A bíróság határozata ellen fellebbezést jelenthet be</a:t>
            </a:r>
          </a:p>
          <a:p>
            <a:pPr marL="800100" lvl="2" indent="0" algn="just">
              <a:buNone/>
              <a:defRPr/>
            </a:pPr>
            <a:r>
              <a:rPr lang="hu-HU" sz="1600" dirty="0"/>
              <a:t>a) az ügyészség,</a:t>
            </a:r>
          </a:p>
          <a:p>
            <a:pPr marL="800100" lvl="2" indent="0" algn="just">
              <a:buNone/>
              <a:defRPr/>
            </a:pPr>
            <a:r>
              <a:rPr lang="hu-HU" sz="1600" dirty="0"/>
              <a:t>b) az indítványozó,</a:t>
            </a:r>
          </a:p>
          <a:p>
            <a:pPr marL="800100" lvl="2" indent="0" algn="just">
              <a:buNone/>
              <a:defRPr/>
            </a:pPr>
            <a:r>
              <a:rPr lang="hu-HU" sz="1600" dirty="0"/>
              <a:t>c) az, akire a határozat rendelkezést tartalmaz, illetve</a:t>
            </a:r>
          </a:p>
          <a:p>
            <a:pPr marL="800100" lvl="2" indent="0" algn="just">
              <a:buNone/>
              <a:defRPr/>
            </a:pPr>
            <a:r>
              <a:rPr lang="hu-HU" sz="1600" dirty="0"/>
              <a:t>d) a gyanúsítottal közölt határozat ellen a védő is.</a:t>
            </a:r>
          </a:p>
          <a:p>
            <a:pPr marL="800100" lvl="2" indent="0" algn="just">
              <a:buNone/>
              <a:defRPr/>
            </a:pPr>
            <a:endParaRPr lang="hu-HU" sz="1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 dirty="0"/>
              <a:t>A bíróság a határozat elleni fellebbezést a nyilatkozatok beérkezését, illetve a fellebbezési határidő lejártát követően haladéktalanul, közvetlenül a fellebbezés elbírálására hatáskörrel és illetékességgel rendelkező törvényszéknek küldi meg. (a törvényszék másodfokú tanácsa tanácsülésen, kivételesen ülésen bírálja el)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2863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2084</TotalTime>
  <Words>811</Words>
  <Application>Microsoft Macintosh PowerPoint</Application>
  <PresentationFormat>Diavetítés a képernyőre (4:3 oldalarány)</PresentationFormat>
  <Paragraphs>74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SZTE</vt:lpstr>
      <vt:lpstr>  EFOP-3.4.3-16-2016-00014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Lichtenstein András</dc:creator>
  <cp:lastModifiedBy>András Lichtenstein</cp:lastModifiedBy>
  <cp:revision>16</cp:revision>
  <dcterms:created xsi:type="dcterms:W3CDTF">2014-03-03T11:13:53Z</dcterms:created>
  <dcterms:modified xsi:type="dcterms:W3CDTF">2019-01-31T15:13:47Z</dcterms:modified>
</cp:coreProperties>
</file>